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x="18288000" cy="10287000"/>
  <p:notesSz cx="6858000" cy="9144000"/>
  <p:embeddedFontLst>
    <p:embeddedFont>
      <p:font typeface="Heading Now 61-68 Bold" charset="1" panose="00000000000000000000"/>
      <p:regular r:id="rId79"/>
    </p:embeddedFont>
    <p:embeddedFont>
      <p:font typeface="Heading Now 61-68" charset="1" panose="00000000000000000000"/>
      <p:regular r:id="rId80"/>
    </p:embeddedFont>
    <p:embeddedFont>
      <p:font typeface="Public Sans Bold" charset="1" panose="00000000000000000000"/>
      <p:regular r:id="rId81"/>
    </p:embeddedFont>
    <p:embeddedFont>
      <p:font typeface="TT Lakes Neue Expanded Bold" charset="1" panose="02010001040000080307"/>
      <p:regular r:id="rId82"/>
    </p:embeddedFont>
    <p:embeddedFont>
      <p:font typeface="Aileron Ultra-Bold" charset="1" panose="00000A00000000000000"/>
      <p:regular r:id="rId83"/>
    </p:embeddedFont>
    <p:embeddedFont>
      <p:font typeface="Public Sans" charset="1" panose="00000000000000000000"/>
      <p:regular r:id="rId84"/>
    </p:embeddedFont>
    <p:embeddedFont>
      <p:font typeface="Cormorant Garamond Bold" charset="1" panose="00000800000000000000"/>
      <p:regular r:id="rId85"/>
    </p:embeddedFont>
    <p:embeddedFont>
      <p:font typeface="Poppins Bold" charset="1" panose="00000800000000000000"/>
      <p:regular r:id="rId8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fonts/font79.fntdata" Type="http://schemas.openxmlformats.org/officeDocument/2006/relationships/font"/><Relationship Id="rId8" Target="slides/slide3.xml" Type="http://schemas.openxmlformats.org/officeDocument/2006/relationships/slide"/><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2" Target="../media/image34.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embeddings/oleObject1.bin" Type="http://schemas.openxmlformats.org/officeDocument/2006/relationships/oleObjec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7.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771865" y="-485270"/>
            <a:ext cx="11706247" cy="11706247"/>
          </a:xfrm>
          <a:custGeom>
            <a:avLst/>
            <a:gdLst/>
            <a:ahLst/>
            <a:cxnLst/>
            <a:rect r="r" b="b" t="t" l="l"/>
            <a:pathLst>
              <a:path h="11706247" w="11706247">
                <a:moveTo>
                  <a:pt x="0" y="0"/>
                </a:moveTo>
                <a:lnTo>
                  <a:pt x="11706247" y="0"/>
                </a:lnTo>
                <a:lnTo>
                  <a:pt x="11706247" y="11706247"/>
                </a:lnTo>
                <a:lnTo>
                  <a:pt x="0" y="11706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16130" y="197236"/>
            <a:ext cx="6994113" cy="8229600"/>
          </a:xfrm>
          <a:custGeom>
            <a:avLst/>
            <a:gdLst/>
            <a:ahLst/>
            <a:cxnLst/>
            <a:rect r="r" b="b" t="t" l="l"/>
            <a:pathLst>
              <a:path h="8229600" w="6994113">
                <a:moveTo>
                  <a:pt x="0" y="0"/>
                </a:moveTo>
                <a:lnTo>
                  <a:pt x="6994113" y="0"/>
                </a:lnTo>
                <a:lnTo>
                  <a:pt x="6994113"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5033811" y="837130"/>
            <a:ext cx="6994113" cy="8229600"/>
          </a:xfrm>
          <a:custGeom>
            <a:avLst/>
            <a:gdLst/>
            <a:ahLst/>
            <a:cxnLst/>
            <a:rect r="r" b="b" t="t" l="l"/>
            <a:pathLst>
              <a:path h="8229600" w="6994113">
                <a:moveTo>
                  <a:pt x="0" y="0"/>
                </a:moveTo>
                <a:lnTo>
                  <a:pt x="6994112" y="0"/>
                </a:lnTo>
                <a:lnTo>
                  <a:pt x="6994112"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3881108" y="1343217"/>
            <a:ext cx="4292360" cy="5991873"/>
          </a:xfrm>
          <a:custGeom>
            <a:avLst/>
            <a:gdLst/>
            <a:ahLst/>
            <a:cxnLst/>
            <a:rect r="r" b="b" t="t" l="l"/>
            <a:pathLst>
              <a:path h="5991873" w="4292360">
                <a:moveTo>
                  <a:pt x="0" y="0"/>
                </a:moveTo>
                <a:lnTo>
                  <a:pt x="4292360" y="0"/>
                </a:lnTo>
                <a:lnTo>
                  <a:pt x="4292360" y="5991873"/>
                </a:lnTo>
                <a:lnTo>
                  <a:pt x="0" y="5991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344275" y="1871175"/>
            <a:ext cx="5522749" cy="7047591"/>
          </a:xfrm>
          <a:custGeom>
            <a:avLst/>
            <a:gdLst/>
            <a:ahLst/>
            <a:cxnLst/>
            <a:rect r="r" b="b" t="t" l="l"/>
            <a:pathLst>
              <a:path h="7047591" w="5522749">
                <a:moveTo>
                  <a:pt x="0" y="0"/>
                </a:moveTo>
                <a:lnTo>
                  <a:pt x="5522749" y="0"/>
                </a:lnTo>
                <a:lnTo>
                  <a:pt x="5522749" y="7047591"/>
                </a:lnTo>
                <a:lnTo>
                  <a:pt x="0" y="70475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950506" y="5277690"/>
            <a:ext cx="4637582" cy="4114800"/>
          </a:xfrm>
          <a:custGeom>
            <a:avLst/>
            <a:gdLst/>
            <a:ahLst/>
            <a:cxnLst/>
            <a:rect r="r" b="b" t="t" l="l"/>
            <a:pathLst>
              <a:path h="4114800" w="4637582">
                <a:moveTo>
                  <a:pt x="0" y="0"/>
                </a:moveTo>
                <a:lnTo>
                  <a:pt x="4637582" y="0"/>
                </a:lnTo>
                <a:lnTo>
                  <a:pt x="4637582"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0" y="0"/>
            <a:ext cx="1999375" cy="1999375"/>
          </a:xfrm>
          <a:custGeom>
            <a:avLst/>
            <a:gdLst/>
            <a:ahLst/>
            <a:cxnLst/>
            <a:rect r="r" b="b" t="t" l="l"/>
            <a:pathLst>
              <a:path h="1999375" w="1999375">
                <a:moveTo>
                  <a:pt x="0" y="0"/>
                </a:moveTo>
                <a:lnTo>
                  <a:pt x="1999375" y="0"/>
                </a:lnTo>
                <a:lnTo>
                  <a:pt x="1999375" y="1999375"/>
                </a:lnTo>
                <a:lnTo>
                  <a:pt x="0" y="1999375"/>
                </a:lnTo>
                <a:lnTo>
                  <a:pt x="0" y="0"/>
                </a:lnTo>
                <a:close/>
              </a:path>
            </a:pathLst>
          </a:custGeom>
          <a:blipFill>
            <a:blip r:embed="rId11"/>
            <a:stretch>
              <a:fillRect l="0" t="0" r="0" b="0"/>
            </a:stretch>
          </a:blipFill>
        </p:spPr>
      </p:sp>
      <p:sp>
        <p:nvSpPr>
          <p:cNvPr name="TextBox 9" id="9"/>
          <p:cNvSpPr txBox="true"/>
          <p:nvPr/>
        </p:nvSpPr>
        <p:spPr>
          <a:xfrm rot="0">
            <a:off x="1999375" y="173099"/>
            <a:ext cx="7360861" cy="1272823"/>
          </a:xfrm>
          <a:prstGeom prst="rect">
            <a:avLst/>
          </a:prstGeom>
        </p:spPr>
        <p:txBody>
          <a:bodyPr anchor="t" rtlCol="false" tIns="0" lIns="0" bIns="0" rIns="0">
            <a:spAutoFit/>
          </a:bodyPr>
          <a:lstStyle/>
          <a:p>
            <a:pPr algn="ctr">
              <a:lnSpc>
                <a:spcPts val="4750"/>
              </a:lnSpc>
            </a:pPr>
            <a:r>
              <a:rPr lang="en-US" sz="3393" b="true">
                <a:solidFill>
                  <a:srgbClr val="000000"/>
                </a:solidFill>
                <a:latin typeface="Heading Now 61-68 Bold"/>
                <a:ea typeface="Heading Now 61-68 Bold"/>
                <a:cs typeface="Heading Now 61-68 Bold"/>
                <a:sym typeface="Heading Now 61-68 Bold"/>
              </a:rPr>
              <a:t>TRƯỜNG ĐẠI HỌC CÔNG NGHIỆP THÀNH PHỐ HỒ CHÍ MINH</a:t>
            </a:r>
          </a:p>
        </p:txBody>
      </p:sp>
      <p:sp>
        <p:nvSpPr>
          <p:cNvPr name="TextBox 10" id="10"/>
          <p:cNvSpPr txBox="true"/>
          <p:nvPr/>
        </p:nvSpPr>
        <p:spPr>
          <a:xfrm rot="0">
            <a:off x="2290908" y="1856500"/>
            <a:ext cx="6216432" cy="600075"/>
          </a:xfrm>
          <a:prstGeom prst="rect">
            <a:avLst/>
          </a:prstGeom>
        </p:spPr>
        <p:txBody>
          <a:bodyPr anchor="t" rtlCol="false" tIns="0" lIns="0" bIns="0" rIns="0">
            <a:spAutoFit/>
          </a:bodyPr>
          <a:lstStyle/>
          <a:p>
            <a:pPr algn="ctr">
              <a:lnSpc>
                <a:spcPts val="4200"/>
              </a:lnSpc>
            </a:pPr>
            <a:r>
              <a:rPr lang="en-US" b="true" sz="3000">
                <a:solidFill>
                  <a:srgbClr val="000000"/>
                </a:solidFill>
                <a:latin typeface="Heading Now 61-68 Bold"/>
                <a:ea typeface="Heading Now 61-68 Bold"/>
                <a:cs typeface="Heading Now 61-68 Bold"/>
                <a:sym typeface="Heading Now 61-68 Bold"/>
              </a:rPr>
              <a:t>KHOA THƯƠNG MẠI VÀ DU LỊCH</a:t>
            </a:r>
          </a:p>
        </p:txBody>
      </p:sp>
      <p:sp>
        <p:nvSpPr>
          <p:cNvPr name="TextBox 11" id="11"/>
          <p:cNvSpPr txBox="true"/>
          <p:nvPr/>
        </p:nvSpPr>
        <p:spPr>
          <a:xfrm rot="0">
            <a:off x="2321035" y="2893230"/>
            <a:ext cx="8073498" cy="2294199"/>
          </a:xfrm>
          <a:prstGeom prst="rect">
            <a:avLst/>
          </a:prstGeom>
        </p:spPr>
        <p:txBody>
          <a:bodyPr anchor="t" rtlCol="false" tIns="0" lIns="0" bIns="0" rIns="0">
            <a:spAutoFit/>
          </a:bodyPr>
          <a:lstStyle/>
          <a:p>
            <a:pPr algn="ctr" marL="0" indent="0" lvl="0">
              <a:lnSpc>
                <a:spcPts val="8367"/>
              </a:lnSpc>
            </a:pPr>
            <a:r>
              <a:rPr lang="en-US" b="true" sz="7152">
                <a:solidFill>
                  <a:srgbClr val="FFFFFF"/>
                </a:solidFill>
                <a:latin typeface="Heading Now 61-68 Bold"/>
                <a:ea typeface="Heading Now 61-68 Bold"/>
                <a:cs typeface="Heading Now 61-68 Bold"/>
                <a:sym typeface="Heading Now 61-68 Bold"/>
              </a:rPr>
              <a:t>BÀI BÁO CÁO TIỂU LUẬN CUỐI KỲ</a:t>
            </a:r>
          </a:p>
        </p:txBody>
      </p:sp>
      <p:sp>
        <p:nvSpPr>
          <p:cNvPr name="TextBox 12" id="12"/>
          <p:cNvSpPr txBox="true"/>
          <p:nvPr/>
        </p:nvSpPr>
        <p:spPr>
          <a:xfrm rot="0">
            <a:off x="3312248" y="6647182"/>
            <a:ext cx="3954509" cy="573035"/>
          </a:xfrm>
          <a:prstGeom prst="rect">
            <a:avLst/>
          </a:prstGeom>
        </p:spPr>
        <p:txBody>
          <a:bodyPr anchor="t" rtlCol="false" tIns="0" lIns="0" bIns="0" rIns="0">
            <a:spAutoFit/>
          </a:bodyPr>
          <a:lstStyle/>
          <a:p>
            <a:pPr algn="l">
              <a:lnSpc>
                <a:spcPts val="4115"/>
              </a:lnSpc>
            </a:pPr>
            <a:r>
              <a:rPr lang="en-US" sz="2939">
                <a:solidFill>
                  <a:srgbClr val="FFFFFF"/>
                </a:solidFill>
                <a:latin typeface="Heading Now 61-68"/>
                <a:ea typeface="Heading Now 61-68"/>
                <a:cs typeface="Heading Now 61-68"/>
                <a:sym typeface="Heading Now 61-68"/>
              </a:rPr>
              <a:t>MÔN: CƠ SỞ DỮ LIỆU</a:t>
            </a:r>
          </a:p>
        </p:txBody>
      </p:sp>
      <p:sp>
        <p:nvSpPr>
          <p:cNvPr name="TextBox 13" id="13"/>
          <p:cNvSpPr txBox="true"/>
          <p:nvPr/>
        </p:nvSpPr>
        <p:spPr>
          <a:xfrm rot="0">
            <a:off x="3312248" y="7531379"/>
            <a:ext cx="5197741" cy="573035"/>
          </a:xfrm>
          <a:prstGeom prst="rect">
            <a:avLst/>
          </a:prstGeom>
        </p:spPr>
        <p:txBody>
          <a:bodyPr anchor="t" rtlCol="false" tIns="0" lIns="0" bIns="0" rIns="0">
            <a:spAutoFit/>
          </a:bodyPr>
          <a:lstStyle/>
          <a:p>
            <a:pPr algn="l">
              <a:lnSpc>
                <a:spcPts val="4115"/>
              </a:lnSpc>
            </a:pPr>
            <a:r>
              <a:rPr lang="en-US" sz="2939">
                <a:solidFill>
                  <a:srgbClr val="FFFFFF"/>
                </a:solidFill>
                <a:latin typeface="Heading Now 61-68"/>
                <a:ea typeface="Heading Now 61-68"/>
                <a:cs typeface="Heading Now 61-68"/>
                <a:sym typeface="Heading Now 61-68"/>
              </a:rPr>
              <a:t>GVHD: Th.S Nguyễn Thị Hoài    </a:t>
            </a:r>
          </a:p>
        </p:txBody>
      </p:sp>
      <p:sp>
        <p:nvSpPr>
          <p:cNvPr name="TextBox 14" id="14"/>
          <p:cNvSpPr txBox="true"/>
          <p:nvPr/>
        </p:nvSpPr>
        <p:spPr>
          <a:xfrm rot="0">
            <a:off x="4566443" y="8192459"/>
            <a:ext cx="5197741" cy="573035"/>
          </a:xfrm>
          <a:prstGeom prst="rect">
            <a:avLst/>
          </a:prstGeom>
        </p:spPr>
        <p:txBody>
          <a:bodyPr anchor="t" rtlCol="false" tIns="0" lIns="0" bIns="0" rIns="0">
            <a:spAutoFit/>
          </a:bodyPr>
          <a:lstStyle/>
          <a:p>
            <a:pPr algn="l">
              <a:lnSpc>
                <a:spcPts val="4115"/>
              </a:lnSpc>
            </a:pPr>
            <a:r>
              <a:rPr lang="en-US" sz="2939">
                <a:solidFill>
                  <a:srgbClr val="FFFFFF"/>
                </a:solidFill>
                <a:latin typeface="Heading Now 61-68"/>
                <a:ea typeface="Heading Now 61-68"/>
                <a:cs typeface="Heading Now 61-68"/>
                <a:sym typeface="Heading Now 61-68"/>
              </a:rPr>
              <a:t>Th.S Lê Hữu Hùng</a:t>
            </a:r>
          </a:p>
        </p:txBody>
      </p:sp>
      <p:sp>
        <p:nvSpPr>
          <p:cNvPr name="TextBox 15" id="15"/>
          <p:cNvSpPr txBox="true"/>
          <p:nvPr/>
        </p:nvSpPr>
        <p:spPr>
          <a:xfrm rot="0">
            <a:off x="4895799" y="5309246"/>
            <a:ext cx="3284833" cy="688975"/>
          </a:xfrm>
          <a:prstGeom prst="rect">
            <a:avLst/>
          </a:prstGeom>
        </p:spPr>
        <p:txBody>
          <a:bodyPr anchor="t" rtlCol="false" tIns="0" lIns="0" bIns="0" rIns="0">
            <a:spAutoFit/>
          </a:bodyPr>
          <a:lstStyle/>
          <a:p>
            <a:pPr algn="l">
              <a:lnSpc>
                <a:spcPts val="5599"/>
              </a:lnSpc>
            </a:pPr>
            <a:r>
              <a:rPr lang="en-US" sz="3999" b="true">
                <a:solidFill>
                  <a:srgbClr val="FFFFFF"/>
                </a:solidFill>
                <a:latin typeface="Public Sans Bold"/>
                <a:ea typeface="Public Sans Bold"/>
                <a:cs typeface="Public Sans Bold"/>
                <a:sym typeface="Public Sans Bold"/>
              </a:rPr>
              <a:t>NHÓM 15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94786" y="-529940"/>
            <a:ext cx="18288000" cy="12138660"/>
          </a:xfrm>
          <a:custGeom>
            <a:avLst/>
            <a:gdLst/>
            <a:ahLst/>
            <a:cxnLst/>
            <a:rect r="r" b="b" t="t" l="l"/>
            <a:pathLst>
              <a:path h="12138660" w="18288000">
                <a:moveTo>
                  <a:pt x="0" y="0"/>
                </a:moveTo>
                <a:lnTo>
                  <a:pt x="18288000" y="0"/>
                </a:lnTo>
                <a:lnTo>
                  <a:pt x="18288000" y="12138660"/>
                </a:lnTo>
                <a:lnTo>
                  <a:pt x="0" y="12138660"/>
                </a:lnTo>
                <a:lnTo>
                  <a:pt x="0" y="0"/>
                </a:lnTo>
                <a:close/>
              </a:path>
            </a:pathLst>
          </a:custGeom>
          <a:blipFill>
            <a:blip r:embed="rId2">
              <a:alphaModFix amt="14000"/>
            </a:blip>
            <a:stretch>
              <a:fillRect l="0" t="0" r="0" b="0"/>
            </a:stretch>
          </a:blipFill>
        </p:spPr>
      </p:sp>
      <p:sp>
        <p:nvSpPr>
          <p:cNvPr name="Freeform 3" id="3"/>
          <p:cNvSpPr/>
          <p:nvPr/>
        </p:nvSpPr>
        <p:spPr>
          <a:xfrm flipH="false" flipV="false" rot="0">
            <a:off x="15356053" y="600655"/>
            <a:ext cx="2666539" cy="2681164"/>
          </a:xfrm>
          <a:custGeom>
            <a:avLst/>
            <a:gdLst/>
            <a:ahLst/>
            <a:cxnLst/>
            <a:rect r="r" b="b" t="t" l="l"/>
            <a:pathLst>
              <a:path h="2681164" w="2666539">
                <a:moveTo>
                  <a:pt x="0" y="0"/>
                </a:moveTo>
                <a:lnTo>
                  <a:pt x="2666539" y="0"/>
                </a:lnTo>
                <a:lnTo>
                  <a:pt x="2666539" y="2681164"/>
                </a:lnTo>
                <a:lnTo>
                  <a:pt x="0" y="26811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613543" y="5654323"/>
            <a:ext cx="2139454" cy="4632677"/>
          </a:xfrm>
          <a:custGeom>
            <a:avLst/>
            <a:gdLst/>
            <a:ahLst/>
            <a:cxnLst/>
            <a:rect r="r" b="b" t="t" l="l"/>
            <a:pathLst>
              <a:path h="4632677" w="2139454">
                <a:moveTo>
                  <a:pt x="0" y="0"/>
                </a:moveTo>
                <a:lnTo>
                  <a:pt x="2139455" y="0"/>
                </a:lnTo>
                <a:lnTo>
                  <a:pt x="2139455" y="4632677"/>
                </a:lnTo>
                <a:lnTo>
                  <a:pt x="0" y="46326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35002" y="6962966"/>
            <a:ext cx="2869168" cy="2295334"/>
          </a:xfrm>
          <a:custGeom>
            <a:avLst/>
            <a:gdLst/>
            <a:ahLst/>
            <a:cxnLst/>
            <a:rect r="r" b="b" t="t" l="l"/>
            <a:pathLst>
              <a:path h="2295334" w="2869168">
                <a:moveTo>
                  <a:pt x="0" y="0"/>
                </a:moveTo>
                <a:lnTo>
                  <a:pt x="2869168" y="0"/>
                </a:lnTo>
                <a:lnTo>
                  <a:pt x="2869168" y="2295334"/>
                </a:lnTo>
                <a:lnTo>
                  <a:pt x="0" y="22953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35002" y="4291137"/>
            <a:ext cx="17217995" cy="1245607"/>
          </a:xfrm>
          <a:prstGeom prst="rect">
            <a:avLst/>
          </a:prstGeom>
        </p:spPr>
        <p:txBody>
          <a:bodyPr anchor="t" rtlCol="false" tIns="0" lIns="0" bIns="0" rIns="0">
            <a:spAutoFit/>
          </a:bodyPr>
          <a:lstStyle/>
          <a:p>
            <a:pPr algn="ctr" marL="0" indent="0" lvl="0">
              <a:lnSpc>
                <a:spcPts val="9524"/>
              </a:lnSpc>
              <a:spcBef>
                <a:spcPct val="0"/>
              </a:spcBef>
            </a:pPr>
            <a:r>
              <a:rPr lang="en-US" b="true" sz="8985">
                <a:solidFill>
                  <a:srgbClr val="FDFDFD"/>
                </a:solidFill>
                <a:latin typeface="Public Sans Bold"/>
                <a:ea typeface="Public Sans Bold"/>
                <a:cs typeface="Public Sans Bold"/>
                <a:sym typeface="Public Sans Bold"/>
              </a:rPr>
              <a:t>LƯỢC ĐỒ QUAN HỆ</a:t>
            </a:r>
          </a:p>
        </p:txBody>
      </p:sp>
      <p:sp>
        <p:nvSpPr>
          <p:cNvPr name="TextBox 7" id="7"/>
          <p:cNvSpPr txBox="true"/>
          <p:nvPr/>
        </p:nvSpPr>
        <p:spPr>
          <a:xfrm rot="0">
            <a:off x="3721260" y="1526477"/>
            <a:ext cx="4553307" cy="904712"/>
          </a:xfrm>
          <a:prstGeom prst="rect">
            <a:avLst/>
          </a:prstGeom>
        </p:spPr>
        <p:txBody>
          <a:bodyPr anchor="t" rtlCol="false" tIns="0" lIns="0" bIns="0" rIns="0">
            <a:spAutoFit/>
          </a:bodyPr>
          <a:lstStyle/>
          <a:p>
            <a:pPr algn="ctr">
              <a:lnSpc>
                <a:spcPts val="6815"/>
              </a:lnSpc>
              <a:spcBef>
                <a:spcPct val="0"/>
              </a:spcBef>
            </a:pPr>
            <a:r>
              <a:rPr lang="en-US" b="true" sz="6491">
                <a:solidFill>
                  <a:srgbClr val="1C0140"/>
                </a:solidFill>
                <a:latin typeface="Public Sans Bold"/>
                <a:ea typeface="Public Sans Bold"/>
                <a:cs typeface="Public Sans Bold"/>
                <a:sym typeface="Public Sans Bold"/>
              </a:rPr>
              <a:t>YÊU CẦU 2:</a:t>
            </a:r>
          </a:p>
        </p:txBody>
      </p:sp>
      <p:sp>
        <p:nvSpPr>
          <p:cNvPr name="Freeform 8" id="8"/>
          <p:cNvSpPr/>
          <p:nvPr/>
        </p:nvSpPr>
        <p:spPr>
          <a:xfrm flipH="false" flipV="false" rot="0">
            <a:off x="15821045" y="5513520"/>
            <a:ext cx="2876511" cy="3228737"/>
          </a:xfrm>
          <a:custGeom>
            <a:avLst/>
            <a:gdLst/>
            <a:ahLst/>
            <a:cxnLst/>
            <a:rect r="r" b="b" t="t" l="l"/>
            <a:pathLst>
              <a:path h="3228737" w="2876511">
                <a:moveTo>
                  <a:pt x="0" y="0"/>
                </a:moveTo>
                <a:lnTo>
                  <a:pt x="2876510" y="0"/>
                </a:lnTo>
                <a:lnTo>
                  <a:pt x="2876510" y="3228736"/>
                </a:lnTo>
                <a:lnTo>
                  <a:pt x="0" y="322873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50830" y="9663884"/>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EBF5FE"/>
                </a:solidFill>
                <a:latin typeface="Cormorant Garamond Bold"/>
                <a:ea typeface="Cormorant Garamond Bold"/>
                <a:cs typeface="Cormorant Garamond Bold"/>
                <a:sym typeface="Cormorant Garamond Bold"/>
              </a:rPr>
              <a:t>Nguyễn Ngọc Kim Ngân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483891" y="395129"/>
            <a:ext cx="8236375" cy="1553187"/>
            <a:chOff x="0" y="0"/>
            <a:chExt cx="2404003" cy="453338"/>
          </a:xfrm>
        </p:grpSpPr>
        <p:sp>
          <p:nvSpPr>
            <p:cNvPr name="Freeform 3" id="3"/>
            <p:cNvSpPr/>
            <p:nvPr/>
          </p:nvSpPr>
          <p:spPr>
            <a:xfrm flipH="false" flipV="false" rot="0">
              <a:off x="0" y="0"/>
              <a:ext cx="2404002" cy="453338"/>
            </a:xfrm>
            <a:custGeom>
              <a:avLst/>
              <a:gdLst/>
              <a:ahLst/>
              <a:cxnLst/>
              <a:rect r="r" b="b" t="t" l="l"/>
              <a:pathLst>
                <a:path h="453338" w="2404002">
                  <a:moveTo>
                    <a:pt x="23499" y="0"/>
                  </a:moveTo>
                  <a:lnTo>
                    <a:pt x="2380503" y="0"/>
                  </a:lnTo>
                  <a:cubicBezTo>
                    <a:pt x="2393482" y="0"/>
                    <a:pt x="2404002" y="10521"/>
                    <a:pt x="2404002" y="23499"/>
                  </a:cubicBezTo>
                  <a:lnTo>
                    <a:pt x="2404002" y="429839"/>
                  </a:lnTo>
                  <a:cubicBezTo>
                    <a:pt x="2404002" y="436072"/>
                    <a:pt x="2401527" y="442049"/>
                    <a:pt x="2397120" y="446456"/>
                  </a:cubicBezTo>
                  <a:cubicBezTo>
                    <a:pt x="2392713" y="450863"/>
                    <a:pt x="2386736" y="453338"/>
                    <a:pt x="2380503" y="453338"/>
                  </a:cubicBezTo>
                  <a:lnTo>
                    <a:pt x="23499" y="453338"/>
                  </a:lnTo>
                  <a:cubicBezTo>
                    <a:pt x="10521" y="453338"/>
                    <a:pt x="0" y="442818"/>
                    <a:pt x="0" y="429839"/>
                  </a:cubicBezTo>
                  <a:lnTo>
                    <a:pt x="0" y="23499"/>
                  </a:lnTo>
                  <a:cubicBezTo>
                    <a:pt x="0" y="10521"/>
                    <a:pt x="10521" y="0"/>
                    <a:pt x="23499"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4" id="4"/>
            <p:cNvSpPr txBox="true"/>
            <p:nvPr/>
          </p:nvSpPr>
          <p:spPr>
            <a:xfrm>
              <a:off x="0" y="28575"/>
              <a:ext cx="2404003" cy="424763"/>
            </a:xfrm>
            <a:prstGeom prst="rect">
              <a:avLst/>
            </a:prstGeom>
          </p:spPr>
          <p:txBody>
            <a:bodyPr anchor="ctr" rtlCol="false" tIns="50800" lIns="50800" bIns="50800" rIns="50800"/>
            <a:lstStyle/>
            <a:p>
              <a:pPr algn="ctr">
                <a:lnSpc>
                  <a:spcPts val="1826"/>
                </a:lnSpc>
              </a:pPr>
            </a:p>
          </p:txBody>
        </p:sp>
      </p:grpSp>
      <p:sp>
        <p:nvSpPr>
          <p:cNvPr name="Freeform 5" id="5"/>
          <p:cNvSpPr/>
          <p:nvPr/>
        </p:nvSpPr>
        <p:spPr>
          <a:xfrm flipH="false" flipV="false" rot="0">
            <a:off x="749426" y="597607"/>
            <a:ext cx="279274" cy="475543"/>
          </a:xfrm>
          <a:custGeom>
            <a:avLst/>
            <a:gdLst/>
            <a:ahLst/>
            <a:cxnLst/>
            <a:rect r="r" b="b" t="t" l="l"/>
            <a:pathLst>
              <a:path h="475543" w="279274">
                <a:moveTo>
                  <a:pt x="0" y="0"/>
                </a:moveTo>
                <a:lnTo>
                  <a:pt x="279274" y="0"/>
                </a:lnTo>
                <a:lnTo>
                  <a:pt x="279274" y="475543"/>
                </a:lnTo>
                <a:lnTo>
                  <a:pt x="0" y="4755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517347" y="2243419"/>
            <a:ext cx="3770653" cy="4114800"/>
          </a:xfrm>
          <a:custGeom>
            <a:avLst/>
            <a:gdLst/>
            <a:ahLst/>
            <a:cxnLst/>
            <a:rect r="r" b="b" t="t" l="l"/>
            <a:pathLst>
              <a:path h="4114800" w="3770653">
                <a:moveTo>
                  <a:pt x="0" y="0"/>
                </a:moveTo>
                <a:lnTo>
                  <a:pt x="3770653" y="0"/>
                </a:lnTo>
                <a:lnTo>
                  <a:pt x="377065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520847"/>
            <a:ext cx="9016189" cy="1225550"/>
          </a:xfrm>
          <a:prstGeom prst="rect">
            <a:avLst/>
          </a:prstGeom>
        </p:spPr>
        <p:txBody>
          <a:bodyPr anchor="t" rtlCol="false" tIns="0" lIns="0" bIns="0" rIns="0">
            <a:spAutoFit/>
          </a:bodyPr>
          <a:lstStyle/>
          <a:p>
            <a:pPr algn="just">
              <a:lnSpc>
                <a:spcPts val="4899"/>
              </a:lnSpc>
            </a:pPr>
            <a:r>
              <a:rPr lang="en-US" sz="3499" b="true">
                <a:solidFill>
                  <a:srgbClr val="FDFDFD"/>
                </a:solidFill>
                <a:latin typeface="Public Sans Bold"/>
                <a:ea typeface="Public Sans Bold"/>
                <a:cs typeface="Public Sans Bold"/>
                <a:sym typeface="Public Sans Bold"/>
              </a:rPr>
              <a:t>2. Chuyển đổi sang lược đồ quan hệ</a:t>
            </a:r>
          </a:p>
          <a:p>
            <a:pPr algn="just">
              <a:lnSpc>
                <a:spcPts val="4899"/>
              </a:lnSpc>
            </a:pPr>
            <a:r>
              <a:rPr lang="en-US" sz="3499" b="true">
                <a:solidFill>
                  <a:srgbClr val="FDFDFD"/>
                </a:solidFill>
                <a:latin typeface="Public Sans Bold"/>
                <a:ea typeface="Public Sans Bold"/>
                <a:cs typeface="Public Sans Bold"/>
                <a:sym typeface="Public Sans Bold"/>
              </a:rPr>
              <a:t>( Nguyễn Ngọc Kim Ngân)</a:t>
            </a:r>
          </a:p>
        </p:txBody>
      </p:sp>
      <p:sp>
        <p:nvSpPr>
          <p:cNvPr name="TextBox 8" id="8"/>
          <p:cNvSpPr txBox="true"/>
          <p:nvPr/>
        </p:nvSpPr>
        <p:spPr>
          <a:xfrm rot="0">
            <a:off x="483891" y="2262469"/>
            <a:ext cx="8811352" cy="7198422"/>
          </a:xfrm>
          <a:prstGeom prst="rect">
            <a:avLst/>
          </a:prstGeom>
        </p:spPr>
        <p:txBody>
          <a:bodyPr anchor="t" rtlCol="false" tIns="0" lIns="0" bIns="0" rIns="0">
            <a:spAutoFit/>
          </a:bodyPr>
          <a:lstStyle/>
          <a:p>
            <a:pPr algn="l">
              <a:lnSpc>
                <a:spcPts val="2124"/>
              </a:lnSpc>
              <a:spcBef>
                <a:spcPct val="0"/>
              </a:spcBef>
            </a:pPr>
            <a:r>
              <a:rPr lang="en-US" b="true" sz="2023">
                <a:solidFill>
                  <a:srgbClr val="FDFDFD"/>
                </a:solidFill>
                <a:latin typeface="Public Sans Bold"/>
                <a:ea typeface="Public Sans Bold"/>
                <a:cs typeface="Public Sans Bold"/>
                <a:sym typeface="Public Sans Bold"/>
              </a:rPr>
              <a:t>KHOA (MAKHOA, TENKHOA, DTKHOA)</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KHÓA CHÍNH: MAKHOA</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 </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GIAOVIEN (MAGV, HOTEN, SODT, MAKHOA)</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KHÓA CHÍNH: MAGV</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KHÓA NGOẠI: MAKHOA THAM CHIẾU KHOA(MAKHOA)</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 </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MONHOC (MAMH, TENMH)</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KHÓA CHÍNH: MAMH</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 </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LOP (MALOP, TENLOP, SISO, MAKHOA)</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KHÓA CHÍNH: MALOP</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KHÓA NGOẠI: MAKHOA THAM CHIẾU KHOA(MAKHOA)</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 </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PHONG (SOPHONG, CHUCNANG)</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KHÓA CHÍNH: SOPHONG</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 </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GIANGDAY (MAGV, MAMH, MALOP, HKY,NAMHOC)</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KHÓA CHÍNH: (MAGV, MAMH, MALOP)</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KHÓA NGOẠI: </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 MAGV THAM CHIẾU GIAOVIEN(MAGV)</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 MAMH THAM CHIẾU MONHOC(MAMH)</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 MALOP THAM CHIẾU LOP(MALOP)</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 </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LICHDAY (ID, NGAYDAY, TUTIET, DENTIET, BAIDAY, GHICHU, SOPHONG)</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KHÓA CHÍNH: ID</a:t>
            </a:r>
          </a:p>
          <a:p>
            <a:pPr algn="l">
              <a:lnSpc>
                <a:spcPts val="2124"/>
              </a:lnSpc>
              <a:spcBef>
                <a:spcPct val="0"/>
              </a:spcBef>
            </a:pPr>
            <a:r>
              <a:rPr lang="en-US" b="true" sz="2023">
                <a:solidFill>
                  <a:srgbClr val="FDFDFD"/>
                </a:solidFill>
                <a:latin typeface="Public Sans Bold"/>
                <a:ea typeface="Public Sans Bold"/>
                <a:cs typeface="Public Sans Bold"/>
                <a:sym typeface="Public Sans Bold"/>
              </a:rPr>
              <a:t>KHÓA NGOẠI: SOPHONG THAM CHIẾU PHONG(SOPHONG)</a:t>
            </a:r>
          </a:p>
        </p:txBody>
      </p:sp>
      <p:sp>
        <p:nvSpPr>
          <p:cNvPr name="Freeform 9" id="9"/>
          <p:cNvSpPr/>
          <p:nvPr/>
        </p:nvSpPr>
        <p:spPr>
          <a:xfrm flipH="false" flipV="true" rot="0">
            <a:off x="15086556" y="6471605"/>
            <a:ext cx="5081025" cy="5978571"/>
          </a:xfrm>
          <a:custGeom>
            <a:avLst/>
            <a:gdLst/>
            <a:ahLst/>
            <a:cxnLst/>
            <a:rect r="r" b="b" t="t" l="l"/>
            <a:pathLst>
              <a:path h="5978571" w="5081025">
                <a:moveTo>
                  <a:pt x="0" y="5978571"/>
                </a:moveTo>
                <a:lnTo>
                  <a:pt x="5081025" y="5978571"/>
                </a:lnTo>
                <a:lnTo>
                  <a:pt x="5081025" y="0"/>
                </a:lnTo>
                <a:lnTo>
                  <a:pt x="0" y="0"/>
                </a:lnTo>
                <a:lnTo>
                  <a:pt x="0" y="5978571"/>
                </a:lnTo>
                <a:close/>
              </a:path>
            </a:pathLst>
          </a:custGeom>
          <a:blipFill>
            <a:blip r:embed="rId6"/>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251586" y="0"/>
            <a:ext cx="18539586" cy="12351999"/>
          </a:xfrm>
          <a:custGeom>
            <a:avLst/>
            <a:gdLst/>
            <a:ahLst/>
            <a:cxnLst/>
            <a:rect r="r" b="b" t="t" l="l"/>
            <a:pathLst>
              <a:path h="12351999" w="18539586">
                <a:moveTo>
                  <a:pt x="0" y="0"/>
                </a:moveTo>
                <a:lnTo>
                  <a:pt x="18539586" y="0"/>
                </a:lnTo>
                <a:lnTo>
                  <a:pt x="18539586" y="12351999"/>
                </a:lnTo>
                <a:lnTo>
                  <a:pt x="0" y="12351999"/>
                </a:lnTo>
                <a:lnTo>
                  <a:pt x="0" y="0"/>
                </a:lnTo>
                <a:close/>
              </a:path>
            </a:pathLst>
          </a:custGeom>
          <a:blipFill>
            <a:blip r:embed="rId2">
              <a:alphaModFix amt="10999"/>
            </a:blip>
            <a:stretch>
              <a:fillRect l="0" t="0" r="0" b="0"/>
            </a:stretch>
          </a:blipFill>
        </p:spPr>
      </p:sp>
      <p:sp>
        <p:nvSpPr>
          <p:cNvPr name="Freeform 3" id="3"/>
          <p:cNvSpPr/>
          <p:nvPr/>
        </p:nvSpPr>
        <p:spPr>
          <a:xfrm flipH="false" flipV="false" rot="0">
            <a:off x="0" y="0"/>
            <a:ext cx="2554620" cy="2057631"/>
          </a:xfrm>
          <a:custGeom>
            <a:avLst/>
            <a:gdLst/>
            <a:ahLst/>
            <a:cxnLst/>
            <a:rect r="r" b="b" t="t" l="l"/>
            <a:pathLst>
              <a:path h="2057631" w="2554620">
                <a:moveTo>
                  <a:pt x="0" y="0"/>
                </a:moveTo>
                <a:lnTo>
                  <a:pt x="2554620" y="0"/>
                </a:lnTo>
                <a:lnTo>
                  <a:pt x="2554620" y="2057631"/>
                </a:lnTo>
                <a:lnTo>
                  <a:pt x="0" y="2057631"/>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872747" y="6855310"/>
            <a:ext cx="5828549" cy="2924872"/>
          </a:xfrm>
          <a:custGeom>
            <a:avLst/>
            <a:gdLst/>
            <a:ahLst/>
            <a:cxnLst/>
            <a:rect r="r" b="b" t="t" l="l"/>
            <a:pathLst>
              <a:path h="2924872" w="5828549">
                <a:moveTo>
                  <a:pt x="0" y="0"/>
                </a:moveTo>
                <a:lnTo>
                  <a:pt x="5828549" y="0"/>
                </a:lnTo>
                <a:lnTo>
                  <a:pt x="5828549" y="2924872"/>
                </a:lnTo>
                <a:lnTo>
                  <a:pt x="0" y="29248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500979" y="4144314"/>
            <a:ext cx="15286042" cy="1416951"/>
          </a:xfrm>
          <a:prstGeom prst="rect">
            <a:avLst/>
          </a:prstGeom>
        </p:spPr>
        <p:txBody>
          <a:bodyPr anchor="t" rtlCol="false" tIns="0" lIns="0" bIns="0" rIns="0">
            <a:spAutoFit/>
          </a:bodyPr>
          <a:lstStyle/>
          <a:p>
            <a:pPr algn="ctr" marL="0" indent="0" lvl="0">
              <a:lnSpc>
                <a:spcPts val="5542"/>
              </a:lnSpc>
              <a:spcBef>
                <a:spcPct val="0"/>
              </a:spcBef>
            </a:pPr>
            <a:r>
              <a:rPr lang="en-US" b="true" sz="5229">
                <a:solidFill>
                  <a:srgbClr val="FFFFFF"/>
                </a:solidFill>
                <a:latin typeface="TT Lakes Neue Expanded Bold"/>
                <a:ea typeface="TT Lakes Neue Expanded Bold"/>
                <a:cs typeface="TT Lakes Neue Expanded Bold"/>
                <a:sym typeface="TT Lakes Neue Expanded Bold"/>
              </a:rPr>
              <a:t>CÀI ĐẶT CSDL - TẠO DATABASE TRÊN SSMS, NHẬP DỮ LIỆU</a:t>
            </a:r>
          </a:p>
        </p:txBody>
      </p:sp>
      <p:sp>
        <p:nvSpPr>
          <p:cNvPr name="TextBox 6" id="6"/>
          <p:cNvSpPr txBox="true"/>
          <p:nvPr/>
        </p:nvSpPr>
        <p:spPr>
          <a:xfrm rot="0">
            <a:off x="2765346" y="1545527"/>
            <a:ext cx="6465135" cy="886671"/>
          </a:xfrm>
          <a:prstGeom prst="rect">
            <a:avLst/>
          </a:prstGeom>
        </p:spPr>
        <p:txBody>
          <a:bodyPr anchor="t" rtlCol="false" tIns="0" lIns="0" bIns="0" rIns="0">
            <a:spAutoFit/>
          </a:bodyPr>
          <a:lstStyle/>
          <a:p>
            <a:pPr algn="ctr">
              <a:lnSpc>
                <a:spcPts val="6815"/>
              </a:lnSpc>
              <a:spcBef>
                <a:spcPct val="0"/>
              </a:spcBef>
            </a:pPr>
            <a:r>
              <a:rPr lang="en-US" b="true" sz="6491">
                <a:solidFill>
                  <a:srgbClr val="1C0140"/>
                </a:solidFill>
                <a:latin typeface="TT Lakes Neue Expanded Bold"/>
                <a:ea typeface="TT Lakes Neue Expanded Bold"/>
                <a:cs typeface="TT Lakes Neue Expanded Bold"/>
                <a:sym typeface="TT Lakes Neue Expanded Bold"/>
              </a:rPr>
              <a:t>YÊU CẦU 3:</a:t>
            </a:r>
          </a:p>
        </p:txBody>
      </p:sp>
      <p:sp>
        <p:nvSpPr>
          <p:cNvPr name="TextBox 7" id="7"/>
          <p:cNvSpPr txBox="true"/>
          <p:nvPr/>
        </p:nvSpPr>
        <p:spPr>
          <a:xfrm rot="0">
            <a:off x="309278" y="9360153"/>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Ngọc Bảo Trâm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75111" y="7873470"/>
            <a:ext cx="19889989" cy="8313610"/>
          </a:xfrm>
          <a:custGeom>
            <a:avLst/>
            <a:gdLst/>
            <a:ahLst/>
            <a:cxnLst/>
            <a:rect r="r" b="b" t="t" l="l"/>
            <a:pathLst>
              <a:path h="8313610" w="19889989">
                <a:moveTo>
                  <a:pt x="0" y="0"/>
                </a:moveTo>
                <a:lnTo>
                  <a:pt x="19889989" y="0"/>
                </a:lnTo>
                <a:lnTo>
                  <a:pt x="19889989" y="8313609"/>
                </a:lnTo>
                <a:lnTo>
                  <a:pt x="0" y="8313609"/>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3891" y="395129"/>
            <a:ext cx="7380993" cy="1530677"/>
            <a:chOff x="0" y="0"/>
            <a:chExt cx="2154337" cy="446768"/>
          </a:xfrm>
        </p:grpSpPr>
        <p:sp>
          <p:nvSpPr>
            <p:cNvPr name="Freeform 4" id="4"/>
            <p:cNvSpPr/>
            <p:nvPr/>
          </p:nvSpPr>
          <p:spPr>
            <a:xfrm flipH="false" flipV="false" rot="0">
              <a:off x="0" y="0"/>
              <a:ext cx="2154337" cy="446768"/>
            </a:xfrm>
            <a:custGeom>
              <a:avLst/>
              <a:gdLst/>
              <a:ahLst/>
              <a:cxnLst/>
              <a:rect r="r" b="b" t="t" l="l"/>
              <a:pathLst>
                <a:path h="446768" w="2154337">
                  <a:moveTo>
                    <a:pt x="26222" y="0"/>
                  </a:moveTo>
                  <a:lnTo>
                    <a:pt x="2128114" y="0"/>
                  </a:lnTo>
                  <a:cubicBezTo>
                    <a:pt x="2135069" y="0"/>
                    <a:pt x="2141739" y="2763"/>
                    <a:pt x="2146657" y="7680"/>
                  </a:cubicBezTo>
                  <a:cubicBezTo>
                    <a:pt x="2151574" y="12598"/>
                    <a:pt x="2154337" y="19268"/>
                    <a:pt x="2154337" y="26222"/>
                  </a:cubicBezTo>
                  <a:lnTo>
                    <a:pt x="2154337" y="420546"/>
                  </a:lnTo>
                  <a:cubicBezTo>
                    <a:pt x="2154337" y="427500"/>
                    <a:pt x="2151574" y="434170"/>
                    <a:pt x="2146657" y="439088"/>
                  </a:cubicBezTo>
                  <a:cubicBezTo>
                    <a:pt x="2141739" y="444006"/>
                    <a:pt x="2135069" y="446768"/>
                    <a:pt x="2128114" y="446768"/>
                  </a:cubicBezTo>
                  <a:lnTo>
                    <a:pt x="26222" y="446768"/>
                  </a:lnTo>
                  <a:cubicBezTo>
                    <a:pt x="11740" y="446768"/>
                    <a:pt x="0" y="435028"/>
                    <a:pt x="0" y="420546"/>
                  </a:cubicBezTo>
                  <a:lnTo>
                    <a:pt x="0" y="26222"/>
                  </a:lnTo>
                  <a:cubicBezTo>
                    <a:pt x="0" y="11740"/>
                    <a:pt x="11740" y="0"/>
                    <a:pt x="26222"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28575"/>
              <a:ext cx="2154337" cy="418193"/>
            </a:xfrm>
            <a:prstGeom prst="rect">
              <a:avLst/>
            </a:prstGeom>
          </p:spPr>
          <p:txBody>
            <a:bodyPr anchor="ctr" rtlCol="false" tIns="50800" lIns="50800" bIns="50800" rIns="50800"/>
            <a:lstStyle/>
            <a:p>
              <a:pPr algn="ctr">
                <a:lnSpc>
                  <a:spcPts val="1826"/>
                </a:lnSpc>
              </a:pPr>
            </a:p>
          </p:txBody>
        </p:sp>
      </p:grpSp>
      <p:sp>
        <p:nvSpPr>
          <p:cNvPr name="Freeform 6" id="6"/>
          <p:cNvSpPr/>
          <p:nvPr/>
        </p:nvSpPr>
        <p:spPr>
          <a:xfrm flipH="false" flipV="false" rot="0">
            <a:off x="749426" y="553157"/>
            <a:ext cx="279274" cy="475543"/>
          </a:xfrm>
          <a:custGeom>
            <a:avLst/>
            <a:gdLst/>
            <a:ahLst/>
            <a:cxnLst/>
            <a:rect r="r" b="b" t="t" l="l"/>
            <a:pathLst>
              <a:path h="475543" w="279274">
                <a:moveTo>
                  <a:pt x="0" y="0"/>
                </a:moveTo>
                <a:lnTo>
                  <a:pt x="279274" y="0"/>
                </a:lnTo>
                <a:lnTo>
                  <a:pt x="279274" y="475543"/>
                </a:lnTo>
                <a:lnTo>
                  <a:pt x="0" y="475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422275"/>
            <a:ext cx="6652635" cy="1844675"/>
          </a:xfrm>
          <a:prstGeom prst="rect">
            <a:avLst/>
          </a:prstGeom>
        </p:spPr>
        <p:txBody>
          <a:bodyPr anchor="t" rtlCol="false" tIns="0" lIns="0" bIns="0" rIns="0">
            <a:spAutoFit/>
          </a:bodyPr>
          <a:lstStyle/>
          <a:p>
            <a:pPr algn="just">
              <a:lnSpc>
                <a:spcPts val="4899"/>
              </a:lnSpc>
            </a:pPr>
            <a:r>
              <a:rPr lang="en-US" sz="3499" b="true">
                <a:solidFill>
                  <a:srgbClr val="FDFDFD"/>
                </a:solidFill>
                <a:latin typeface="Public Sans Bold"/>
                <a:ea typeface="Public Sans Bold"/>
                <a:cs typeface="Public Sans Bold"/>
                <a:sym typeface="Public Sans Bold"/>
              </a:rPr>
              <a:t>3. Cài đặt CSDL - Tạo database trên SSMS, nhập dữ liệu</a:t>
            </a:r>
          </a:p>
          <a:p>
            <a:pPr algn="just">
              <a:lnSpc>
                <a:spcPts val="4899"/>
              </a:lnSpc>
            </a:pPr>
          </a:p>
        </p:txBody>
      </p:sp>
      <p:sp>
        <p:nvSpPr>
          <p:cNvPr name="TextBox 8" id="8"/>
          <p:cNvSpPr txBox="true"/>
          <p:nvPr/>
        </p:nvSpPr>
        <p:spPr>
          <a:xfrm rot="0">
            <a:off x="483891" y="2295525"/>
            <a:ext cx="2877503" cy="429383"/>
          </a:xfrm>
          <a:prstGeom prst="rect">
            <a:avLst/>
          </a:prstGeom>
        </p:spPr>
        <p:txBody>
          <a:bodyPr anchor="t" rtlCol="false" tIns="0" lIns="0" bIns="0" rIns="0">
            <a:spAutoFit/>
          </a:bodyPr>
          <a:lstStyle/>
          <a:p>
            <a:pPr algn="ctr">
              <a:lnSpc>
                <a:spcPts val="3191"/>
              </a:lnSpc>
              <a:spcBef>
                <a:spcPct val="0"/>
              </a:spcBef>
            </a:pPr>
            <a:r>
              <a:rPr lang="en-US" b="true" sz="3039">
                <a:solidFill>
                  <a:srgbClr val="FDFDFD"/>
                </a:solidFill>
                <a:latin typeface="Public Sans Bold"/>
                <a:ea typeface="Public Sans Bold"/>
                <a:cs typeface="Public Sans Bold"/>
                <a:sym typeface="Public Sans Bold"/>
              </a:rPr>
              <a:t>TẠO CÁC BẢNG</a:t>
            </a:r>
          </a:p>
        </p:txBody>
      </p:sp>
      <p:sp>
        <p:nvSpPr>
          <p:cNvPr name="TextBox 9" id="9"/>
          <p:cNvSpPr txBox="true"/>
          <p:nvPr/>
        </p:nvSpPr>
        <p:spPr>
          <a:xfrm rot="0">
            <a:off x="483891" y="3096383"/>
            <a:ext cx="8457435" cy="5542547"/>
          </a:xfrm>
          <a:prstGeom prst="rect">
            <a:avLst/>
          </a:prstGeom>
        </p:spPr>
        <p:txBody>
          <a:bodyPr anchor="t" rtlCol="false" tIns="0" lIns="0" bIns="0" rIns="0">
            <a:spAutoFit/>
          </a:bodyPr>
          <a:lstStyle/>
          <a:p>
            <a:pPr algn="l">
              <a:lnSpc>
                <a:spcPts val="2456"/>
              </a:lnSpc>
              <a:spcBef>
                <a:spcPct val="0"/>
              </a:spcBef>
            </a:pPr>
            <a:r>
              <a:rPr lang="en-US" b="true" sz="2339">
                <a:solidFill>
                  <a:srgbClr val="FDFDFD"/>
                </a:solidFill>
                <a:latin typeface="Public Sans Bold"/>
                <a:ea typeface="Public Sans Bold"/>
                <a:cs typeface="Public Sans Bold"/>
                <a:sym typeface="Public Sans Bold"/>
              </a:rPr>
              <a:t>CREATE DATABASE QUANLIDAY</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GO</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USE QUANLIDAY</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GO</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MONHOC</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CREATE TABLE MONHOC (</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MAMH VARCHAR(10) PRIMARY KEY,</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TENMH VARCHAR(100) NOT NULL);</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GIAOVIEN </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CREATE TABLE GIAOVIEN (</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MAGV VARCHAR(10) PRIMARY KEY,</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HOTEN VARCHAR(100) NOT NULL,</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SODT VARCHAR(15),</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MAKHOA VARCHAR(10),</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FOREIGN KEY (MAKHOA) REFERENCES KHOA(MAKHOA));</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a:t>
            </a:r>
          </a:p>
          <a:p>
            <a:pPr algn="l">
              <a:lnSpc>
                <a:spcPts val="2456"/>
              </a:lnSpc>
              <a:spcBef>
                <a:spcPct val="0"/>
              </a:spcBef>
            </a:pPr>
          </a:p>
        </p:txBody>
      </p:sp>
      <p:sp>
        <p:nvSpPr>
          <p:cNvPr name="TextBox 10" id="10"/>
          <p:cNvSpPr txBox="true"/>
          <p:nvPr/>
        </p:nvSpPr>
        <p:spPr>
          <a:xfrm rot="0">
            <a:off x="9741553" y="3096383"/>
            <a:ext cx="7820918" cy="5919787"/>
          </a:xfrm>
          <a:prstGeom prst="rect">
            <a:avLst/>
          </a:prstGeom>
        </p:spPr>
        <p:txBody>
          <a:bodyPr anchor="t" rtlCol="false" tIns="0" lIns="0" bIns="0" rIns="0">
            <a:spAutoFit/>
          </a:bodyPr>
          <a:lstStyle/>
          <a:p>
            <a:pPr algn="l">
              <a:lnSpc>
                <a:spcPts val="2362"/>
              </a:lnSpc>
            </a:pPr>
            <a:r>
              <a:rPr lang="en-US" sz="2249" b="true">
                <a:solidFill>
                  <a:srgbClr val="FDFDFD"/>
                </a:solidFill>
                <a:latin typeface="Public Sans Bold"/>
                <a:ea typeface="Public Sans Bold"/>
                <a:cs typeface="Public Sans Bold"/>
                <a:sym typeface="Public Sans Bold"/>
              </a:rPr>
              <a:t>-- KHOA</a:t>
            </a:r>
            <a:r>
              <a:rPr lang="en-US" sz="2249" b="true">
                <a:solidFill>
                  <a:srgbClr val="FDFDFD"/>
                </a:solidFill>
                <a:latin typeface="Public Sans Bold"/>
                <a:ea typeface="Public Sans Bold"/>
                <a:cs typeface="Public Sans Bold"/>
                <a:sym typeface="Public Sans Bold"/>
              </a:rPr>
              <a:t> </a:t>
            </a:r>
          </a:p>
          <a:p>
            <a:pPr algn="l">
              <a:lnSpc>
                <a:spcPts val="2362"/>
              </a:lnSpc>
            </a:pPr>
            <a:r>
              <a:rPr lang="en-US" sz="2249" b="true">
                <a:solidFill>
                  <a:srgbClr val="FDFDFD"/>
                </a:solidFill>
                <a:latin typeface="Public Sans Bold"/>
                <a:ea typeface="Public Sans Bold"/>
                <a:cs typeface="Public Sans Bold"/>
                <a:sym typeface="Public Sans Bold"/>
              </a:rPr>
              <a:t>CREATE TABLE KHOA (</a:t>
            </a:r>
          </a:p>
          <a:p>
            <a:pPr algn="l">
              <a:lnSpc>
                <a:spcPts val="2362"/>
              </a:lnSpc>
            </a:pPr>
            <a:r>
              <a:rPr lang="en-US" sz="2249" b="true">
                <a:solidFill>
                  <a:srgbClr val="FDFDFD"/>
                </a:solidFill>
                <a:latin typeface="Public Sans Bold"/>
                <a:ea typeface="Public Sans Bold"/>
                <a:cs typeface="Public Sans Bold"/>
                <a:sym typeface="Public Sans Bold"/>
              </a:rPr>
              <a:t> MAKHOA VARCHAR(10) PRIMARY KEY,</a:t>
            </a:r>
          </a:p>
          <a:p>
            <a:pPr algn="l">
              <a:lnSpc>
                <a:spcPts val="2362"/>
              </a:lnSpc>
            </a:pPr>
            <a:r>
              <a:rPr lang="en-US" sz="2249" b="true">
                <a:solidFill>
                  <a:srgbClr val="FDFDFD"/>
                </a:solidFill>
                <a:latin typeface="Public Sans Bold"/>
                <a:ea typeface="Public Sans Bold"/>
                <a:cs typeface="Public Sans Bold"/>
                <a:sym typeface="Public Sans Bold"/>
              </a:rPr>
              <a:t> TENKHOA VARCHAR(100) NOT NULL,</a:t>
            </a:r>
          </a:p>
          <a:p>
            <a:pPr algn="l">
              <a:lnSpc>
                <a:spcPts val="2362"/>
              </a:lnSpc>
            </a:pPr>
            <a:r>
              <a:rPr lang="en-US" sz="2249" b="true">
                <a:solidFill>
                  <a:srgbClr val="FDFDFD"/>
                </a:solidFill>
                <a:latin typeface="Public Sans Bold"/>
                <a:ea typeface="Public Sans Bold"/>
                <a:cs typeface="Public Sans Bold"/>
                <a:sym typeface="Public Sans Bold"/>
              </a:rPr>
              <a:t> DTKHOA VARCHAR(15));</a:t>
            </a:r>
          </a:p>
          <a:p>
            <a:pPr algn="l">
              <a:lnSpc>
                <a:spcPts val="2362"/>
              </a:lnSpc>
            </a:pP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 GIANGDAY </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CREATE TABLE GIANGDAY (</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 MAMH VARCHAR(10),</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 MAGV VARCHAR(10),</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 MALOP VARCHAR(10),</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 HKY VARCHAR(10),</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 NAMHOC VARCHAR(10),</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 PRIMARY KEY (MAMH, MAGV, MALOP),</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 FOREIGN KEY (MAMH) REFERENCES MONHOC(MAMH),</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 FOREIGN KEY (MAGV) REFERENCES GIAOVIEN(MAGV),</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 FOREIGN KEY (MALOP) REFERENCES LOP(MALOP));</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 </a:t>
            </a:r>
          </a:p>
          <a:p>
            <a:pPr algn="l">
              <a:lnSpc>
                <a:spcPts val="2362"/>
              </a:lnSpc>
              <a:spcBef>
                <a:spcPct val="0"/>
              </a:spcBef>
            </a:pPr>
          </a:p>
          <a:p>
            <a:pPr algn="l">
              <a:lnSpc>
                <a:spcPts val="2362"/>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75111" y="7873470"/>
            <a:ext cx="19889989" cy="8313610"/>
          </a:xfrm>
          <a:custGeom>
            <a:avLst/>
            <a:gdLst/>
            <a:ahLst/>
            <a:cxnLst/>
            <a:rect r="r" b="b" t="t" l="l"/>
            <a:pathLst>
              <a:path h="8313610" w="19889989">
                <a:moveTo>
                  <a:pt x="0" y="0"/>
                </a:moveTo>
                <a:lnTo>
                  <a:pt x="19889989" y="0"/>
                </a:lnTo>
                <a:lnTo>
                  <a:pt x="19889989" y="8313609"/>
                </a:lnTo>
                <a:lnTo>
                  <a:pt x="0" y="8313609"/>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3891" y="395129"/>
            <a:ext cx="7380993" cy="1530677"/>
            <a:chOff x="0" y="0"/>
            <a:chExt cx="2154337" cy="446768"/>
          </a:xfrm>
        </p:grpSpPr>
        <p:sp>
          <p:nvSpPr>
            <p:cNvPr name="Freeform 4" id="4"/>
            <p:cNvSpPr/>
            <p:nvPr/>
          </p:nvSpPr>
          <p:spPr>
            <a:xfrm flipH="false" flipV="false" rot="0">
              <a:off x="0" y="0"/>
              <a:ext cx="2154337" cy="446768"/>
            </a:xfrm>
            <a:custGeom>
              <a:avLst/>
              <a:gdLst/>
              <a:ahLst/>
              <a:cxnLst/>
              <a:rect r="r" b="b" t="t" l="l"/>
              <a:pathLst>
                <a:path h="446768" w="2154337">
                  <a:moveTo>
                    <a:pt x="26222" y="0"/>
                  </a:moveTo>
                  <a:lnTo>
                    <a:pt x="2128114" y="0"/>
                  </a:lnTo>
                  <a:cubicBezTo>
                    <a:pt x="2135069" y="0"/>
                    <a:pt x="2141739" y="2763"/>
                    <a:pt x="2146657" y="7680"/>
                  </a:cubicBezTo>
                  <a:cubicBezTo>
                    <a:pt x="2151574" y="12598"/>
                    <a:pt x="2154337" y="19268"/>
                    <a:pt x="2154337" y="26222"/>
                  </a:cubicBezTo>
                  <a:lnTo>
                    <a:pt x="2154337" y="420546"/>
                  </a:lnTo>
                  <a:cubicBezTo>
                    <a:pt x="2154337" y="427500"/>
                    <a:pt x="2151574" y="434170"/>
                    <a:pt x="2146657" y="439088"/>
                  </a:cubicBezTo>
                  <a:cubicBezTo>
                    <a:pt x="2141739" y="444006"/>
                    <a:pt x="2135069" y="446768"/>
                    <a:pt x="2128114" y="446768"/>
                  </a:cubicBezTo>
                  <a:lnTo>
                    <a:pt x="26222" y="446768"/>
                  </a:lnTo>
                  <a:cubicBezTo>
                    <a:pt x="11740" y="446768"/>
                    <a:pt x="0" y="435028"/>
                    <a:pt x="0" y="420546"/>
                  </a:cubicBezTo>
                  <a:lnTo>
                    <a:pt x="0" y="26222"/>
                  </a:lnTo>
                  <a:cubicBezTo>
                    <a:pt x="0" y="11740"/>
                    <a:pt x="11740" y="0"/>
                    <a:pt x="26222"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28575"/>
              <a:ext cx="2154337" cy="418193"/>
            </a:xfrm>
            <a:prstGeom prst="rect">
              <a:avLst/>
            </a:prstGeom>
          </p:spPr>
          <p:txBody>
            <a:bodyPr anchor="ctr" rtlCol="false" tIns="50800" lIns="50800" bIns="50800" rIns="50800"/>
            <a:lstStyle/>
            <a:p>
              <a:pPr algn="ctr">
                <a:lnSpc>
                  <a:spcPts val="1826"/>
                </a:lnSpc>
              </a:pPr>
            </a:p>
          </p:txBody>
        </p:sp>
      </p:grpSp>
      <p:sp>
        <p:nvSpPr>
          <p:cNvPr name="Freeform 6" id="6"/>
          <p:cNvSpPr/>
          <p:nvPr/>
        </p:nvSpPr>
        <p:spPr>
          <a:xfrm flipH="false" flipV="false" rot="0">
            <a:off x="749426" y="553157"/>
            <a:ext cx="279274" cy="475543"/>
          </a:xfrm>
          <a:custGeom>
            <a:avLst/>
            <a:gdLst/>
            <a:ahLst/>
            <a:cxnLst/>
            <a:rect r="r" b="b" t="t" l="l"/>
            <a:pathLst>
              <a:path h="475543" w="279274">
                <a:moveTo>
                  <a:pt x="0" y="0"/>
                </a:moveTo>
                <a:lnTo>
                  <a:pt x="279274" y="0"/>
                </a:lnTo>
                <a:lnTo>
                  <a:pt x="279274" y="475543"/>
                </a:lnTo>
                <a:lnTo>
                  <a:pt x="0" y="475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422275"/>
            <a:ext cx="6652635" cy="1844675"/>
          </a:xfrm>
          <a:prstGeom prst="rect">
            <a:avLst/>
          </a:prstGeom>
        </p:spPr>
        <p:txBody>
          <a:bodyPr anchor="t" rtlCol="false" tIns="0" lIns="0" bIns="0" rIns="0">
            <a:spAutoFit/>
          </a:bodyPr>
          <a:lstStyle/>
          <a:p>
            <a:pPr algn="just">
              <a:lnSpc>
                <a:spcPts val="4899"/>
              </a:lnSpc>
            </a:pPr>
            <a:r>
              <a:rPr lang="en-US" sz="3499" b="true">
                <a:solidFill>
                  <a:srgbClr val="FDFDFD"/>
                </a:solidFill>
                <a:latin typeface="Public Sans Bold"/>
                <a:ea typeface="Public Sans Bold"/>
                <a:cs typeface="Public Sans Bold"/>
                <a:sym typeface="Public Sans Bold"/>
              </a:rPr>
              <a:t>3. Cài đặt CSDL - Tạo database trên SSMS, nhập dữ liệu</a:t>
            </a:r>
          </a:p>
          <a:p>
            <a:pPr algn="just">
              <a:lnSpc>
                <a:spcPts val="4899"/>
              </a:lnSpc>
            </a:pPr>
          </a:p>
        </p:txBody>
      </p:sp>
      <p:sp>
        <p:nvSpPr>
          <p:cNvPr name="TextBox 8" id="8"/>
          <p:cNvSpPr txBox="true"/>
          <p:nvPr/>
        </p:nvSpPr>
        <p:spPr>
          <a:xfrm rot="0">
            <a:off x="483891" y="2295525"/>
            <a:ext cx="2877503" cy="429383"/>
          </a:xfrm>
          <a:prstGeom prst="rect">
            <a:avLst/>
          </a:prstGeom>
        </p:spPr>
        <p:txBody>
          <a:bodyPr anchor="t" rtlCol="false" tIns="0" lIns="0" bIns="0" rIns="0">
            <a:spAutoFit/>
          </a:bodyPr>
          <a:lstStyle/>
          <a:p>
            <a:pPr algn="ctr">
              <a:lnSpc>
                <a:spcPts val="3191"/>
              </a:lnSpc>
              <a:spcBef>
                <a:spcPct val="0"/>
              </a:spcBef>
            </a:pPr>
            <a:r>
              <a:rPr lang="en-US" b="true" sz="3039">
                <a:solidFill>
                  <a:srgbClr val="FDFDFD"/>
                </a:solidFill>
                <a:latin typeface="Public Sans Bold"/>
                <a:ea typeface="Public Sans Bold"/>
                <a:cs typeface="Public Sans Bold"/>
                <a:sym typeface="Public Sans Bold"/>
              </a:rPr>
              <a:t>TẠO CÁC BẢNG</a:t>
            </a:r>
          </a:p>
        </p:txBody>
      </p:sp>
      <p:sp>
        <p:nvSpPr>
          <p:cNvPr name="TextBox 9" id="9"/>
          <p:cNvSpPr txBox="true"/>
          <p:nvPr/>
        </p:nvSpPr>
        <p:spPr>
          <a:xfrm rot="0">
            <a:off x="483891" y="3096383"/>
            <a:ext cx="8607326" cy="7026398"/>
          </a:xfrm>
          <a:prstGeom prst="rect">
            <a:avLst/>
          </a:prstGeom>
        </p:spPr>
        <p:txBody>
          <a:bodyPr anchor="t" rtlCol="false" tIns="0" lIns="0" bIns="0" rIns="0">
            <a:spAutoFit/>
          </a:bodyPr>
          <a:lstStyle/>
          <a:p>
            <a:pPr algn="l">
              <a:lnSpc>
                <a:spcPts val="2456"/>
              </a:lnSpc>
            </a:pPr>
            <a:r>
              <a:rPr lang="en-US" sz="2339" b="true">
                <a:solidFill>
                  <a:srgbClr val="FDFDFD"/>
                </a:solidFill>
                <a:latin typeface="Public Sans Bold"/>
                <a:ea typeface="Public Sans Bold"/>
                <a:cs typeface="Public Sans Bold"/>
                <a:sym typeface="Public Sans Bold"/>
              </a:rPr>
              <a:t>-- LOP</a:t>
            </a:r>
          </a:p>
          <a:p>
            <a:pPr algn="l">
              <a:lnSpc>
                <a:spcPts val="2456"/>
              </a:lnSpc>
            </a:pPr>
            <a:r>
              <a:rPr lang="en-US" sz="2339" b="true">
                <a:solidFill>
                  <a:srgbClr val="FDFDFD"/>
                </a:solidFill>
                <a:latin typeface="Public Sans Bold"/>
                <a:ea typeface="Public Sans Bold"/>
                <a:cs typeface="Public Sans Bold"/>
                <a:sym typeface="Public Sans Bold"/>
              </a:rPr>
              <a:t>CREATE TABLE LOP (</a:t>
            </a:r>
          </a:p>
          <a:p>
            <a:pPr algn="l">
              <a:lnSpc>
                <a:spcPts val="2456"/>
              </a:lnSpc>
            </a:pPr>
            <a:r>
              <a:rPr lang="en-US" sz="2339" b="true">
                <a:solidFill>
                  <a:srgbClr val="FDFDFD"/>
                </a:solidFill>
                <a:latin typeface="Public Sans Bold"/>
                <a:ea typeface="Public Sans Bold"/>
                <a:cs typeface="Public Sans Bold"/>
                <a:sym typeface="Public Sans Bold"/>
              </a:rPr>
              <a:t> MALOP VARCHAR(10) PRIMARY KEY,</a:t>
            </a:r>
          </a:p>
          <a:p>
            <a:pPr algn="l">
              <a:lnSpc>
                <a:spcPts val="2456"/>
              </a:lnSpc>
            </a:pPr>
            <a:r>
              <a:rPr lang="en-US" sz="2339" b="true">
                <a:solidFill>
                  <a:srgbClr val="FDFDFD"/>
                </a:solidFill>
                <a:latin typeface="Public Sans Bold"/>
                <a:ea typeface="Public Sans Bold"/>
                <a:cs typeface="Public Sans Bold"/>
                <a:sym typeface="Public Sans Bold"/>
              </a:rPr>
              <a:t> TENLOP VARCHAR(100) NOT NULL,</a:t>
            </a:r>
          </a:p>
          <a:p>
            <a:pPr algn="l">
              <a:lnSpc>
                <a:spcPts val="2456"/>
              </a:lnSpc>
            </a:pPr>
            <a:r>
              <a:rPr lang="en-US" sz="2339" b="true">
                <a:solidFill>
                  <a:srgbClr val="FDFDFD"/>
                </a:solidFill>
                <a:latin typeface="Public Sans Bold"/>
                <a:ea typeface="Public Sans Bold"/>
                <a:cs typeface="Public Sans Bold"/>
                <a:sym typeface="Public Sans Bold"/>
              </a:rPr>
              <a:t> SISO INT,</a:t>
            </a:r>
          </a:p>
          <a:p>
            <a:pPr algn="l">
              <a:lnSpc>
                <a:spcPts val="2456"/>
              </a:lnSpc>
            </a:pPr>
            <a:r>
              <a:rPr lang="en-US" sz="2339" b="true">
                <a:solidFill>
                  <a:srgbClr val="FDFDFD"/>
                </a:solidFill>
                <a:latin typeface="Public Sans Bold"/>
                <a:ea typeface="Public Sans Bold"/>
                <a:cs typeface="Public Sans Bold"/>
                <a:sym typeface="Public Sans Bold"/>
              </a:rPr>
              <a:t> MAKHOA VARCHAR(10),</a:t>
            </a:r>
          </a:p>
          <a:p>
            <a:pPr algn="l">
              <a:lnSpc>
                <a:spcPts val="2456"/>
              </a:lnSpc>
            </a:pPr>
            <a:r>
              <a:rPr lang="en-US" sz="2339" b="true">
                <a:solidFill>
                  <a:srgbClr val="FDFDFD"/>
                </a:solidFill>
                <a:latin typeface="Public Sans Bold"/>
                <a:ea typeface="Public Sans Bold"/>
                <a:cs typeface="Public Sans Bold"/>
                <a:sym typeface="Public Sans Bold"/>
              </a:rPr>
              <a:t> FOREIGN KEY (MAKHOA) REFERENCES KHOA(MAKHOA));</a:t>
            </a:r>
          </a:p>
          <a:p>
            <a:pPr algn="l">
              <a:lnSpc>
                <a:spcPts val="2456"/>
              </a:lnSpc>
            </a:pPr>
            <a:r>
              <a:rPr lang="en-US" sz="2339" b="true">
                <a:solidFill>
                  <a:srgbClr val="FDFDFD"/>
                </a:solidFill>
                <a:latin typeface="Public Sans Bold"/>
                <a:ea typeface="Public Sans Bold"/>
                <a:cs typeface="Public Sans Bold"/>
                <a:sym typeface="Public Sans Bold"/>
              </a:rPr>
              <a:t> </a:t>
            </a:r>
          </a:p>
          <a:p>
            <a:pPr algn="l">
              <a:lnSpc>
                <a:spcPts val="2456"/>
              </a:lnSpc>
            </a:pP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LICHDAY</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CREATE TABLE LICHDAY (</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ID INT PRIMARY KEY,</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NGAYDAY DATE NOT NULL,</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TUTIET INT,</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DENTIET INT,</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BAIDAY VARCHAR(200),</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GHICHU TEXT,</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LYTHUYET INT,</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SOPHONG VARCHAR(10),</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FOREIGN KEY (SOPHONG) REFERENCES PHONG(PHONG));</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 </a:t>
            </a:r>
          </a:p>
          <a:p>
            <a:pPr algn="l">
              <a:lnSpc>
                <a:spcPts val="2456"/>
              </a:lnSpc>
              <a:spcBef>
                <a:spcPct val="0"/>
              </a:spcBef>
            </a:pPr>
          </a:p>
        </p:txBody>
      </p:sp>
      <p:sp>
        <p:nvSpPr>
          <p:cNvPr name="TextBox 10" id="10"/>
          <p:cNvSpPr txBox="true"/>
          <p:nvPr/>
        </p:nvSpPr>
        <p:spPr>
          <a:xfrm rot="0">
            <a:off x="10380455" y="4987226"/>
            <a:ext cx="5724227" cy="1235198"/>
          </a:xfrm>
          <a:prstGeom prst="rect">
            <a:avLst/>
          </a:prstGeom>
        </p:spPr>
        <p:txBody>
          <a:bodyPr anchor="t" rtlCol="false" tIns="0" lIns="0" bIns="0" rIns="0">
            <a:spAutoFit/>
          </a:bodyPr>
          <a:lstStyle/>
          <a:p>
            <a:pPr algn="l">
              <a:lnSpc>
                <a:spcPts val="2456"/>
              </a:lnSpc>
              <a:spcBef>
                <a:spcPct val="0"/>
              </a:spcBef>
            </a:pPr>
            <a:r>
              <a:rPr lang="en-US" b="true" sz="2339">
                <a:solidFill>
                  <a:srgbClr val="FDFDFD"/>
                </a:solidFill>
                <a:latin typeface="Public Sans Bold"/>
                <a:ea typeface="Public Sans Bold"/>
                <a:cs typeface="Public Sans Bold"/>
                <a:sym typeface="Public Sans Bold"/>
              </a:rPr>
              <a:t>-- PHONG</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CREATE TABLE PHONG (</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SOPHONG VARCHAR(10) PRIMARY KEY,</a:t>
            </a:r>
          </a:p>
          <a:p>
            <a:pPr algn="l">
              <a:lnSpc>
                <a:spcPts val="2456"/>
              </a:lnSpc>
              <a:spcBef>
                <a:spcPct val="0"/>
              </a:spcBef>
            </a:pPr>
            <a:r>
              <a:rPr lang="en-US" b="true" sz="2339">
                <a:solidFill>
                  <a:srgbClr val="FDFDFD"/>
                </a:solidFill>
                <a:latin typeface="Public Sans Bold"/>
                <a:ea typeface="Public Sans Bold"/>
                <a:cs typeface="Public Sans Bold"/>
                <a:sym typeface="Public Sans Bold"/>
              </a:rPr>
              <a:t>CHUCNANG VARCHAR(100));</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75111" y="7873470"/>
            <a:ext cx="19889989" cy="8313610"/>
          </a:xfrm>
          <a:custGeom>
            <a:avLst/>
            <a:gdLst/>
            <a:ahLst/>
            <a:cxnLst/>
            <a:rect r="r" b="b" t="t" l="l"/>
            <a:pathLst>
              <a:path h="8313610" w="19889989">
                <a:moveTo>
                  <a:pt x="0" y="0"/>
                </a:moveTo>
                <a:lnTo>
                  <a:pt x="19889989" y="0"/>
                </a:lnTo>
                <a:lnTo>
                  <a:pt x="19889989" y="8313609"/>
                </a:lnTo>
                <a:lnTo>
                  <a:pt x="0" y="8313609"/>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3891" y="395129"/>
            <a:ext cx="7380993" cy="1530677"/>
            <a:chOff x="0" y="0"/>
            <a:chExt cx="2154337" cy="446768"/>
          </a:xfrm>
        </p:grpSpPr>
        <p:sp>
          <p:nvSpPr>
            <p:cNvPr name="Freeform 4" id="4"/>
            <p:cNvSpPr/>
            <p:nvPr/>
          </p:nvSpPr>
          <p:spPr>
            <a:xfrm flipH="false" flipV="false" rot="0">
              <a:off x="0" y="0"/>
              <a:ext cx="2154337" cy="446768"/>
            </a:xfrm>
            <a:custGeom>
              <a:avLst/>
              <a:gdLst/>
              <a:ahLst/>
              <a:cxnLst/>
              <a:rect r="r" b="b" t="t" l="l"/>
              <a:pathLst>
                <a:path h="446768" w="2154337">
                  <a:moveTo>
                    <a:pt x="26222" y="0"/>
                  </a:moveTo>
                  <a:lnTo>
                    <a:pt x="2128114" y="0"/>
                  </a:lnTo>
                  <a:cubicBezTo>
                    <a:pt x="2135069" y="0"/>
                    <a:pt x="2141739" y="2763"/>
                    <a:pt x="2146657" y="7680"/>
                  </a:cubicBezTo>
                  <a:cubicBezTo>
                    <a:pt x="2151574" y="12598"/>
                    <a:pt x="2154337" y="19268"/>
                    <a:pt x="2154337" y="26222"/>
                  </a:cubicBezTo>
                  <a:lnTo>
                    <a:pt x="2154337" y="420546"/>
                  </a:lnTo>
                  <a:cubicBezTo>
                    <a:pt x="2154337" y="427500"/>
                    <a:pt x="2151574" y="434170"/>
                    <a:pt x="2146657" y="439088"/>
                  </a:cubicBezTo>
                  <a:cubicBezTo>
                    <a:pt x="2141739" y="444006"/>
                    <a:pt x="2135069" y="446768"/>
                    <a:pt x="2128114" y="446768"/>
                  </a:cubicBezTo>
                  <a:lnTo>
                    <a:pt x="26222" y="446768"/>
                  </a:lnTo>
                  <a:cubicBezTo>
                    <a:pt x="11740" y="446768"/>
                    <a:pt x="0" y="435028"/>
                    <a:pt x="0" y="420546"/>
                  </a:cubicBezTo>
                  <a:lnTo>
                    <a:pt x="0" y="26222"/>
                  </a:lnTo>
                  <a:cubicBezTo>
                    <a:pt x="0" y="11740"/>
                    <a:pt x="11740" y="0"/>
                    <a:pt x="26222"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28575"/>
              <a:ext cx="2154337" cy="418193"/>
            </a:xfrm>
            <a:prstGeom prst="rect">
              <a:avLst/>
            </a:prstGeom>
          </p:spPr>
          <p:txBody>
            <a:bodyPr anchor="ctr" rtlCol="false" tIns="50800" lIns="50800" bIns="50800" rIns="50800"/>
            <a:lstStyle/>
            <a:p>
              <a:pPr algn="ctr">
                <a:lnSpc>
                  <a:spcPts val="1826"/>
                </a:lnSpc>
              </a:pPr>
            </a:p>
          </p:txBody>
        </p:sp>
      </p:grpSp>
      <p:sp>
        <p:nvSpPr>
          <p:cNvPr name="Freeform 6" id="6"/>
          <p:cNvSpPr/>
          <p:nvPr/>
        </p:nvSpPr>
        <p:spPr>
          <a:xfrm flipH="false" flipV="false" rot="0">
            <a:off x="749426" y="553157"/>
            <a:ext cx="279274" cy="475543"/>
          </a:xfrm>
          <a:custGeom>
            <a:avLst/>
            <a:gdLst/>
            <a:ahLst/>
            <a:cxnLst/>
            <a:rect r="r" b="b" t="t" l="l"/>
            <a:pathLst>
              <a:path h="475543" w="279274">
                <a:moveTo>
                  <a:pt x="0" y="0"/>
                </a:moveTo>
                <a:lnTo>
                  <a:pt x="279274" y="0"/>
                </a:lnTo>
                <a:lnTo>
                  <a:pt x="279274" y="475543"/>
                </a:lnTo>
                <a:lnTo>
                  <a:pt x="0" y="475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422275"/>
            <a:ext cx="6652635" cy="1844675"/>
          </a:xfrm>
          <a:prstGeom prst="rect">
            <a:avLst/>
          </a:prstGeom>
        </p:spPr>
        <p:txBody>
          <a:bodyPr anchor="t" rtlCol="false" tIns="0" lIns="0" bIns="0" rIns="0">
            <a:spAutoFit/>
          </a:bodyPr>
          <a:lstStyle/>
          <a:p>
            <a:pPr algn="just">
              <a:lnSpc>
                <a:spcPts val="4899"/>
              </a:lnSpc>
            </a:pPr>
            <a:r>
              <a:rPr lang="en-US" sz="3499" b="true">
                <a:solidFill>
                  <a:srgbClr val="FDFDFD"/>
                </a:solidFill>
                <a:latin typeface="Public Sans Bold"/>
                <a:ea typeface="Public Sans Bold"/>
                <a:cs typeface="Public Sans Bold"/>
                <a:sym typeface="Public Sans Bold"/>
              </a:rPr>
              <a:t>3. Cài đặt CSDL - Tạo database trên SSMS, nhập dữ liệu</a:t>
            </a:r>
          </a:p>
          <a:p>
            <a:pPr algn="just">
              <a:lnSpc>
                <a:spcPts val="4899"/>
              </a:lnSpc>
            </a:pPr>
          </a:p>
        </p:txBody>
      </p:sp>
      <p:sp>
        <p:nvSpPr>
          <p:cNvPr name="TextBox 8" id="8"/>
          <p:cNvSpPr txBox="true"/>
          <p:nvPr/>
        </p:nvSpPr>
        <p:spPr>
          <a:xfrm rot="0">
            <a:off x="0" y="2295525"/>
            <a:ext cx="14560064" cy="829433"/>
          </a:xfrm>
          <a:prstGeom prst="rect">
            <a:avLst/>
          </a:prstGeom>
        </p:spPr>
        <p:txBody>
          <a:bodyPr anchor="t" rtlCol="false" tIns="0" lIns="0" bIns="0" rIns="0">
            <a:spAutoFit/>
          </a:bodyPr>
          <a:lstStyle/>
          <a:p>
            <a:pPr algn="ctr">
              <a:lnSpc>
                <a:spcPts val="3191"/>
              </a:lnSpc>
            </a:pPr>
            <a:r>
              <a:rPr lang="en-US" b="true" sz="3039">
                <a:solidFill>
                  <a:srgbClr val="FDFDFD"/>
                </a:solidFill>
                <a:latin typeface="Public Sans Bold"/>
                <a:ea typeface="Public Sans Bold"/>
                <a:cs typeface="Public Sans Bold"/>
                <a:sym typeface="Public Sans Bold"/>
              </a:rPr>
              <a:t>CÀI ĐẶT LƯỢC ĐỒ QUAN HỆ VÀO TRONG HỆ QUẢN TRỊ CSDL SQL SERVER</a:t>
            </a:r>
          </a:p>
          <a:p>
            <a:pPr algn="ctr">
              <a:lnSpc>
                <a:spcPts val="3191"/>
              </a:lnSpc>
              <a:spcBef>
                <a:spcPct val="0"/>
              </a:spcBef>
            </a:pPr>
          </a:p>
        </p:txBody>
      </p:sp>
      <p:sp>
        <p:nvSpPr>
          <p:cNvPr name="TextBox 9" id="9"/>
          <p:cNvSpPr txBox="true"/>
          <p:nvPr/>
        </p:nvSpPr>
        <p:spPr>
          <a:xfrm rot="0">
            <a:off x="483891" y="3144008"/>
            <a:ext cx="8016925" cy="4593903"/>
          </a:xfrm>
          <a:prstGeom prst="rect">
            <a:avLst/>
          </a:prstGeom>
        </p:spPr>
        <p:txBody>
          <a:bodyPr anchor="t" rtlCol="false" tIns="0" lIns="0" bIns="0" rIns="0">
            <a:spAutoFit/>
          </a:bodyPr>
          <a:lstStyle/>
          <a:p>
            <a:pPr algn="l">
              <a:lnSpc>
                <a:spcPts val="2257"/>
              </a:lnSpc>
              <a:spcBef>
                <a:spcPct val="0"/>
              </a:spcBef>
            </a:pPr>
            <a:r>
              <a:rPr lang="en-US" b="true" sz="2149">
                <a:solidFill>
                  <a:srgbClr val="FDFDFD"/>
                </a:solidFill>
                <a:latin typeface="Public Sans Bold"/>
                <a:ea typeface="Public Sans Bold"/>
                <a:cs typeface="Public Sans Bold"/>
                <a:sym typeface="Public Sans Bold"/>
              </a:rPr>
              <a:t>-- MONHOC</a:t>
            </a:r>
          </a:p>
          <a:p>
            <a:pPr algn="l">
              <a:lnSpc>
                <a:spcPts val="2257"/>
              </a:lnSpc>
              <a:spcBef>
                <a:spcPct val="0"/>
              </a:spcBef>
            </a:pPr>
            <a:r>
              <a:rPr lang="en-US" b="true" sz="2149">
                <a:solidFill>
                  <a:srgbClr val="FDFDFD"/>
                </a:solidFill>
                <a:latin typeface="Public Sans Bold"/>
                <a:ea typeface="Public Sans Bold"/>
                <a:cs typeface="Public Sans Bold"/>
                <a:sym typeface="Public Sans Bold"/>
              </a:rPr>
              <a:t>INSERT INTO MONHOC (MAMH, TENMH) VALUES</a:t>
            </a:r>
          </a:p>
          <a:p>
            <a:pPr algn="l">
              <a:lnSpc>
                <a:spcPts val="2257"/>
              </a:lnSpc>
              <a:spcBef>
                <a:spcPct val="0"/>
              </a:spcBef>
            </a:pPr>
            <a:r>
              <a:rPr lang="en-US" b="true" sz="2149">
                <a:solidFill>
                  <a:srgbClr val="FDFDFD"/>
                </a:solidFill>
                <a:latin typeface="Public Sans Bold"/>
                <a:ea typeface="Public Sans Bold"/>
                <a:cs typeface="Public Sans Bold"/>
                <a:sym typeface="Public Sans Bold"/>
              </a:rPr>
              <a:t>('MATH101', 'TOÁN ĐẠI CƯƠNG'),</a:t>
            </a:r>
          </a:p>
          <a:p>
            <a:pPr algn="l">
              <a:lnSpc>
                <a:spcPts val="2257"/>
              </a:lnSpc>
              <a:spcBef>
                <a:spcPct val="0"/>
              </a:spcBef>
            </a:pPr>
            <a:r>
              <a:rPr lang="en-US" b="true" sz="2149">
                <a:solidFill>
                  <a:srgbClr val="FDFDFD"/>
                </a:solidFill>
                <a:latin typeface="Public Sans Bold"/>
                <a:ea typeface="Public Sans Bold"/>
                <a:cs typeface="Public Sans Bold"/>
                <a:sym typeface="Public Sans Bold"/>
              </a:rPr>
              <a:t>('ENG202', 'TIẾNG ANH CƠ BẢN'),</a:t>
            </a:r>
          </a:p>
          <a:p>
            <a:pPr algn="l">
              <a:lnSpc>
                <a:spcPts val="2257"/>
              </a:lnSpc>
              <a:spcBef>
                <a:spcPct val="0"/>
              </a:spcBef>
            </a:pPr>
            <a:r>
              <a:rPr lang="en-US" b="true" sz="2149">
                <a:solidFill>
                  <a:srgbClr val="FDFDFD"/>
                </a:solidFill>
                <a:latin typeface="Public Sans Bold"/>
                <a:ea typeface="Public Sans Bold"/>
                <a:cs typeface="Public Sans Bold"/>
                <a:sym typeface="Public Sans Bold"/>
              </a:rPr>
              <a:t>('PHYS303', 'VẬT LÝ ĐẠI CƯƠNG'),</a:t>
            </a:r>
          </a:p>
          <a:p>
            <a:pPr algn="l">
              <a:lnSpc>
                <a:spcPts val="2257"/>
              </a:lnSpc>
              <a:spcBef>
                <a:spcPct val="0"/>
              </a:spcBef>
            </a:pPr>
            <a:r>
              <a:rPr lang="en-US" b="true" sz="2149">
                <a:solidFill>
                  <a:srgbClr val="FDFDFD"/>
                </a:solidFill>
                <a:latin typeface="Public Sans Bold"/>
                <a:ea typeface="Public Sans Bold"/>
                <a:cs typeface="Public Sans Bold"/>
                <a:sym typeface="Public Sans Bold"/>
              </a:rPr>
              <a:t>('CHEM404', 'HÓA HỌC ĐẠI CƯƠNG'),</a:t>
            </a:r>
          </a:p>
          <a:p>
            <a:pPr algn="l">
              <a:lnSpc>
                <a:spcPts val="2257"/>
              </a:lnSpc>
              <a:spcBef>
                <a:spcPct val="0"/>
              </a:spcBef>
            </a:pPr>
            <a:r>
              <a:rPr lang="en-US" b="true" sz="2149">
                <a:solidFill>
                  <a:srgbClr val="FDFDFD"/>
                </a:solidFill>
                <a:latin typeface="Public Sans Bold"/>
                <a:ea typeface="Public Sans Bold"/>
                <a:cs typeface="Public Sans Bold"/>
                <a:sym typeface="Public Sans Bold"/>
              </a:rPr>
              <a:t>('CS105', 'LẬP TRÌNH CƠ BẢN');</a:t>
            </a:r>
          </a:p>
          <a:p>
            <a:pPr algn="l">
              <a:lnSpc>
                <a:spcPts val="2257"/>
              </a:lnSpc>
              <a:spcBef>
                <a:spcPct val="0"/>
              </a:spcBef>
            </a:pPr>
          </a:p>
          <a:p>
            <a:pPr algn="l">
              <a:lnSpc>
                <a:spcPts val="2257"/>
              </a:lnSpc>
              <a:spcBef>
                <a:spcPct val="0"/>
              </a:spcBef>
            </a:pPr>
            <a:r>
              <a:rPr lang="en-US" b="true" sz="2149">
                <a:solidFill>
                  <a:srgbClr val="FDFDFD"/>
                </a:solidFill>
                <a:latin typeface="Public Sans Bold"/>
                <a:ea typeface="Public Sans Bold"/>
                <a:cs typeface="Public Sans Bold"/>
                <a:sym typeface="Public Sans Bold"/>
              </a:rPr>
              <a:t>-- KHOA</a:t>
            </a:r>
          </a:p>
          <a:p>
            <a:pPr algn="l">
              <a:lnSpc>
                <a:spcPts val="2257"/>
              </a:lnSpc>
              <a:spcBef>
                <a:spcPct val="0"/>
              </a:spcBef>
            </a:pPr>
            <a:r>
              <a:rPr lang="en-US" b="true" sz="2149">
                <a:solidFill>
                  <a:srgbClr val="FDFDFD"/>
                </a:solidFill>
                <a:latin typeface="Public Sans Bold"/>
                <a:ea typeface="Public Sans Bold"/>
                <a:cs typeface="Public Sans Bold"/>
                <a:sym typeface="Public Sans Bold"/>
              </a:rPr>
              <a:t>INSERT INTO KHOA (MAKHOA, TENKHOA, DTKHOA) VALUES</a:t>
            </a:r>
          </a:p>
          <a:p>
            <a:pPr algn="l">
              <a:lnSpc>
                <a:spcPts val="2257"/>
              </a:lnSpc>
              <a:spcBef>
                <a:spcPct val="0"/>
              </a:spcBef>
            </a:pPr>
            <a:r>
              <a:rPr lang="en-US" b="true" sz="2149">
                <a:solidFill>
                  <a:srgbClr val="FDFDFD"/>
                </a:solidFill>
                <a:latin typeface="Public Sans Bold"/>
                <a:ea typeface="Public Sans Bold"/>
                <a:cs typeface="Public Sans Bold"/>
                <a:sym typeface="Public Sans Bold"/>
              </a:rPr>
              <a:t>('CS', 'CÔNG NGHỆ THÔNG TIN', '0243657890'),</a:t>
            </a:r>
          </a:p>
          <a:p>
            <a:pPr algn="l">
              <a:lnSpc>
                <a:spcPts val="2257"/>
              </a:lnSpc>
              <a:spcBef>
                <a:spcPct val="0"/>
              </a:spcBef>
            </a:pPr>
            <a:r>
              <a:rPr lang="en-US" b="true" sz="2149">
                <a:solidFill>
                  <a:srgbClr val="FDFDFD"/>
                </a:solidFill>
                <a:latin typeface="Public Sans Bold"/>
                <a:ea typeface="Public Sans Bold"/>
                <a:cs typeface="Public Sans Bold"/>
                <a:sym typeface="Public Sans Bold"/>
              </a:rPr>
              <a:t>('MA', 'TOÁN HỌC', '0243587432'),</a:t>
            </a:r>
          </a:p>
          <a:p>
            <a:pPr algn="l">
              <a:lnSpc>
                <a:spcPts val="2257"/>
              </a:lnSpc>
              <a:spcBef>
                <a:spcPct val="0"/>
              </a:spcBef>
            </a:pPr>
            <a:r>
              <a:rPr lang="en-US" b="true" sz="2149">
                <a:solidFill>
                  <a:srgbClr val="FDFDFD"/>
                </a:solidFill>
                <a:latin typeface="Public Sans Bold"/>
                <a:ea typeface="Public Sans Bold"/>
                <a:cs typeface="Public Sans Bold"/>
                <a:sym typeface="Public Sans Bold"/>
              </a:rPr>
              <a:t>('PH', 'VẬT LÝ', '0243492376'),</a:t>
            </a:r>
          </a:p>
          <a:p>
            <a:pPr algn="l">
              <a:lnSpc>
                <a:spcPts val="2257"/>
              </a:lnSpc>
              <a:spcBef>
                <a:spcPct val="0"/>
              </a:spcBef>
            </a:pPr>
            <a:r>
              <a:rPr lang="en-US" b="true" sz="2149">
                <a:solidFill>
                  <a:srgbClr val="FDFDFD"/>
                </a:solidFill>
                <a:latin typeface="Public Sans Bold"/>
                <a:ea typeface="Public Sans Bold"/>
                <a:cs typeface="Public Sans Bold"/>
                <a:sym typeface="Public Sans Bold"/>
              </a:rPr>
              <a:t>('HOA', 'HÓA HỌC', '0243392387'),</a:t>
            </a:r>
          </a:p>
          <a:p>
            <a:pPr algn="l">
              <a:lnSpc>
                <a:spcPts val="2257"/>
              </a:lnSpc>
              <a:spcBef>
                <a:spcPct val="0"/>
              </a:spcBef>
            </a:pPr>
            <a:r>
              <a:rPr lang="en-US" b="true" sz="2149">
                <a:solidFill>
                  <a:srgbClr val="FDFDFD"/>
                </a:solidFill>
                <a:latin typeface="Public Sans Bold"/>
                <a:ea typeface="Public Sans Bold"/>
                <a:cs typeface="Public Sans Bold"/>
                <a:sym typeface="Public Sans Bold"/>
              </a:rPr>
              <a:t>('ANH', 'NGOẠI NGỮ', '0243356738');</a:t>
            </a:r>
          </a:p>
          <a:p>
            <a:pPr algn="l">
              <a:lnSpc>
                <a:spcPts val="2257"/>
              </a:lnSpc>
              <a:spcBef>
                <a:spcPct val="0"/>
              </a:spcBef>
            </a:pPr>
          </a:p>
        </p:txBody>
      </p:sp>
      <p:sp>
        <p:nvSpPr>
          <p:cNvPr name="TextBox 10" id="10"/>
          <p:cNvSpPr txBox="true"/>
          <p:nvPr/>
        </p:nvSpPr>
        <p:spPr>
          <a:xfrm rot="0">
            <a:off x="8920368" y="3796474"/>
            <a:ext cx="9073604" cy="4738687"/>
          </a:xfrm>
          <a:prstGeom prst="rect">
            <a:avLst/>
          </a:prstGeom>
        </p:spPr>
        <p:txBody>
          <a:bodyPr anchor="t" rtlCol="false" tIns="0" lIns="0" bIns="0" rIns="0">
            <a:spAutoFit/>
          </a:bodyPr>
          <a:lstStyle/>
          <a:p>
            <a:pPr algn="l">
              <a:lnSpc>
                <a:spcPts val="2362"/>
              </a:lnSpc>
            </a:pPr>
            <a:r>
              <a:rPr lang="en-US" sz="2249" b="true">
                <a:solidFill>
                  <a:srgbClr val="FDFDFD"/>
                </a:solidFill>
                <a:latin typeface="Public Sans Bold"/>
                <a:ea typeface="Public Sans Bold"/>
                <a:cs typeface="Public Sans Bold"/>
                <a:sym typeface="Public Sans Bold"/>
              </a:rPr>
              <a:t>--GIAOVIEN</a:t>
            </a:r>
          </a:p>
          <a:p>
            <a:pPr algn="l">
              <a:lnSpc>
                <a:spcPts val="2362"/>
              </a:lnSpc>
            </a:pPr>
            <a:r>
              <a:rPr lang="en-US" sz="2249" b="true">
                <a:solidFill>
                  <a:srgbClr val="FDFDFD"/>
                </a:solidFill>
                <a:latin typeface="Public Sans Bold"/>
                <a:ea typeface="Public Sans Bold"/>
                <a:cs typeface="Public Sans Bold"/>
                <a:sym typeface="Public Sans Bold"/>
              </a:rPr>
              <a:t>INS</a:t>
            </a:r>
            <a:r>
              <a:rPr lang="en-US" sz="2249" b="true">
                <a:solidFill>
                  <a:srgbClr val="FDFDFD"/>
                </a:solidFill>
                <a:latin typeface="Public Sans Bold"/>
                <a:ea typeface="Public Sans Bold"/>
                <a:cs typeface="Public Sans Bold"/>
                <a:sym typeface="Public Sans Bold"/>
              </a:rPr>
              <a:t>ERT INTO GIAOVIEN (MAGV, HOTEN, SODT, MAKHOA) VALUES</a:t>
            </a:r>
          </a:p>
          <a:p>
            <a:pPr algn="l">
              <a:lnSpc>
                <a:spcPts val="2362"/>
              </a:lnSpc>
            </a:pPr>
            <a:r>
              <a:rPr lang="en-US" sz="2249" b="true">
                <a:solidFill>
                  <a:srgbClr val="FDFDFD"/>
                </a:solidFill>
                <a:latin typeface="Public Sans Bold"/>
                <a:ea typeface="Public Sans Bold"/>
                <a:cs typeface="Public Sans Bold"/>
                <a:sym typeface="Public Sans Bold"/>
              </a:rPr>
              <a:t>('GV001', 'Nguyễn Văn A', '0912345678', 'CS'),</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a:t>
            </a:r>
            <a:r>
              <a:rPr lang="en-US" b="true" sz="2249">
                <a:solidFill>
                  <a:srgbClr val="FDFDFD"/>
                </a:solidFill>
                <a:latin typeface="Public Sans Bold"/>
                <a:ea typeface="Public Sans Bold"/>
                <a:cs typeface="Public Sans Bold"/>
                <a:sym typeface="Public Sans Bold"/>
              </a:rPr>
              <a:t>GV002', 'TRẦN THỊ B', '0912987654', 'MA'),</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('GV003', 'LÊ THỊ C', '0912123456', 'PH'),</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('GV004', 'PHAN VĂN D', '0912234567', 'HOA'),</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('GV005', 'NGÔ THỊ E', '0912345678', 'ANH');</a:t>
            </a:r>
          </a:p>
          <a:p>
            <a:pPr algn="l">
              <a:lnSpc>
                <a:spcPts val="2362"/>
              </a:lnSpc>
              <a:spcBef>
                <a:spcPct val="0"/>
              </a:spcBef>
            </a:pP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--LOP</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INSERT INTO LOP (MALOP, TENLOP, SISO, MAKHOA) VALUES</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('L001', 'LỚP 1A', 30, 'CS'),</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('L002', 'LỚP 2B', 25, 'MA'),</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('L003', 'LỚP 3C', 28, 'PH'),</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('L004', 'LỚP 4D', 32, 'HOA'),</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('L005', 'LỚP 5E', 30, 'ANH');</a:t>
            </a:r>
          </a:p>
          <a:p>
            <a:pPr algn="l">
              <a:lnSpc>
                <a:spcPts val="2362"/>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3525" y="8578320"/>
            <a:ext cx="19889989" cy="8313610"/>
          </a:xfrm>
          <a:custGeom>
            <a:avLst/>
            <a:gdLst/>
            <a:ahLst/>
            <a:cxnLst/>
            <a:rect r="r" b="b" t="t" l="l"/>
            <a:pathLst>
              <a:path h="8313610" w="19889989">
                <a:moveTo>
                  <a:pt x="0" y="0"/>
                </a:moveTo>
                <a:lnTo>
                  <a:pt x="19889989" y="0"/>
                </a:lnTo>
                <a:lnTo>
                  <a:pt x="19889989" y="8313609"/>
                </a:lnTo>
                <a:lnTo>
                  <a:pt x="0" y="8313609"/>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3891" y="395129"/>
            <a:ext cx="7380993" cy="1530677"/>
            <a:chOff x="0" y="0"/>
            <a:chExt cx="2154337" cy="446768"/>
          </a:xfrm>
        </p:grpSpPr>
        <p:sp>
          <p:nvSpPr>
            <p:cNvPr name="Freeform 4" id="4"/>
            <p:cNvSpPr/>
            <p:nvPr/>
          </p:nvSpPr>
          <p:spPr>
            <a:xfrm flipH="false" flipV="false" rot="0">
              <a:off x="0" y="0"/>
              <a:ext cx="2154337" cy="446768"/>
            </a:xfrm>
            <a:custGeom>
              <a:avLst/>
              <a:gdLst/>
              <a:ahLst/>
              <a:cxnLst/>
              <a:rect r="r" b="b" t="t" l="l"/>
              <a:pathLst>
                <a:path h="446768" w="2154337">
                  <a:moveTo>
                    <a:pt x="26222" y="0"/>
                  </a:moveTo>
                  <a:lnTo>
                    <a:pt x="2128114" y="0"/>
                  </a:lnTo>
                  <a:cubicBezTo>
                    <a:pt x="2135069" y="0"/>
                    <a:pt x="2141739" y="2763"/>
                    <a:pt x="2146657" y="7680"/>
                  </a:cubicBezTo>
                  <a:cubicBezTo>
                    <a:pt x="2151574" y="12598"/>
                    <a:pt x="2154337" y="19268"/>
                    <a:pt x="2154337" y="26222"/>
                  </a:cubicBezTo>
                  <a:lnTo>
                    <a:pt x="2154337" y="420546"/>
                  </a:lnTo>
                  <a:cubicBezTo>
                    <a:pt x="2154337" y="427500"/>
                    <a:pt x="2151574" y="434170"/>
                    <a:pt x="2146657" y="439088"/>
                  </a:cubicBezTo>
                  <a:cubicBezTo>
                    <a:pt x="2141739" y="444006"/>
                    <a:pt x="2135069" y="446768"/>
                    <a:pt x="2128114" y="446768"/>
                  </a:cubicBezTo>
                  <a:lnTo>
                    <a:pt x="26222" y="446768"/>
                  </a:lnTo>
                  <a:cubicBezTo>
                    <a:pt x="11740" y="446768"/>
                    <a:pt x="0" y="435028"/>
                    <a:pt x="0" y="420546"/>
                  </a:cubicBezTo>
                  <a:lnTo>
                    <a:pt x="0" y="26222"/>
                  </a:lnTo>
                  <a:cubicBezTo>
                    <a:pt x="0" y="11740"/>
                    <a:pt x="11740" y="0"/>
                    <a:pt x="26222"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28575"/>
              <a:ext cx="2154337" cy="418193"/>
            </a:xfrm>
            <a:prstGeom prst="rect">
              <a:avLst/>
            </a:prstGeom>
          </p:spPr>
          <p:txBody>
            <a:bodyPr anchor="ctr" rtlCol="false" tIns="50800" lIns="50800" bIns="50800" rIns="50800"/>
            <a:lstStyle/>
            <a:p>
              <a:pPr algn="ctr">
                <a:lnSpc>
                  <a:spcPts val="1826"/>
                </a:lnSpc>
              </a:pPr>
            </a:p>
          </p:txBody>
        </p:sp>
      </p:grpSp>
      <p:sp>
        <p:nvSpPr>
          <p:cNvPr name="Freeform 6" id="6"/>
          <p:cNvSpPr/>
          <p:nvPr/>
        </p:nvSpPr>
        <p:spPr>
          <a:xfrm flipH="false" flipV="false" rot="0">
            <a:off x="749426" y="553157"/>
            <a:ext cx="279274" cy="475543"/>
          </a:xfrm>
          <a:custGeom>
            <a:avLst/>
            <a:gdLst/>
            <a:ahLst/>
            <a:cxnLst/>
            <a:rect r="r" b="b" t="t" l="l"/>
            <a:pathLst>
              <a:path h="475543" w="279274">
                <a:moveTo>
                  <a:pt x="0" y="0"/>
                </a:moveTo>
                <a:lnTo>
                  <a:pt x="279274" y="0"/>
                </a:lnTo>
                <a:lnTo>
                  <a:pt x="279274" y="475543"/>
                </a:lnTo>
                <a:lnTo>
                  <a:pt x="0" y="475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422275"/>
            <a:ext cx="6652635" cy="1844675"/>
          </a:xfrm>
          <a:prstGeom prst="rect">
            <a:avLst/>
          </a:prstGeom>
        </p:spPr>
        <p:txBody>
          <a:bodyPr anchor="t" rtlCol="false" tIns="0" lIns="0" bIns="0" rIns="0">
            <a:spAutoFit/>
          </a:bodyPr>
          <a:lstStyle/>
          <a:p>
            <a:pPr algn="just">
              <a:lnSpc>
                <a:spcPts val="4899"/>
              </a:lnSpc>
            </a:pPr>
            <a:r>
              <a:rPr lang="en-US" sz="3499" b="true">
                <a:solidFill>
                  <a:srgbClr val="FDFDFD"/>
                </a:solidFill>
                <a:latin typeface="Public Sans Bold"/>
                <a:ea typeface="Public Sans Bold"/>
                <a:cs typeface="Public Sans Bold"/>
                <a:sym typeface="Public Sans Bold"/>
              </a:rPr>
              <a:t>3. Cài đặt CSDL - Tạo database trên SSMS, nhập dữ liệu</a:t>
            </a:r>
          </a:p>
          <a:p>
            <a:pPr algn="just">
              <a:lnSpc>
                <a:spcPts val="4899"/>
              </a:lnSpc>
            </a:pPr>
          </a:p>
        </p:txBody>
      </p:sp>
      <p:sp>
        <p:nvSpPr>
          <p:cNvPr name="TextBox 8" id="8"/>
          <p:cNvSpPr txBox="true"/>
          <p:nvPr/>
        </p:nvSpPr>
        <p:spPr>
          <a:xfrm rot="0">
            <a:off x="0" y="2295525"/>
            <a:ext cx="14560064" cy="829433"/>
          </a:xfrm>
          <a:prstGeom prst="rect">
            <a:avLst/>
          </a:prstGeom>
        </p:spPr>
        <p:txBody>
          <a:bodyPr anchor="t" rtlCol="false" tIns="0" lIns="0" bIns="0" rIns="0">
            <a:spAutoFit/>
          </a:bodyPr>
          <a:lstStyle/>
          <a:p>
            <a:pPr algn="ctr">
              <a:lnSpc>
                <a:spcPts val="3191"/>
              </a:lnSpc>
            </a:pPr>
            <a:r>
              <a:rPr lang="en-US" b="true" sz="3039">
                <a:solidFill>
                  <a:srgbClr val="FDFDFD"/>
                </a:solidFill>
                <a:latin typeface="Public Sans Bold"/>
                <a:ea typeface="Public Sans Bold"/>
                <a:cs typeface="Public Sans Bold"/>
                <a:sym typeface="Public Sans Bold"/>
              </a:rPr>
              <a:t>CÀI ĐẶT LƯỢC ĐỒ QUAN HỆ VÀO TRONG HỆ QUẢN TRỊ CSDL SQL SERVER</a:t>
            </a:r>
          </a:p>
          <a:p>
            <a:pPr algn="ctr">
              <a:lnSpc>
                <a:spcPts val="3191"/>
              </a:lnSpc>
              <a:spcBef>
                <a:spcPct val="0"/>
              </a:spcBef>
            </a:pPr>
          </a:p>
        </p:txBody>
      </p:sp>
      <p:sp>
        <p:nvSpPr>
          <p:cNvPr name="TextBox 9" id="9"/>
          <p:cNvSpPr txBox="true"/>
          <p:nvPr/>
        </p:nvSpPr>
        <p:spPr>
          <a:xfrm rot="0">
            <a:off x="483891" y="3153533"/>
            <a:ext cx="8150909" cy="3368988"/>
          </a:xfrm>
          <a:prstGeom prst="rect">
            <a:avLst/>
          </a:prstGeom>
        </p:spPr>
        <p:txBody>
          <a:bodyPr anchor="t" rtlCol="false" tIns="0" lIns="0" bIns="0" rIns="0">
            <a:spAutoFit/>
          </a:bodyPr>
          <a:lstStyle/>
          <a:p>
            <a:pPr algn="l">
              <a:lnSpc>
                <a:spcPts val="2467"/>
              </a:lnSpc>
              <a:spcBef>
                <a:spcPct val="0"/>
              </a:spcBef>
            </a:pPr>
            <a:r>
              <a:rPr lang="en-US" b="true" sz="2349">
                <a:solidFill>
                  <a:srgbClr val="FDFDFD"/>
                </a:solidFill>
                <a:latin typeface="Public Sans Bold"/>
                <a:ea typeface="Public Sans Bold"/>
                <a:cs typeface="Public Sans Bold"/>
                <a:sym typeface="Public Sans Bold"/>
              </a:rPr>
              <a:t>-GIANGDAY</a:t>
            </a:r>
          </a:p>
          <a:p>
            <a:pPr algn="l">
              <a:lnSpc>
                <a:spcPts val="2467"/>
              </a:lnSpc>
              <a:spcBef>
                <a:spcPct val="0"/>
              </a:spcBef>
            </a:pPr>
            <a:r>
              <a:rPr lang="en-US" b="true" sz="2349">
                <a:solidFill>
                  <a:srgbClr val="FDFDFD"/>
                </a:solidFill>
                <a:latin typeface="Public Sans Bold"/>
                <a:ea typeface="Public Sans Bold"/>
                <a:cs typeface="Public Sans Bold"/>
                <a:sym typeface="Public Sans Bold"/>
              </a:rPr>
              <a:t>INSERT INTO GIANGDAY (MAMH, MAGV, MALOP, HKY, NAMHOC) VALUES</a:t>
            </a:r>
          </a:p>
          <a:p>
            <a:pPr algn="l">
              <a:lnSpc>
                <a:spcPts val="2467"/>
              </a:lnSpc>
              <a:spcBef>
                <a:spcPct val="0"/>
              </a:spcBef>
            </a:pPr>
            <a:r>
              <a:rPr lang="en-US" b="true" sz="2349">
                <a:solidFill>
                  <a:srgbClr val="FDFDFD"/>
                </a:solidFill>
                <a:latin typeface="Public Sans Bold"/>
                <a:ea typeface="Public Sans Bold"/>
                <a:cs typeface="Public Sans Bold"/>
                <a:sym typeface="Public Sans Bold"/>
              </a:rPr>
              <a:t>('MATH101', 'GV001', 'L001', 'HK1', '2025'),</a:t>
            </a:r>
          </a:p>
          <a:p>
            <a:pPr algn="l">
              <a:lnSpc>
                <a:spcPts val="2467"/>
              </a:lnSpc>
              <a:spcBef>
                <a:spcPct val="0"/>
              </a:spcBef>
            </a:pPr>
            <a:r>
              <a:rPr lang="en-US" b="true" sz="2349">
                <a:solidFill>
                  <a:srgbClr val="FDFDFD"/>
                </a:solidFill>
                <a:latin typeface="Public Sans Bold"/>
                <a:ea typeface="Public Sans Bold"/>
                <a:cs typeface="Public Sans Bold"/>
                <a:sym typeface="Public Sans Bold"/>
              </a:rPr>
              <a:t>('ENG202', 'GV002', 'L002', 'HK1', '2025'),</a:t>
            </a:r>
          </a:p>
          <a:p>
            <a:pPr algn="l">
              <a:lnSpc>
                <a:spcPts val="2467"/>
              </a:lnSpc>
              <a:spcBef>
                <a:spcPct val="0"/>
              </a:spcBef>
            </a:pPr>
            <a:r>
              <a:rPr lang="en-US" b="true" sz="2349">
                <a:solidFill>
                  <a:srgbClr val="FDFDFD"/>
                </a:solidFill>
                <a:latin typeface="Public Sans Bold"/>
                <a:ea typeface="Public Sans Bold"/>
                <a:cs typeface="Public Sans Bold"/>
                <a:sym typeface="Public Sans Bold"/>
              </a:rPr>
              <a:t>('PHYS303', 'GV003', 'L003', 'HK2', '2025'),</a:t>
            </a:r>
          </a:p>
          <a:p>
            <a:pPr algn="l">
              <a:lnSpc>
                <a:spcPts val="2467"/>
              </a:lnSpc>
              <a:spcBef>
                <a:spcPct val="0"/>
              </a:spcBef>
            </a:pPr>
            <a:r>
              <a:rPr lang="en-US" b="true" sz="2349">
                <a:solidFill>
                  <a:srgbClr val="FDFDFD"/>
                </a:solidFill>
                <a:latin typeface="Public Sans Bold"/>
                <a:ea typeface="Public Sans Bold"/>
                <a:cs typeface="Public Sans Bold"/>
                <a:sym typeface="Public Sans Bold"/>
              </a:rPr>
              <a:t>('CHEM404', 'GV004', 'L004', 'HK1', '2025'),</a:t>
            </a:r>
          </a:p>
          <a:p>
            <a:pPr algn="l">
              <a:lnSpc>
                <a:spcPts val="2467"/>
              </a:lnSpc>
              <a:spcBef>
                <a:spcPct val="0"/>
              </a:spcBef>
            </a:pPr>
            <a:r>
              <a:rPr lang="en-US" b="true" sz="2349">
                <a:solidFill>
                  <a:srgbClr val="FDFDFD"/>
                </a:solidFill>
                <a:latin typeface="Public Sans Bold"/>
                <a:ea typeface="Public Sans Bold"/>
                <a:cs typeface="Public Sans Bold"/>
                <a:sym typeface="Public Sans Bold"/>
              </a:rPr>
              <a:t>('CS105', 'GV005', 'L005', 'HK2', '2025');</a:t>
            </a:r>
          </a:p>
          <a:p>
            <a:pPr algn="l">
              <a:lnSpc>
                <a:spcPts val="2467"/>
              </a:lnSpc>
              <a:spcBef>
                <a:spcPct val="0"/>
              </a:spcBef>
            </a:pPr>
          </a:p>
          <a:p>
            <a:pPr algn="l">
              <a:lnSpc>
                <a:spcPts val="2467"/>
              </a:lnSpc>
              <a:spcBef>
                <a:spcPct val="0"/>
              </a:spcBef>
            </a:pPr>
          </a:p>
          <a:p>
            <a:pPr algn="l">
              <a:lnSpc>
                <a:spcPts val="2467"/>
              </a:lnSpc>
              <a:spcBef>
                <a:spcPct val="0"/>
              </a:spcBef>
            </a:pPr>
          </a:p>
        </p:txBody>
      </p:sp>
      <p:sp>
        <p:nvSpPr>
          <p:cNvPr name="TextBox 10" id="10"/>
          <p:cNvSpPr txBox="true"/>
          <p:nvPr/>
        </p:nvSpPr>
        <p:spPr>
          <a:xfrm rot="0">
            <a:off x="2674291" y="6530445"/>
            <a:ext cx="12532457" cy="2967037"/>
          </a:xfrm>
          <a:prstGeom prst="rect">
            <a:avLst/>
          </a:prstGeom>
        </p:spPr>
        <p:txBody>
          <a:bodyPr anchor="t" rtlCol="false" tIns="0" lIns="0" bIns="0" rIns="0">
            <a:spAutoFit/>
          </a:bodyPr>
          <a:lstStyle/>
          <a:p>
            <a:pPr algn="l">
              <a:lnSpc>
                <a:spcPts val="2362"/>
              </a:lnSpc>
            </a:pPr>
            <a:r>
              <a:rPr lang="en-US" sz="2249" b="true">
                <a:solidFill>
                  <a:srgbClr val="FDFDFD"/>
                </a:solidFill>
                <a:latin typeface="Public Sans Bold"/>
                <a:ea typeface="Public Sans Bold"/>
                <a:cs typeface="Public Sans Bold"/>
                <a:sym typeface="Public Sans Bold"/>
              </a:rPr>
              <a:t>-- LICHDAY</a:t>
            </a:r>
          </a:p>
          <a:p>
            <a:pPr algn="l">
              <a:lnSpc>
                <a:spcPts val="2362"/>
              </a:lnSpc>
            </a:pPr>
            <a:r>
              <a:rPr lang="en-US" sz="2249" b="true">
                <a:solidFill>
                  <a:srgbClr val="FDFDFD"/>
                </a:solidFill>
                <a:latin typeface="Public Sans Bold"/>
                <a:ea typeface="Public Sans Bold"/>
                <a:cs typeface="Public Sans Bold"/>
                <a:sym typeface="Public Sans Bold"/>
              </a:rPr>
              <a:t>INS</a:t>
            </a:r>
            <a:r>
              <a:rPr lang="en-US" sz="2249" b="true">
                <a:solidFill>
                  <a:srgbClr val="FDFDFD"/>
                </a:solidFill>
                <a:latin typeface="Public Sans Bold"/>
                <a:ea typeface="Public Sans Bold"/>
                <a:cs typeface="Public Sans Bold"/>
                <a:sym typeface="Public Sans Bold"/>
              </a:rPr>
              <a:t>ERT INTO LICHDAY (ID, NGAYDAY, TUTIET, DENTIET, BAIDAY, GHICHU, LYTHUYET, SOPHONG) VALUES</a:t>
            </a:r>
          </a:p>
          <a:p>
            <a:pPr algn="l">
              <a:lnSpc>
                <a:spcPts val="2362"/>
              </a:lnSpc>
            </a:pPr>
            <a:r>
              <a:rPr lang="en-US" sz="2249" b="true">
                <a:solidFill>
                  <a:srgbClr val="FDFDFD"/>
                </a:solidFill>
                <a:latin typeface="Public Sans Bold"/>
                <a:ea typeface="Public Sans Bold"/>
                <a:cs typeface="Public Sans Bold"/>
                <a:sym typeface="Public Sans Bold"/>
              </a:rPr>
              <a:t>(1, '2025-09-01', 1, 3, 'Giới thiệu môn học', 'Không có', 2, 'P01'),</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(2, '2025-</a:t>
            </a:r>
            <a:r>
              <a:rPr lang="en-US" b="true" sz="2249">
                <a:solidFill>
                  <a:srgbClr val="FDFDFD"/>
                </a:solidFill>
                <a:latin typeface="Public Sans Bold"/>
                <a:ea typeface="Public Sans Bold"/>
                <a:cs typeface="Public Sans Bold"/>
                <a:sym typeface="Public Sans Bold"/>
              </a:rPr>
              <a:t>09-02', 4, 6, 'BÀI HỌC THỰC HÀNH', 'CẦN MÁY TÍNH', 1, 'P02'),</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(3, '2025-09-03', 7, 9, 'LÝ THUYẾT CƠ BẢN', 'CẦN PROJECTOR', 2, 'P01'),</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(4, '2025-09-04', 10, 12, 'HƯỚNG DẪN BÀI TẬP', 'CẦN PHÒNG THÍ NGHIỆM', 1, 'P04'),</a:t>
            </a:r>
          </a:p>
          <a:p>
            <a:pPr algn="l">
              <a:lnSpc>
                <a:spcPts val="2362"/>
              </a:lnSpc>
              <a:spcBef>
                <a:spcPct val="0"/>
              </a:spcBef>
            </a:pPr>
            <a:r>
              <a:rPr lang="en-US" b="true" sz="2249">
                <a:solidFill>
                  <a:srgbClr val="FDFDFD"/>
                </a:solidFill>
                <a:latin typeface="Public Sans Bold"/>
                <a:ea typeface="Public Sans Bold"/>
                <a:cs typeface="Public Sans Bold"/>
                <a:sym typeface="Public Sans Bold"/>
              </a:rPr>
              <a:t>(5, '2025-09-05', 13, 15, 'ÔN TẬP VÀ KIỂM TRA', 'CẦN BẢNG TRẮNG', 2, 'P05');</a:t>
            </a:r>
          </a:p>
          <a:p>
            <a:pPr algn="l">
              <a:lnSpc>
                <a:spcPts val="2362"/>
              </a:lnSpc>
              <a:spcBef>
                <a:spcPct val="0"/>
              </a:spcBef>
            </a:pPr>
          </a:p>
          <a:p>
            <a:pPr algn="l">
              <a:lnSpc>
                <a:spcPts val="2362"/>
              </a:lnSpc>
              <a:spcBef>
                <a:spcPct val="0"/>
              </a:spcBef>
            </a:pPr>
          </a:p>
        </p:txBody>
      </p:sp>
      <p:sp>
        <p:nvSpPr>
          <p:cNvPr name="TextBox 11" id="11"/>
          <p:cNvSpPr txBox="true"/>
          <p:nvPr/>
        </p:nvSpPr>
        <p:spPr>
          <a:xfrm rot="0">
            <a:off x="9526968" y="3067808"/>
            <a:ext cx="7878961" cy="2799080"/>
          </a:xfrm>
          <a:prstGeom prst="rect">
            <a:avLst/>
          </a:prstGeom>
        </p:spPr>
        <p:txBody>
          <a:bodyPr anchor="t" rtlCol="false" tIns="0" lIns="0" bIns="0" rIns="0">
            <a:spAutoFit/>
          </a:bodyPr>
          <a:lstStyle/>
          <a:p>
            <a:pPr algn="l">
              <a:lnSpc>
                <a:spcPts val="3220"/>
              </a:lnSpc>
              <a:spcBef>
                <a:spcPct val="0"/>
              </a:spcBef>
            </a:pPr>
            <a:r>
              <a:rPr lang="en-US" b="true" sz="2300">
                <a:solidFill>
                  <a:srgbClr val="FDFDFD"/>
                </a:solidFill>
                <a:latin typeface="Public Sans Bold"/>
                <a:ea typeface="Public Sans Bold"/>
                <a:cs typeface="Public Sans Bold"/>
                <a:sym typeface="Public Sans Bold"/>
              </a:rPr>
              <a:t>-- PHONG</a:t>
            </a:r>
          </a:p>
          <a:p>
            <a:pPr algn="l">
              <a:lnSpc>
                <a:spcPts val="3220"/>
              </a:lnSpc>
              <a:spcBef>
                <a:spcPct val="0"/>
              </a:spcBef>
            </a:pPr>
            <a:r>
              <a:rPr lang="en-US" b="true" sz="2300">
                <a:solidFill>
                  <a:srgbClr val="FDFDFD"/>
                </a:solidFill>
                <a:latin typeface="Public Sans Bold"/>
                <a:ea typeface="Public Sans Bold"/>
                <a:cs typeface="Public Sans Bold"/>
                <a:sym typeface="Public Sans Bold"/>
              </a:rPr>
              <a:t>INSERT INTO PHONG (SOPHONG, CHUCNANG) VALUES</a:t>
            </a:r>
          </a:p>
          <a:p>
            <a:pPr algn="l">
              <a:lnSpc>
                <a:spcPts val="3220"/>
              </a:lnSpc>
              <a:spcBef>
                <a:spcPct val="0"/>
              </a:spcBef>
            </a:pPr>
            <a:r>
              <a:rPr lang="en-US" b="true" sz="2300">
                <a:solidFill>
                  <a:srgbClr val="FDFDFD"/>
                </a:solidFill>
                <a:latin typeface="Public Sans Bold"/>
                <a:ea typeface="Public Sans Bold"/>
                <a:cs typeface="Public Sans Bold"/>
                <a:sym typeface="Public Sans Bold"/>
              </a:rPr>
              <a:t>('P01', 'Lý thuyết'),</a:t>
            </a:r>
          </a:p>
          <a:p>
            <a:pPr algn="l">
              <a:lnSpc>
                <a:spcPts val="3220"/>
              </a:lnSpc>
              <a:spcBef>
                <a:spcPct val="0"/>
              </a:spcBef>
            </a:pPr>
            <a:r>
              <a:rPr lang="en-US" b="true" sz="2300">
                <a:solidFill>
                  <a:srgbClr val="FDFDFD"/>
                </a:solidFill>
                <a:latin typeface="Public Sans Bold"/>
                <a:ea typeface="Public Sans Bold"/>
                <a:cs typeface="Public Sans Bold"/>
                <a:sym typeface="Public Sans Bold"/>
              </a:rPr>
              <a:t>('P02', 'Thực hành máy tính'),</a:t>
            </a:r>
          </a:p>
          <a:p>
            <a:pPr algn="l">
              <a:lnSpc>
                <a:spcPts val="3220"/>
              </a:lnSpc>
              <a:spcBef>
                <a:spcPct val="0"/>
              </a:spcBef>
            </a:pPr>
            <a:r>
              <a:rPr lang="en-US" b="true" sz="2300">
                <a:solidFill>
                  <a:srgbClr val="FDFDFD"/>
                </a:solidFill>
                <a:latin typeface="Public Sans Bold"/>
                <a:ea typeface="Public Sans Bold"/>
                <a:cs typeface="Public Sans Bold"/>
                <a:sym typeface="Public Sans Bold"/>
              </a:rPr>
              <a:t>('P03', 'Phòng nghe nhìn'),</a:t>
            </a:r>
          </a:p>
          <a:p>
            <a:pPr algn="l">
              <a:lnSpc>
                <a:spcPts val="3220"/>
              </a:lnSpc>
              <a:spcBef>
                <a:spcPct val="0"/>
              </a:spcBef>
            </a:pPr>
            <a:r>
              <a:rPr lang="en-US" b="true" sz="2300">
                <a:solidFill>
                  <a:srgbClr val="FDFDFD"/>
                </a:solidFill>
                <a:latin typeface="Public Sans Bold"/>
                <a:ea typeface="Public Sans Bold"/>
                <a:cs typeface="Public Sans Bold"/>
                <a:sym typeface="Public Sans Bold"/>
              </a:rPr>
              <a:t>('P04', 'Xưởng cơ khí'),</a:t>
            </a:r>
          </a:p>
          <a:p>
            <a:pPr algn="l">
              <a:lnSpc>
                <a:spcPts val="3220"/>
              </a:lnSpc>
              <a:spcBef>
                <a:spcPct val="0"/>
              </a:spcBef>
            </a:pPr>
            <a:r>
              <a:rPr lang="en-US" b="true" sz="2300">
                <a:solidFill>
                  <a:srgbClr val="FDFDFD"/>
                </a:solidFill>
                <a:latin typeface="Public Sans Bold"/>
                <a:ea typeface="Public Sans Bold"/>
                <a:cs typeface="Public Sans Bold"/>
                <a:sym typeface="Public Sans Bold"/>
              </a:rPr>
              <a:t>('P05', 'Lý thuyết');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2875" y="-1043880"/>
            <a:ext cx="18430875" cy="12279570"/>
          </a:xfrm>
          <a:custGeom>
            <a:avLst/>
            <a:gdLst/>
            <a:ahLst/>
            <a:cxnLst/>
            <a:rect r="r" b="b" t="t" l="l"/>
            <a:pathLst>
              <a:path h="12279570" w="18430875">
                <a:moveTo>
                  <a:pt x="0" y="0"/>
                </a:moveTo>
                <a:lnTo>
                  <a:pt x="18430875" y="0"/>
                </a:lnTo>
                <a:lnTo>
                  <a:pt x="18430875" y="12279570"/>
                </a:lnTo>
                <a:lnTo>
                  <a:pt x="0" y="12279570"/>
                </a:lnTo>
                <a:lnTo>
                  <a:pt x="0" y="0"/>
                </a:lnTo>
                <a:close/>
              </a:path>
            </a:pathLst>
          </a:custGeom>
          <a:blipFill>
            <a:blip r:embed="rId2">
              <a:alphaModFix amt="17000"/>
            </a:blip>
            <a:stretch>
              <a:fillRect l="0" t="0" r="0" b="0"/>
            </a:stretch>
          </a:blipFill>
        </p:spPr>
      </p:sp>
      <p:sp>
        <p:nvSpPr>
          <p:cNvPr name="TextBox 3" id="3"/>
          <p:cNvSpPr txBox="true"/>
          <p:nvPr/>
        </p:nvSpPr>
        <p:spPr>
          <a:xfrm rot="0">
            <a:off x="908556" y="4345417"/>
            <a:ext cx="16470888" cy="1681891"/>
          </a:xfrm>
          <a:prstGeom prst="rect">
            <a:avLst/>
          </a:prstGeom>
        </p:spPr>
        <p:txBody>
          <a:bodyPr anchor="t" rtlCol="false" tIns="0" lIns="0" bIns="0" rIns="0">
            <a:spAutoFit/>
          </a:bodyPr>
          <a:lstStyle/>
          <a:p>
            <a:pPr algn="ctr" marL="0" indent="0" lvl="0">
              <a:lnSpc>
                <a:spcPts val="6573"/>
              </a:lnSpc>
              <a:spcBef>
                <a:spcPct val="0"/>
              </a:spcBef>
            </a:pPr>
            <a:r>
              <a:rPr lang="en-US" b="true" sz="6201">
                <a:solidFill>
                  <a:srgbClr val="FFFFFF"/>
                </a:solidFill>
                <a:latin typeface="TT Lakes Neue Expanded Bold"/>
                <a:ea typeface="TT Lakes Neue Expanded Bold"/>
                <a:cs typeface="TT Lakes Neue Expanded Bold"/>
                <a:sym typeface="TT Lakes Neue Expanded Bold"/>
              </a:rPr>
              <a:t>TỰ CHO CÂU HỎI VÀ TRẢ LỜI: 12 CÂU</a:t>
            </a:r>
          </a:p>
        </p:txBody>
      </p:sp>
      <p:sp>
        <p:nvSpPr>
          <p:cNvPr name="TextBox 4" id="4"/>
          <p:cNvSpPr txBox="true"/>
          <p:nvPr/>
        </p:nvSpPr>
        <p:spPr>
          <a:xfrm rot="0">
            <a:off x="2767403" y="1545527"/>
            <a:ext cx="6461021" cy="886671"/>
          </a:xfrm>
          <a:prstGeom prst="rect">
            <a:avLst/>
          </a:prstGeom>
        </p:spPr>
        <p:txBody>
          <a:bodyPr anchor="t" rtlCol="false" tIns="0" lIns="0" bIns="0" rIns="0">
            <a:spAutoFit/>
          </a:bodyPr>
          <a:lstStyle/>
          <a:p>
            <a:pPr algn="ctr">
              <a:lnSpc>
                <a:spcPts val="6815"/>
              </a:lnSpc>
              <a:spcBef>
                <a:spcPct val="0"/>
              </a:spcBef>
            </a:pPr>
            <a:r>
              <a:rPr lang="en-US" b="true" sz="6491">
                <a:solidFill>
                  <a:srgbClr val="1C0140"/>
                </a:solidFill>
                <a:latin typeface="TT Lakes Neue Expanded Bold"/>
                <a:ea typeface="TT Lakes Neue Expanded Bold"/>
                <a:cs typeface="TT Lakes Neue Expanded Bold"/>
                <a:sym typeface="TT Lakes Neue Expanded Bold"/>
              </a:rPr>
              <a:t>YÊU CẦU 4:</a:t>
            </a:r>
          </a:p>
        </p:txBody>
      </p:sp>
      <p:sp>
        <p:nvSpPr>
          <p:cNvPr name="TextBox 5" id="5"/>
          <p:cNvSpPr txBox="true"/>
          <p:nvPr/>
        </p:nvSpPr>
        <p:spPr>
          <a:xfrm rot="0">
            <a:off x="0" y="9066871"/>
            <a:ext cx="4868619" cy="820079"/>
          </a:xfrm>
          <a:prstGeom prst="rect">
            <a:avLst/>
          </a:prstGeom>
        </p:spPr>
        <p:txBody>
          <a:bodyPr anchor="t" rtlCol="false" tIns="0" lIns="0" bIns="0" rIns="0">
            <a:spAutoFit/>
          </a:bodyPr>
          <a:lstStyle/>
          <a:p>
            <a:pPr algn="ctr">
              <a:lnSpc>
                <a:spcPts val="3201"/>
              </a:lnSpc>
            </a:pPr>
            <a:r>
              <a:rPr lang="en-US" sz="3048" b="true">
                <a:solidFill>
                  <a:srgbClr val="EBF5FE"/>
                </a:solidFill>
                <a:latin typeface="Cormorant Garamond Bold"/>
                <a:ea typeface="Cormorant Garamond Bold"/>
                <a:cs typeface="Cormorant Garamond Bold"/>
                <a:sym typeface="Cormorant Garamond Bold"/>
              </a:rPr>
              <a:t>Võ Phương Anh (câu lẻ)</a:t>
            </a:r>
          </a:p>
          <a:p>
            <a:pPr algn="ctr">
              <a:lnSpc>
                <a:spcPts val="3201"/>
              </a:lnSpc>
              <a:spcBef>
                <a:spcPct val="0"/>
              </a:spcBef>
            </a:pPr>
            <a:r>
              <a:rPr lang="en-US" b="true" sz="3048">
                <a:solidFill>
                  <a:srgbClr val="EBF5FE"/>
                </a:solidFill>
                <a:latin typeface="Cormorant Garamond Bold"/>
                <a:ea typeface="Cormorant Garamond Bold"/>
                <a:cs typeface="Cormorant Garamond Bold"/>
                <a:sym typeface="Cormorant Garamond Bold"/>
              </a:rPr>
              <a:t>Nguyễn Tiến Thăng (câu chẵn)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3525" y="8578320"/>
            <a:ext cx="19889989" cy="8313610"/>
          </a:xfrm>
          <a:custGeom>
            <a:avLst/>
            <a:gdLst/>
            <a:ahLst/>
            <a:cxnLst/>
            <a:rect r="r" b="b" t="t" l="l"/>
            <a:pathLst>
              <a:path h="8313610" w="19889989">
                <a:moveTo>
                  <a:pt x="0" y="0"/>
                </a:moveTo>
                <a:lnTo>
                  <a:pt x="19889989" y="0"/>
                </a:lnTo>
                <a:lnTo>
                  <a:pt x="19889989" y="8313609"/>
                </a:lnTo>
                <a:lnTo>
                  <a:pt x="0" y="8313609"/>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3891" y="395129"/>
            <a:ext cx="7380993" cy="633571"/>
            <a:chOff x="0" y="0"/>
            <a:chExt cx="2154337" cy="184924"/>
          </a:xfrm>
        </p:grpSpPr>
        <p:sp>
          <p:nvSpPr>
            <p:cNvPr name="Freeform 4" id="4"/>
            <p:cNvSpPr/>
            <p:nvPr/>
          </p:nvSpPr>
          <p:spPr>
            <a:xfrm flipH="false" flipV="false" rot="0">
              <a:off x="0" y="0"/>
              <a:ext cx="2154337" cy="184924"/>
            </a:xfrm>
            <a:custGeom>
              <a:avLst/>
              <a:gdLst/>
              <a:ahLst/>
              <a:cxnLst/>
              <a:rect r="r" b="b" t="t" l="l"/>
              <a:pathLst>
                <a:path h="184924" w="2154337">
                  <a:moveTo>
                    <a:pt x="26222" y="0"/>
                  </a:moveTo>
                  <a:lnTo>
                    <a:pt x="2128114" y="0"/>
                  </a:lnTo>
                  <a:cubicBezTo>
                    <a:pt x="2135069" y="0"/>
                    <a:pt x="2141739" y="2763"/>
                    <a:pt x="2146657" y="7680"/>
                  </a:cubicBezTo>
                  <a:cubicBezTo>
                    <a:pt x="2151574" y="12598"/>
                    <a:pt x="2154337" y="19268"/>
                    <a:pt x="2154337" y="26222"/>
                  </a:cubicBezTo>
                  <a:lnTo>
                    <a:pt x="2154337" y="158702"/>
                  </a:lnTo>
                  <a:cubicBezTo>
                    <a:pt x="2154337" y="165657"/>
                    <a:pt x="2151574" y="172326"/>
                    <a:pt x="2146657" y="177244"/>
                  </a:cubicBezTo>
                  <a:cubicBezTo>
                    <a:pt x="2141739" y="182162"/>
                    <a:pt x="2135069" y="184924"/>
                    <a:pt x="2128114" y="184924"/>
                  </a:cubicBezTo>
                  <a:lnTo>
                    <a:pt x="26222" y="184924"/>
                  </a:lnTo>
                  <a:cubicBezTo>
                    <a:pt x="11740" y="184924"/>
                    <a:pt x="0" y="173184"/>
                    <a:pt x="0" y="158702"/>
                  </a:cubicBezTo>
                  <a:lnTo>
                    <a:pt x="0" y="26222"/>
                  </a:lnTo>
                  <a:cubicBezTo>
                    <a:pt x="0" y="11740"/>
                    <a:pt x="11740" y="0"/>
                    <a:pt x="26222"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28575"/>
              <a:ext cx="2154337" cy="156349"/>
            </a:xfrm>
            <a:prstGeom prst="rect">
              <a:avLst/>
            </a:prstGeom>
          </p:spPr>
          <p:txBody>
            <a:bodyPr anchor="ctr" rtlCol="false" tIns="50800" lIns="50800" bIns="50800" rIns="50800"/>
            <a:lstStyle/>
            <a:p>
              <a:pPr algn="ctr">
                <a:lnSpc>
                  <a:spcPts val="1826"/>
                </a:lnSpc>
              </a:pPr>
            </a:p>
          </p:txBody>
        </p:sp>
      </p:grpSp>
      <p:sp>
        <p:nvSpPr>
          <p:cNvPr name="Freeform 6" id="6"/>
          <p:cNvSpPr/>
          <p:nvPr/>
        </p:nvSpPr>
        <p:spPr>
          <a:xfrm flipH="false" flipV="false" rot="0">
            <a:off x="749426" y="553157"/>
            <a:ext cx="279274" cy="475543"/>
          </a:xfrm>
          <a:custGeom>
            <a:avLst/>
            <a:gdLst/>
            <a:ahLst/>
            <a:cxnLst/>
            <a:rect r="r" b="b" t="t" l="l"/>
            <a:pathLst>
              <a:path h="475543" w="279274">
                <a:moveTo>
                  <a:pt x="0" y="0"/>
                </a:moveTo>
                <a:lnTo>
                  <a:pt x="279274" y="0"/>
                </a:lnTo>
                <a:lnTo>
                  <a:pt x="279274" y="475543"/>
                </a:lnTo>
                <a:lnTo>
                  <a:pt x="0" y="475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431800"/>
            <a:ext cx="6652635" cy="547370"/>
          </a:xfrm>
          <a:prstGeom prst="rect">
            <a:avLst/>
          </a:prstGeom>
        </p:spPr>
        <p:txBody>
          <a:bodyPr anchor="t" rtlCol="false" tIns="0" lIns="0" bIns="0" rIns="0">
            <a:spAutoFit/>
          </a:bodyPr>
          <a:lstStyle/>
          <a:p>
            <a:pPr algn="just">
              <a:lnSpc>
                <a:spcPts val="4479"/>
              </a:lnSpc>
            </a:pPr>
            <a:r>
              <a:rPr lang="en-US" sz="3199" b="true">
                <a:solidFill>
                  <a:srgbClr val="FDFDFD"/>
                </a:solidFill>
                <a:latin typeface="Public Sans Bold"/>
                <a:ea typeface="Public Sans Bold"/>
                <a:cs typeface="Public Sans Bold"/>
                <a:sym typeface="Public Sans Bold"/>
              </a:rPr>
              <a:t>TRUY VẤN KẾT NỐI NHIỀU BẢNG:</a:t>
            </a:r>
          </a:p>
        </p:txBody>
      </p:sp>
      <p:sp>
        <p:nvSpPr>
          <p:cNvPr name="TextBox 8" id="8"/>
          <p:cNvSpPr txBox="true"/>
          <p:nvPr/>
        </p:nvSpPr>
        <p:spPr>
          <a:xfrm rot="0">
            <a:off x="1028700" y="2495238"/>
            <a:ext cx="16798571" cy="5229848"/>
          </a:xfrm>
          <a:prstGeom prst="rect">
            <a:avLst/>
          </a:prstGeom>
        </p:spPr>
        <p:txBody>
          <a:bodyPr anchor="t" rtlCol="false" tIns="0" lIns="0" bIns="0" rIns="0">
            <a:spAutoFit/>
          </a:bodyPr>
          <a:lstStyle/>
          <a:p>
            <a:pPr algn="l">
              <a:lnSpc>
                <a:spcPts val="4165"/>
              </a:lnSpc>
              <a:spcBef>
                <a:spcPct val="0"/>
              </a:spcBef>
            </a:pPr>
            <a:r>
              <a:rPr lang="en-US" b="true" sz="2975">
                <a:solidFill>
                  <a:srgbClr val="FDFDFD"/>
                </a:solidFill>
                <a:latin typeface="Public Sans Bold"/>
                <a:ea typeface="Public Sans Bold"/>
                <a:cs typeface="Public Sans Bold"/>
                <a:sym typeface="Public Sans Bold"/>
              </a:rPr>
              <a:t>Câu 1: Liệt kê danh sách các giáo viên dạy môn ‘Lập trình cơ bản’. Thông tin gồm MAGV, HOTEN, TENMH.</a:t>
            </a:r>
          </a:p>
          <a:p>
            <a:pPr algn="l">
              <a:lnSpc>
                <a:spcPts val="4165"/>
              </a:lnSpc>
              <a:spcBef>
                <a:spcPct val="0"/>
              </a:spcBef>
            </a:pPr>
          </a:p>
          <a:p>
            <a:pPr algn="l">
              <a:lnSpc>
                <a:spcPts val="4165"/>
              </a:lnSpc>
              <a:spcBef>
                <a:spcPct val="0"/>
              </a:spcBef>
            </a:pPr>
            <a:r>
              <a:rPr lang="en-US" sz="2975">
                <a:solidFill>
                  <a:srgbClr val="FDFDFD"/>
                </a:solidFill>
                <a:latin typeface="Public Sans"/>
                <a:ea typeface="Public Sans"/>
                <a:cs typeface="Public Sans"/>
                <a:sym typeface="Public Sans"/>
              </a:rPr>
              <a:t>SELECT GV.MAGV, GV.HOTEN, MH.TENMH</a:t>
            </a:r>
          </a:p>
          <a:p>
            <a:pPr algn="l">
              <a:lnSpc>
                <a:spcPts val="4165"/>
              </a:lnSpc>
              <a:spcBef>
                <a:spcPct val="0"/>
              </a:spcBef>
            </a:pPr>
            <a:r>
              <a:rPr lang="en-US" sz="2975">
                <a:solidFill>
                  <a:srgbClr val="FDFDFD"/>
                </a:solidFill>
                <a:latin typeface="Public Sans"/>
                <a:ea typeface="Public Sans"/>
                <a:cs typeface="Public Sans"/>
                <a:sym typeface="Public Sans"/>
              </a:rPr>
              <a:t>FROM GIAOVIEN GV</a:t>
            </a:r>
          </a:p>
          <a:p>
            <a:pPr algn="l">
              <a:lnSpc>
                <a:spcPts val="4165"/>
              </a:lnSpc>
              <a:spcBef>
                <a:spcPct val="0"/>
              </a:spcBef>
            </a:pPr>
            <a:r>
              <a:rPr lang="en-US" sz="2975">
                <a:solidFill>
                  <a:srgbClr val="FDFDFD"/>
                </a:solidFill>
                <a:latin typeface="Public Sans"/>
                <a:ea typeface="Public Sans"/>
                <a:cs typeface="Public Sans"/>
                <a:sym typeface="Public Sans"/>
              </a:rPr>
              <a:t>JOIN GIANGDAY GD ON GV.MAGV=GD.MAGV</a:t>
            </a:r>
          </a:p>
          <a:p>
            <a:pPr algn="l">
              <a:lnSpc>
                <a:spcPts val="4165"/>
              </a:lnSpc>
              <a:spcBef>
                <a:spcPct val="0"/>
              </a:spcBef>
            </a:pPr>
            <a:r>
              <a:rPr lang="en-US" sz="2975">
                <a:solidFill>
                  <a:srgbClr val="FDFDFD"/>
                </a:solidFill>
                <a:latin typeface="Public Sans"/>
                <a:ea typeface="Public Sans"/>
                <a:cs typeface="Public Sans"/>
                <a:sym typeface="Public Sans"/>
              </a:rPr>
              <a:t>JOIN MONHOC MH ON GD.MAMH=MH.MAMH</a:t>
            </a:r>
          </a:p>
          <a:p>
            <a:pPr algn="l">
              <a:lnSpc>
                <a:spcPts val="4165"/>
              </a:lnSpc>
              <a:spcBef>
                <a:spcPct val="0"/>
              </a:spcBef>
            </a:pPr>
            <a:r>
              <a:rPr lang="en-US" sz="2975">
                <a:solidFill>
                  <a:srgbClr val="FDFDFD"/>
                </a:solidFill>
                <a:latin typeface="Public Sans"/>
                <a:ea typeface="Public Sans"/>
                <a:cs typeface="Public Sans"/>
                <a:sym typeface="Public Sans"/>
              </a:rPr>
              <a:t>WHERE MH.TENMH= ‘LẬP TRÌNH CƠ BẢN’</a:t>
            </a:r>
          </a:p>
          <a:p>
            <a:pPr algn="l">
              <a:lnSpc>
                <a:spcPts val="4165"/>
              </a:lnSpc>
              <a:spcBef>
                <a:spcPct val="0"/>
              </a:spcBef>
            </a:pPr>
          </a:p>
          <a:p>
            <a:pPr algn="l">
              <a:lnSpc>
                <a:spcPts val="4165"/>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3525" y="8578320"/>
            <a:ext cx="19889989" cy="8313610"/>
          </a:xfrm>
          <a:custGeom>
            <a:avLst/>
            <a:gdLst/>
            <a:ahLst/>
            <a:cxnLst/>
            <a:rect r="r" b="b" t="t" l="l"/>
            <a:pathLst>
              <a:path h="8313610" w="19889989">
                <a:moveTo>
                  <a:pt x="0" y="0"/>
                </a:moveTo>
                <a:lnTo>
                  <a:pt x="19889989" y="0"/>
                </a:lnTo>
                <a:lnTo>
                  <a:pt x="19889989" y="8313609"/>
                </a:lnTo>
                <a:lnTo>
                  <a:pt x="0" y="8313609"/>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3891" y="395129"/>
            <a:ext cx="7380993" cy="633571"/>
            <a:chOff x="0" y="0"/>
            <a:chExt cx="2154337" cy="184924"/>
          </a:xfrm>
        </p:grpSpPr>
        <p:sp>
          <p:nvSpPr>
            <p:cNvPr name="Freeform 4" id="4"/>
            <p:cNvSpPr/>
            <p:nvPr/>
          </p:nvSpPr>
          <p:spPr>
            <a:xfrm flipH="false" flipV="false" rot="0">
              <a:off x="0" y="0"/>
              <a:ext cx="2154337" cy="184924"/>
            </a:xfrm>
            <a:custGeom>
              <a:avLst/>
              <a:gdLst/>
              <a:ahLst/>
              <a:cxnLst/>
              <a:rect r="r" b="b" t="t" l="l"/>
              <a:pathLst>
                <a:path h="184924" w="2154337">
                  <a:moveTo>
                    <a:pt x="26222" y="0"/>
                  </a:moveTo>
                  <a:lnTo>
                    <a:pt x="2128114" y="0"/>
                  </a:lnTo>
                  <a:cubicBezTo>
                    <a:pt x="2135069" y="0"/>
                    <a:pt x="2141739" y="2763"/>
                    <a:pt x="2146657" y="7680"/>
                  </a:cubicBezTo>
                  <a:cubicBezTo>
                    <a:pt x="2151574" y="12598"/>
                    <a:pt x="2154337" y="19268"/>
                    <a:pt x="2154337" y="26222"/>
                  </a:cubicBezTo>
                  <a:lnTo>
                    <a:pt x="2154337" y="158702"/>
                  </a:lnTo>
                  <a:cubicBezTo>
                    <a:pt x="2154337" y="165657"/>
                    <a:pt x="2151574" y="172326"/>
                    <a:pt x="2146657" y="177244"/>
                  </a:cubicBezTo>
                  <a:cubicBezTo>
                    <a:pt x="2141739" y="182162"/>
                    <a:pt x="2135069" y="184924"/>
                    <a:pt x="2128114" y="184924"/>
                  </a:cubicBezTo>
                  <a:lnTo>
                    <a:pt x="26222" y="184924"/>
                  </a:lnTo>
                  <a:cubicBezTo>
                    <a:pt x="11740" y="184924"/>
                    <a:pt x="0" y="173184"/>
                    <a:pt x="0" y="158702"/>
                  </a:cubicBezTo>
                  <a:lnTo>
                    <a:pt x="0" y="26222"/>
                  </a:lnTo>
                  <a:cubicBezTo>
                    <a:pt x="0" y="11740"/>
                    <a:pt x="11740" y="0"/>
                    <a:pt x="26222"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28575"/>
              <a:ext cx="2154337" cy="156349"/>
            </a:xfrm>
            <a:prstGeom prst="rect">
              <a:avLst/>
            </a:prstGeom>
          </p:spPr>
          <p:txBody>
            <a:bodyPr anchor="ctr" rtlCol="false" tIns="50800" lIns="50800" bIns="50800" rIns="50800"/>
            <a:lstStyle/>
            <a:p>
              <a:pPr algn="ctr">
                <a:lnSpc>
                  <a:spcPts val="1826"/>
                </a:lnSpc>
              </a:pPr>
            </a:p>
          </p:txBody>
        </p:sp>
      </p:grpSp>
      <p:sp>
        <p:nvSpPr>
          <p:cNvPr name="Freeform 6" id="6"/>
          <p:cNvSpPr/>
          <p:nvPr/>
        </p:nvSpPr>
        <p:spPr>
          <a:xfrm flipH="false" flipV="false" rot="0">
            <a:off x="749426" y="553157"/>
            <a:ext cx="279274" cy="475543"/>
          </a:xfrm>
          <a:custGeom>
            <a:avLst/>
            <a:gdLst/>
            <a:ahLst/>
            <a:cxnLst/>
            <a:rect r="r" b="b" t="t" l="l"/>
            <a:pathLst>
              <a:path h="475543" w="279274">
                <a:moveTo>
                  <a:pt x="0" y="0"/>
                </a:moveTo>
                <a:lnTo>
                  <a:pt x="279274" y="0"/>
                </a:lnTo>
                <a:lnTo>
                  <a:pt x="279274" y="475543"/>
                </a:lnTo>
                <a:lnTo>
                  <a:pt x="0" y="475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431800"/>
            <a:ext cx="6652635" cy="547370"/>
          </a:xfrm>
          <a:prstGeom prst="rect">
            <a:avLst/>
          </a:prstGeom>
        </p:spPr>
        <p:txBody>
          <a:bodyPr anchor="t" rtlCol="false" tIns="0" lIns="0" bIns="0" rIns="0">
            <a:spAutoFit/>
          </a:bodyPr>
          <a:lstStyle/>
          <a:p>
            <a:pPr algn="just">
              <a:lnSpc>
                <a:spcPts val="4479"/>
              </a:lnSpc>
            </a:pPr>
            <a:r>
              <a:rPr lang="en-US" sz="3199" b="true">
                <a:solidFill>
                  <a:srgbClr val="FDFDFD"/>
                </a:solidFill>
                <a:latin typeface="Public Sans Bold"/>
                <a:ea typeface="Public Sans Bold"/>
                <a:cs typeface="Public Sans Bold"/>
                <a:sym typeface="Public Sans Bold"/>
              </a:rPr>
              <a:t>TRUY VẤN KẾT NỐI NHIỀU BẢNG:</a:t>
            </a:r>
          </a:p>
        </p:txBody>
      </p:sp>
      <p:sp>
        <p:nvSpPr>
          <p:cNvPr name="TextBox 8" id="8"/>
          <p:cNvSpPr txBox="true"/>
          <p:nvPr/>
        </p:nvSpPr>
        <p:spPr>
          <a:xfrm rot="0">
            <a:off x="483891" y="1263014"/>
            <a:ext cx="17568234" cy="8590004"/>
          </a:xfrm>
          <a:prstGeom prst="rect">
            <a:avLst/>
          </a:prstGeom>
        </p:spPr>
        <p:txBody>
          <a:bodyPr anchor="t" rtlCol="false" tIns="0" lIns="0" bIns="0" rIns="0">
            <a:spAutoFit/>
          </a:bodyPr>
          <a:lstStyle/>
          <a:p>
            <a:pPr algn="l">
              <a:lnSpc>
                <a:spcPts val="3834"/>
              </a:lnSpc>
              <a:spcBef>
                <a:spcPct val="0"/>
              </a:spcBef>
            </a:pPr>
            <a:r>
              <a:rPr lang="en-US" b="true" sz="2738">
                <a:solidFill>
                  <a:srgbClr val="FDFDFD"/>
                </a:solidFill>
                <a:latin typeface="Public Sans Bold"/>
                <a:ea typeface="Public Sans Bold"/>
                <a:cs typeface="Public Sans Bold"/>
                <a:sym typeface="Public Sans Bold"/>
              </a:rPr>
              <a:t>Câu 2: Liệt kê thông tin lịch dạy gồm: Họ tên giáo viên, tên môn học, tên lớp, tên phòng học, ngày dạy, từ tiết - đến tiết, bài dạy.</a:t>
            </a:r>
          </a:p>
          <a:p>
            <a:pPr algn="l">
              <a:lnSpc>
                <a:spcPts val="3834"/>
              </a:lnSpc>
              <a:spcBef>
                <a:spcPct val="0"/>
              </a:spcBef>
            </a:pPr>
          </a:p>
          <a:p>
            <a:pPr algn="l">
              <a:lnSpc>
                <a:spcPts val="3834"/>
              </a:lnSpc>
              <a:spcBef>
                <a:spcPct val="0"/>
              </a:spcBef>
            </a:pPr>
            <a:r>
              <a:rPr lang="en-US" sz="2738">
                <a:solidFill>
                  <a:srgbClr val="FDFDFD"/>
                </a:solidFill>
                <a:latin typeface="Public Sans"/>
                <a:ea typeface="Public Sans"/>
                <a:cs typeface="Public Sans"/>
                <a:sym typeface="Public Sans"/>
              </a:rPr>
              <a:t>SELECT </a:t>
            </a:r>
          </a:p>
          <a:p>
            <a:pPr algn="l">
              <a:lnSpc>
                <a:spcPts val="3834"/>
              </a:lnSpc>
              <a:spcBef>
                <a:spcPct val="0"/>
              </a:spcBef>
            </a:pPr>
            <a:r>
              <a:rPr lang="en-US" sz="2738">
                <a:solidFill>
                  <a:srgbClr val="FDFDFD"/>
                </a:solidFill>
                <a:latin typeface="Public Sans"/>
                <a:ea typeface="Public Sans"/>
                <a:cs typeface="Public Sans"/>
                <a:sym typeface="Public Sans"/>
              </a:rPr>
              <a:t>GV.HOTEN,</a:t>
            </a:r>
          </a:p>
          <a:p>
            <a:pPr algn="l">
              <a:lnSpc>
                <a:spcPts val="3834"/>
              </a:lnSpc>
              <a:spcBef>
                <a:spcPct val="0"/>
              </a:spcBef>
            </a:pPr>
            <a:r>
              <a:rPr lang="en-US" sz="2738">
                <a:solidFill>
                  <a:srgbClr val="FDFDFD"/>
                </a:solidFill>
                <a:latin typeface="Public Sans"/>
                <a:ea typeface="Public Sans"/>
                <a:cs typeface="Public Sans"/>
                <a:sym typeface="Public Sans"/>
              </a:rPr>
              <a:t>MH.TENMH,</a:t>
            </a:r>
          </a:p>
          <a:p>
            <a:pPr algn="l">
              <a:lnSpc>
                <a:spcPts val="3834"/>
              </a:lnSpc>
              <a:spcBef>
                <a:spcPct val="0"/>
              </a:spcBef>
            </a:pPr>
            <a:r>
              <a:rPr lang="en-US" sz="2738">
                <a:solidFill>
                  <a:srgbClr val="FDFDFD"/>
                </a:solidFill>
                <a:latin typeface="Public Sans"/>
                <a:ea typeface="Public Sans"/>
                <a:cs typeface="Public Sans"/>
                <a:sym typeface="Public Sans"/>
              </a:rPr>
              <a:t>L.TENLOP,</a:t>
            </a:r>
          </a:p>
          <a:p>
            <a:pPr algn="l">
              <a:lnSpc>
                <a:spcPts val="3834"/>
              </a:lnSpc>
              <a:spcBef>
                <a:spcPct val="0"/>
              </a:spcBef>
            </a:pPr>
            <a:r>
              <a:rPr lang="en-US" sz="2738">
                <a:solidFill>
                  <a:srgbClr val="FDFDFD"/>
                </a:solidFill>
                <a:latin typeface="Public Sans"/>
                <a:ea typeface="Public Sans"/>
                <a:cs typeface="Public Sans"/>
                <a:sym typeface="Public Sans"/>
              </a:rPr>
              <a:t>PH.CHUCNANG,</a:t>
            </a:r>
          </a:p>
          <a:p>
            <a:pPr algn="l">
              <a:lnSpc>
                <a:spcPts val="3834"/>
              </a:lnSpc>
              <a:spcBef>
                <a:spcPct val="0"/>
              </a:spcBef>
            </a:pPr>
            <a:r>
              <a:rPr lang="en-US" sz="2738">
                <a:solidFill>
                  <a:srgbClr val="FDFDFD"/>
                </a:solidFill>
                <a:latin typeface="Public Sans"/>
                <a:ea typeface="Public Sans"/>
                <a:cs typeface="Public Sans"/>
                <a:sym typeface="Public Sans"/>
              </a:rPr>
              <a:t>LD.NGAYDAY,</a:t>
            </a:r>
          </a:p>
          <a:p>
            <a:pPr algn="l">
              <a:lnSpc>
                <a:spcPts val="3834"/>
              </a:lnSpc>
              <a:spcBef>
                <a:spcPct val="0"/>
              </a:spcBef>
            </a:pPr>
            <a:r>
              <a:rPr lang="en-US" sz="2738">
                <a:solidFill>
                  <a:srgbClr val="FDFDFD"/>
                </a:solidFill>
                <a:latin typeface="Public Sans"/>
                <a:ea typeface="Public Sans"/>
                <a:cs typeface="Public Sans"/>
                <a:sym typeface="Public Sans"/>
              </a:rPr>
              <a:t>LD.TUTIET,</a:t>
            </a:r>
          </a:p>
          <a:p>
            <a:pPr algn="l">
              <a:lnSpc>
                <a:spcPts val="3834"/>
              </a:lnSpc>
              <a:spcBef>
                <a:spcPct val="0"/>
              </a:spcBef>
            </a:pPr>
            <a:r>
              <a:rPr lang="en-US" sz="2738">
                <a:solidFill>
                  <a:srgbClr val="FDFDFD"/>
                </a:solidFill>
                <a:latin typeface="Public Sans"/>
                <a:ea typeface="Public Sans"/>
                <a:cs typeface="Public Sans"/>
                <a:sym typeface="Public Sans"/>
              </a:rPr>
              <a:t>LD.DENTIET,</a:t>
            </a:r>
          </a:p>
          <a:p>
            <a:pPr algn="l">
              <a:lnSpc>
                <a:spcPts val="3834"/>
              </a:lnSpc>
              <a:spcBef>
                <a:spcPct val="0"/>
              </a:spcBef>
            </a:pPr>
            <a:r>
              <a:rPr lang="en-US" sz="2738">
                <a:solidFill>
                  <a:srgbClr val="FDFDFD"/>
                </a:solidFill>
                <a:latin typeface="Public Sans"/>
                <a:ea typeface="Public Sans"/>
                <a:cs typeface="Public Sans"/>
                <a:sym typeface="Public Sans"/>
              </a:rPr>
              <a:t>LD.BAIDAY</a:t>
            </a:r>
          </a:p>
          <a:p>
            <a:pPr algn="l">
              <a:lnSpc>
                <a:spcPts val="3834"/>
              </a:lnSpc>
              <a:spcBef>
                <a:spcPct val="0"/>
              </a:spcBef>
            </a:pPr>
            <a:r>
              <a:rPr lang="en-US" sz="2738">
                <a:solidFill>
                  <a:srgbClr val="FDFDFD"/>
                </a:solidFill>
                <a:latin typeface="Public Sans"/>
                <a:ea typeface="Public Sans"/>
                <a:cs typeface="Public Sans"/>
                <a:sym typeface="Public Sans"/>
              </a:rPr>
              <a:t>FROM LICHDAY LD</a:t>
            </a:r>
          </a:p>
          <a:p>
            <a:pPr algn="l">
              <a:lnSpc>
                <a:spcPts val="3834"/>
              </a:lnSpc>
              <a:spcBef>
                <a:spcPct val="0"/>
              </a:spcBef>
            </a:pPr>
            <a:r>
              <a:rPr lang="en-US" sz="2738">
                <a:solidFill>
                  <a:srgbClr val="FDFDFD"/>
                </a:solidFill>
                <a:latin typeface="Public Sans"/>
                <a:ea typeface="Public Sans"/>
                <a:cs typeface="Public Sans"/>
                <a:sym typeface="Public Sans"/>
              </a:rPr>
              <a:t>JOIN GIAOVIEN GV ON LD.MAGV = GV.MAGV</a:t>
            </a:r>
          </a:p>
          <a:p>
            <a:pPr algn="l">
              <a:lnSpc>
                <a:spcPts val="3834"/>
              </a:lnSpc>
              <a:spcBef>
                <a:spcPct val="0"/>
              </a:spcBef>
            </a:pPr>
            <a:r>
              <a:rPr lang="en-US" sz="2738">
                <a:solidFill>
                  <a:srgbClr val="FDFDFD"/>
                </a:solidFill>
                <a:latin typeface="Public Sans"/>
                <a:ea typeface="Public Sans"/>
                <a:cs typeface="Public Sans"/>
                <a:sym typeface="Public Sans"/>
              </a:rPr>
              <a:t>JOIN MONHOC MH ON LD.MAMH = MH.MAMH</a:t>
            </a:r>
          </a:p>
          <a:p>
            <a:pPr algn="l">
              <a:lnSpc>
                <a:spcPts val="3834"/>
              </a:lnSpc>
              <a:spcBef>
                <a:spcPct val="0"/>
              </a:spcBef>
            </a:pPr>
            <a:r>
              <a:rPr lang="en-US" sz="2738">
                <a:solidFill>
                  <a:srgbClr val="FDFDFD"/>
                </a:solidFill>
                <a:latin typeface="Public Sans"/>
                <a:ea typeface="Public Sans"/>
                <a:cs typeface="Public Sans"/>
                <a:sym typeface="Public Sans"/>
              </a:rPr>
              <a:t>JOIN LOP L ON LD.MALOP = L.MALOP</a:t>
            </a:r>
          </a:p>
          <a:p>
            <a:pPr algn="l">
              <a:lnSpc>
                <a:spcPts val="3834"/>
              </a:lnSpc>
              <a:spcBef>
                <a:spcPct val="0"/>
              </a:spcBef>
            </a:pPr>
            <a:r>
              <a:rPr lang="en-US" sz="2738">
                <a:solidFill>
                  <a:srgbClr val="FDFDFD"/>
                </a:solidFill>
                <a:latin typeface="Public Sans"/>
                <a:ea typeface="Public Sans"/>
                <a:cs typeface="Public Sans"/>
                <a:sym typeface="Public Sans"/>
              </a:rPr>
              <a:t>JOIN PHONGHOC PH ON LD.PHONG = PH.PHONG;</a:t>
            </a:r>
          </a:p>
          <a:p>
            <a:pPr algn="l">
              <a:lnSpc>
                <a:spcPts val="3557"/>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31751" y="1993959"/>
            <a:ext cx="685996" cy="518768"/>
          </a:xfrm>
          <a:custGeom>
            <a:avLst/>
            <a:gdLst/>
            <a:ahLst/>
            <a:cxnLst/>
            <a:rect r="r" b="b" t="t" l="l"/>
            <a:pathLst>
              <a:path h="518768" w="685996">
                <a:moveTo>
                  <a:pt x="0" y="0"/>
                </a:moveTo>
                <a:lnTo>
                  <a:pt x="685997" y="0"/>
                </a:lnTo>
                <a:lnTo>
                  <a:pt x="685997" y="518768"/>
                </a:lnTo>
                <a:lnTo>
                  <a:pt x="0" y="518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71668" y="1963445"/>
            <a:ext cx="549282" cy="549282"/>
          </a:xfrm>
          <a:custGeom>
            <a:avLst/>
            <a:gdLst/>
            <a:ahLst/>
            <a:cxnLst/>
            <a:rect r="r" b="b" t="t" l="l"/>
            <a:pathLst>
              <a:path h="549282" w="549282">
                <a:moveTo>
                  <a:pt x="0" y="0"/>
                </a:moveTo>
                <a:lnTo>
                  <a:pt x="549282" y="0"/>
                </a:lnTo>
                <a:lnTo>
                  <a:pt x="549282" y="549282"/>
                </a:lnTo>
                <a:lnTo>
                  <a:pt x="0" y="5492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990831" y="2156189"/>
            <a:ext cx="1678700" cy="356539"/>
          </a:xfrm>
          <a:prstGeom prst="rect">
            <a:avLst/>
          </a:prstGeom>
        </p:spPr>
        <p:txBody>
          <a:bodyPr anchor="t" rtlCol="false" tIns="0" lIns="0" bIns="0" rIns="0">
            <a:spAutoFit/>
          </a:bodyPr>
          <a:lstStyle/>
          <a:p>
            <a:pPr algn="l">
              <a:lnSpc>
                <a:spcPts val="1383"/>
              </a:lnSpc>
            </a:pPr>
            <a:r>
              <a:rPr lang="en-US" sz="1317" b="true">
                <a:solidFill>
                  <a:srgbClr val="FFFFFF"/>
                </a:solidFill>
                <a:latin typeface="TT Lakes Neue Expanded Bold"/>
                <a:ea typeface="TT Lakes Neue Expanded Bold"/>
                <a:cs typeface="TT Lakes Neue Expanded Bold"/>
                <a:sym typeface="TT Lakes Neue Expanded Bold"/>
              </a:rPr>
              <a:t>THYNK UNLIMITED</a:t>
            </a:r>
          </a:p>
        </p:txBody>
      </p:sp>
      <p:sp>
        <p:nvSpPr>
          <p:cNvPr name="TextBox 5" id="5"/>
          <p:cNvSpPr txBox="true"/>
          <p:nvPr/>
        </p:nvSpPr>
        <p:spPr>
          <a:xfrm rot="0">
            <a:off x="4300831" y="354397"/>
            <a:ext cx="9528624" cy="1405757"/>
          </a:xfrm>
          <a:prstGeom prst="rect">
            <a:avLst/>
          </a:prstGeom>
        </p:spPr>
        <p:txBody>
          <a:bodyPr anchor="t" rtlCol="false" tIns="0" lIns="0" bIns="0" rIns="0">
            <a:spAutoFit/>
          </a:bodyPr>
          <a:lstStyle/>
          <a:p>
            <a:pPr algn="l">
              <a:lnSpc>
                <a:spcPts val="5443"/>
              </a:lnSpc>
            </a:pPr>
            <a:r>
              <a:rPr lang="en-US" sz="5135" b="true">
                <a:solidFill>
                  <a:srgbClr val="004CCF"/>
                </a:solidFill>
                <a:latin typeface="Aileron Ultra-Bold"/>
                <a:ea typeface="Aileron Ultra-Bold"/>
                <a:cs typeface="Aileron Ultra-Bold"/>
                <a:sym typeface="Aileron Ultra-Bold"/>
              </a:rPr>
              <a:t>BẢNG PHÂN CÔNG NHIỆM VỤ</a:t>
            </a:r>
          </a:p>
          <a:p>
            <a:pPr algn="l" marL="0" indent="0" lvl="0">
              <a:lnSpc>
                <a:spcPts val="5443"/>
              </a:lnSpc>
              <a:spcBef>
                <a:spcPct val="0"/>
              </a:spcBef>
            </a:pPr>
          </a:p>
        </p:txBody>
      </p:sp>
      <p:graphicFrame>
        <p:nvGraphicFramePr>
          <p:cNvPr name="Table 6" id="6"/>
          <p:cNvGraphicFramePr>
            <a:graphicFrameLocks noGrp="true"/>
          </p:cNvGraphicFramePr>
          <p:nvPr/>
        </p:nvGraphicFramePr>
        <p:xfrm>
          <a:off x="9549362" y="1133270"/>
          <a:ext cx="8177515" cy="7017195"/>
        </p:xfrm>
        <a:graphic>
          <a:graphicData uri="http://schemas.openxmlformats.org/drawingml/2006/table">
            <a:tbl>
              <a:tblPr/>
              <a:tblGrid>
                <a:gridCol w="2193640"/>
                <a:gridCol w="5983876"/>
              </a:tblGrid>
              <a:tr h="3699467">
                <a:tc>
                  <a:txBody>
                    <a:bodyPr anchor="t" rtlCol="false"/>
                    <a:lstStyle/>
                    <a:p>
                      <a:pPr algn="ctr">
                        <a:lnSpc>
                          <a:spcPts val="2995"/>
                        </a:lnSpc>
                        <a:defRPr/>
                      </a:pPr>
                      <a:r>
                        <a:rPr lang="en-US" sz="2139">
                          <a:solidFill>
                            <a:srgbClr val="000000"/>
                          </a:solidFill>
                          <a:latin typeface="Public Sans"/>
                          <a:ea typeface="Public Sans"/>
                          <a:cs typeface="Public Sans"/>
                          <a:sym typeface="Public Sans"/>
                        </a:rPr>
                        <a:t>Nguyễn Tiến Thăng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58"/>
                        </a:lnSpc>
                        <a:defRPr/>
                      </a:pPr>
                      <a:r>
                        <a:rPr lang="en-US" sz="1970">
                          <a:solidFill>
                            <a:srgbClr val="000000"/>
                          </a:solidFill>
                          <a:latin typeface="Public Sans"/>
                          <a:ea typeface="Public Sans"/>
                          <a:cs typeface="Public Sans"/>
                          <a:sym typeface="Public Sans"/>
                        </a:rPr>
                        <a:t>Soạn câu hỏi: 1 truy vấn nhiều bảng, 1 update, 1 delete, 1 group by, 1 sub query, 1 câu bất kỳ</a:t>
                      </a:r>
                      <a:endParaRPr lang="en-US" sz="1100"/>
                    </a:p>
                    <a:p>
                      <a:pPr algn="l">
                        <a:lnSpc>
                          <a:spcPts val="2758"/>
                        </a:lnSpc>
                      </a:pPr>
                      <a:r>
                        <a:rPr lang="en-US" sz="1970">
                          <a:solidFill>
                            <a:srgbClr val="000000"/>
                          </a:solidFill>
                          <a:latin typeface="Public Sans"/>
                          <a:ea typeface="Public Sans"/>
                          <a:cs typeface="Public Sans"/>
                          <a:sym typeface="Public Sans"/>
                        </a:rPr>
                        <a:t>Làm bài tập chuẩn hóa câu 11, làm câu 6, 7 phần tổng hợp</a:t>
                      </a:r>
                    </a:p>
                    <a:p>
                      <a:pPr algn="l">
                        <a:lnSpc>
                          <a:spcPts val="2758"/>
                        </a:lnSpc>
                      </a:pPr>
                      <a:r>
                        <a:rPr lang="en-US" sz="1970">
                          <a:solidFill>
                            <a:srgbClr val="000000"/>
                          </a:solidFill>
                          <a:latin typeface="Public Sans"/>
                          <a:ea typeface="Public Sans"/>
                          <a:cs typeface="Public Sans"/>
                          <a:sym typeface="Public Sans"/>
                        </a:rPr>
                        <a:t>Bài cá nhân: 6 câu SQL</a:t>
                      </a:r>
                    </a:p>
                    <a:p>
                      <a:pPr algn="l">
                        <a:lnSpc>
                          <a:spcPts val="2758"/>
                        </a:lnSpc>
                      </a:pPr>
                      <a:r>
                        <a:rPr lang="en-US" sz="1970">
                          <a:solidFill>
                            <a:srgbClr val="000000"/>
                          </a:solidFill>
                          <a:latin typeface="Public Sans"/>
                          <a:ea typeface="Public Sans"/>
                          <a:cs typeface="Public Sans"/>
                          <a:sym typeface="Public Sans"/>
                        </a:rPr>
                        <a:t>Làm Powerpoint</a:t>
                      </a:r>
                    </a:p>
                    <a:p>
                      <a:pPr algn="l">
                        <a:lnSpc>
                          <a:spcPts val="2758"/>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317728">
                <a:tc>
                  <a:txBody>
                    <a:bodyPr anchor="t" rtlCol="false"/>
                    <a:lstStyle/>
                    <a:p>
                      <a:pPr algn="ctr">
                        <a:lnSpc>
                          <a:spcPts val="2995"/>
                        </a:lnSpc>
                        <a:defRPr/>
                      </a:pPr>
                      <a:r>
                        <a:rPr lang="en-US" sz="2139">
                          <a:solidFill>
                            <a:srgbClr val="000000"/>
                          </a:solidFill>
                          <a:latin typeface="Public Sans"/>
                          <a:ea typeface="Public Sans"/>
                          <a:cs typeface="Public Sans"/>
                          <a:sym typeface="Public Sans"/>
                        </a:rPr>
                        <a:t>Nguyễn Ngọc Kim Ngân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58"/>
                        </a:lnSpc>
                        <a:defRPr/>
                      </a:pPr>
                      <a:r>
                        <a:rPr lang="en-US" sz="1970">
                          <a:solidFill>
                            <a:srgbClr val="000000"/>
                          </a:solidFill>
                          <a:latin typeface="Public Sans"/>
                          <a:ea typeface="Public Sans"/>
                          <a:cs typeface="Public Sans"/>
                          <a:sym typeface="Public Sans"/>
                        </a:rPr>
                        <a:t>Chuyển đổi sang lược đồ quan hệ</a:t>
                      </a:r>
                      <a:endParaRPr lang="en-US" sz="1100"/>
                    </a:p>
                    <a:p>
                      <a:pPr algn="l">
                        <a:lnSpc>
                          <a:spcPts val="2758"/>
                        </a:lnSpc>
                      </a:pPr>
                      <a:r>
                        <a:rPr lang="en-US" sz="1970">
                          <a:solidFill>
                            <a:srgbClr val="000000"/>
                          </a:solidFill>
                          <a:latin typeface="Public Sans"/>
                          <a:ea typeface="Public Sans"/>
                          <a:cs typeface="Public Sans"/>
                          <a:sym typeface="Public Sans"/>
                        </a:rPr>
                        <a:t>Làm bài tập chuẩn hóa câu 7, câu 8 và câu 9, làm câu 3 phần tổng hợp</a:t>
                      </a:r>
                    </a:p>
                    <a:p>
                      <a:pPr algn="l">
                        <a:lnSpc>
                          <a:spcPts val="2758"/>
                        </a:lnSpc>
                      </a:pPr>
                      <a:r>
                        <a:rPr lang="en-US" sz="1970">
                          <a:solidFill>
                            <a:srgbClr val="000000"/>
                          </a:solidFill>
                          <a:latin typeface="Public Sans"/>
                          <a:ea typeface="Public Sans"/>
                          <a:cs typeface="Public Sans"/>
                          <a:sym typeface="Public Sans"/>
                        </a:rPr>
                        <a:t>Bài cá nhân: 1 truy vấn kết nối nhiều bảng, 1 update, 1 delete, 1 group by, 1 sub query, 1 câu bất kỳ. </a:t>
                      </a:r>
                    </a:p>
                    <a:p>
                      <a:pPr algn="l">
                        <a:lnSpc>
                          <a:spcPts val="2758"/>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7" id="7"/>
          <p:cNvGraphicFramePr>
            <a:graphicFrameLocks noGrp="true"/>
          </p:cNvGraphicFramePr>
          <p:nvPr/>
        </p:nvGraphicFramePr>
        <p:xfrm>
          <a:off x="1122093" y="1133270"/>
          <a:ext cx="6797366" cy="7530649"/>
        </p:xfrm>
        <a:graphic>
          <a:graphicData uri="http://schemas.openxmlformats.org/drawingml/2006/table">
            <a:tbl>
              <a:tblPr/>
              <a:tblGrid>
                <a:gridCol w="1591779"/>
                <a:gridCol w="5205587"/>
              </a:tblGrid>
              <a:tr h="2118996">
                <a:tc>
                  <a:txBody>
                    <a:bodyPr anchor="t" rtlCol="false"/>
                    <a:lstStyle/>
                    <a:p>
                      <a:pPr algn="ctr">
                        <a:lnSpc>
                          <a:spcPts val="2995"/>
                        </a:lnSpc>
                        <a:defRPr/>
                      </a:pPr>
                      <a:r>
                        <a:rPr lang="en-US" sz="2139">
                          <a:solidFill>
                            <a:srgbClr val="000000"/>
                          </a:solidFill>
                          <a:latin typeface="Public Sans"/>
                          <a:ea typeface="Public Sans"/>
                          <a:cs typeface="Public Sans"/>
                          <a:sym typeface="Public Sans"/>
                        </a:rPr>
                        <a:t>Nguyễn Phương Nhi</a:t>
                      </a:r>
                      <a:endParaRPr lang="en-US" sz="1100"/>
                    </a:p>
                  </a:txBody>
                  <a:tcPr marL="163023" marR="163023" marT="163023" marB="163023" anchor="ctr">
                    <a:lnL cmpd="sng" algn="ctr" cap="flat" w="27902">
                      <a:solidFill>
                        <a:srgbClr val="000000"/>
                      </a:solidFill>
                      <a:prstDash val="solid"/>
                      <a:round/>
                      <a:headEnd type="none" w="med" len="med"/>
                      <a:tailEnd type="none" w="med" len="med"/>
                    </a:lnL>
                    <a:lnR cmpd="sng" algn="ctr" cap="flat" w="27902">
                      <a:solidFill>
                        <a:srgbClr val="000000"/>
                      </a:solidFill>
                      <a:prstDash val="solid"/>
                      <a:round/>
                      <a:headEnd type="none" w="med" len="med"/>
                      <a:tailEnd type="none" w="med" len="med"/>
                    </a:lnR>
                    <a:lnT cmpd="sng" algn="ctr" cap="flat" w="27902">
                      <a:solidFill>
                        <a:srgbClr val="000000"/>
                      </a:solidFill>
                      <a:prstDash val="solid"/>
                      <a:round/>
                      <a:headEnd type="none" w="med" len="med"/>
                      <a:tailEnd type="none" w="med" len="med"/>
                    </a:lnT>
                    <a:lnB cmpd="sng" algn="ctr" cap="flat" w="27902">
                      <a:solidFill>
                        <a:srgbClr val="000000"/>
                      </a:solidFill>
                      <a:prstDash val="solid"/>
                      <a:round/>
                      <a:headEnd type="none" w="med" len="med"/>
                      <a:tailEnd type="none" w="med" len="med"/>
                    </a:lnB>
                  </a:tcPr>
                </a:tc>
                <a:tc>
                  <a:txBody>
                    <a:bodyPr anchor="t" rtlCol="false"/>
                    <a:lstStyle/>
                    <a:p>
                      <a:pPr algn="l">
                        <a:lnSpc>
                          <a:spcPts val="2755"/>
                        </a:lnSpc>
                        <a:defRPr/>
                      </a:pPr>
                      <a:r>
                        <a:rPr lang="en-US" sz="1968">
                          <a:solidFill>
                            <a:srgbClr val="000000"/>
                          </a:solidFill>
                          <a:latin typeface="Public Sans"/>
                          <a:ea typeface="Public Sans"/>
                          <a:cs typeface="Public Sans"/>
                          <a:sym typeface="Public Sans"/>
                        </a:rPr>
                        <a:t>Xây dựng mô hình ER.</a:t>
                      </a:r>
                      <a:endParaRPr lang="en-US" sz="1100"/>
                    </a:p>
                    <a:p>
                      <a:pPr algn="l">
                        <a:lnSpc>
                          <a:spcPts val="2755"/>
                        </a:lnSpc>
                      </a:pPr>
                      <a:r>
                        <a:rPr lang="en-US" sz="1968">
                          <a:solidFill>
                            <a:srgbClr val="000000"/>
                          </a:solidFill>
                          <a:latin typeface="Public Sans"/>
                          <a:ea typeface="Public Sans"/>
                          <a:cs typeface="Public Sans"/>
                          <a:sym typeface="Public Sans"/>
                        </a:rPr>
                        <a:t>Làm bài tập chuẩn hóa câu 1, câu 2 và câu 3, làm câu 1 phần tổng hợp. </a:t>
                      </a:r>
                    </a:p>
                    <a:p>
                      <a:pPr algn="l">
                        <a:lnSpc>
                          <a:spcPts val="2755"/>
                        </a:lnSpc>
                      </a:pPr>
                      <a:r>
                        <a:rPr lang="en-US" sz="1968">
                          <a:solidFill>
                            <a:srgbClr val="000000"/>
                          </a:solidFill>
                          <a:latin typeface="Public Sans"/>
                          <a:ea typeface="Public Sans"/>
                          <a:cs typeface="Public Sans"/>
                          <a:sym typeface="Public Sans"/>
                        </a:rPr>
                        <a:t>Bài cá nhân: 1 truy vấn nhiều bảng, 1 update, 1 delete, 1 group by, 1 sub query, 1 câu bất kỳ</a:t>
                      </a:r>
                    </a:p>
                    <a:p>
                      <a:pPr algn="l">
                        <a:lnSpc>
                          <a:spcPts val="2755"/>
                        </a:lnSpc>
                      </a:pPr>
                    </a:p>
                  </a:txBody>
                  <a:tcPr marL="163023" marR="163023" marT="163023" marB="163023" anchor="ctr">
                    <a:lnL cmpd="sng" algn="ctr" cap="flat" w="27902">
                      <a:solidFill>
                        <a:srgbClr val="000000"/>
                      </a:solidFill>
                      <a:prstDash val="solid"/>
                      <a:round/>
                      <a:headEnd type="none" w="med" len="med"/>
                      <a:tailEnd type="none" w="med" len="med"/>
                    </a:lnL>
                    <a:lnR cmpd="sng" algn="ctr" cap="flat" w="27902">
                      <a:solidFill>
                        <a:srgbClr val="000000"/>
                      </a:solidFill>
                      <a:prstDash val="solid"/>
                      <a:round/>
                      <a:headEnd type="none" w="med" len="med"/>
                      <a:tailEnd type="none" w="med" len="med"/>
                    </a:lnR>
                    <a:lnT cmpd="sng" algn="ctr" cap="flat" w="27902">
                      <a:solidFill>
                        <a:srgbClr val="000000"/>
                      </a:solidFill>
                      <a:prstDash val="solid"/>
                      <a:round/>
                      <a:headEnd type="none" w="med" len="med"/>
                      <a:tailEnd type="none" w="med" len="med"/>
                    </a:lnT>
                    <a:lnB cmpd="sng" algn="ctr" cap="flat" w="27902">
                      <a:solidFill>
                        <a:srgbClr val="000000"/>
                      </a:solidFill>
                      <a:prstDash val="solid"/>
                      <a:round/>
                      <a:headEnd type="none" w="med" len="med"/>
                      <a:tailEnd type="none" w="med" len="med"/>
                    </a:lnB>
                  </a:tcPr>
                </a:tc>
              </a:tr>
              <a:tr h="2118996">
                <a:tc>
                  <a:txBody>
                    <a:bodyPr anchor="t" rtlCol="false"/>
                    <a:lstStyle/>
                    <a:p>
                      <a:pPr algn="ctr">
                        <a:lnSpc>
                          <a:spcPts val="2995"/>
                        </a:lnSpc>
                        <a:defRPr/>
                      </a:pPr>
                      <a:r>
                        <a:rPr lang="en-US" sz="2139">
                          <a:solidFill>
                            <a:srgbClr val="000000"/>
                          </a:solidFill>
                          <a:latin typeface="Public Sans"/>
                          <a:ea typeface="Public Sans"/>
                          <a:cs typeface="Public Sans"/>
                          <a:sym typeface="Public Sans"/>
                        </a:rPr>
                        <a:t>Nguyễn Ngọc Bảo Trâm</a:t>
                      </a:r>
                      <a:endParaRPr lang="en-US" sz="1100"/>
                    </a:p>
                  </a:txBody>
                  <a:tcPr marL="163023" marR="163023" marT="163023" marB="163023" anchor="ctr">
                    <a:lnL cmpd="sng" algn="ctr" cap="flat" w="27902">
                      <a:solidFill>
                        <a:srgbClr val="000000"/>
                      </a:solidFill>
                      <a:prstDash val="solid"/>
                      <a:round/>
                      <a:headEnd type="none" w="med" len="med"/>
                      <a:tailEnd type="none" w="med" len="med"/>
                    </a:lnL>
                    <a:lnR cmpd="sng" algn="ctr" cap="flat" w="27902">
                      <a:solidFill>
                        <a:srgbClr val="000000"/>
                      </a:solidFill>
                      <a:prstDash val="solid"/>
                      <a:round/>
                      <a:headEnd type="none" w="med" len="med"/>
                      <a:tailEnd type="none" w="med" len="med"/>
                    </a:lnR>
                    <a:lnT cmpd="sng" algn="ctr" cap="flat" w="27902">
                      <a:solidFill>
                        <a:srgbClr val="000000"/>
                      </a:solidFill>
                      <a:prstDash val="solid"/>
                      <a:round/>
                      <a:headEnd type="none" w="med" len="med"/>
                      <a:tailEnd type="none" w="med" len="med"/>
                    </a:lnT>
                    <a:lnB cmpd="sng" algn="ctr" cap="flat" w="27902">
                      <a:solidFill>
                        <a:srgbClr val="000000"/>
                      </a:solidFill>
                      <a:prstDash val="solid"/>
                      <a:round/>
                      <a:headEnd type="none" w="med" len="med"/>
                      <a:tailEnd type="none" w="med" len="med"/>
                    </a:lnB>
                  </a:tcPr>
                </a:tc>
                <a:tc>
                  <a:txBody>
                    <a:bodyPr anchor="t" rtlCol="false"/>
                    <a:lstStyle/>
                    <a:p>
                      <a:pPr algn="l">
                        <a:lnSpc>
                          <a:spcPts val="2755"/>
                        </a:lnSpc>
                        <a:defRPr/>
                      </a:pPr>
                      <a:r>
                        <a:rPr lang="en-US" sz="1968">
                          <a:solidFill>
                            <a:srgbClr val="000000"/>
                          </a:solidFill>
                          <a:latin typeface="Public Sans"/>
                          <a:ea typeface="Public Sans"/>
                          <a:cs typeface="Public Sans"/>
                          <a:sym typeface="Public Sans"/>
                        </a:rPr>
                        <a:t>Cài đặt CSDL - Tạo database trên SSMS, nhập dữ liệu. </a:t>
                      </a:r>
                      <a:endParaRPr lang="en-US" sz="1100"/>
                    </a:p>
                    <a:p>
                      <a:pPr algn="l">
                        <a:lnSpc>
                          <a:spcPts val="2755"/>
                        </a:lnSpc>
                      </a:pPr>
                      <a:r>
                        <a:rPr lang="en-US" sz="1968">
                          <a:solidFill>
                            <a:srgbClr val="000000"/>
                          </a:solidFill>
                          <a:latin typeface="Public Sans"/>
                          <a:ea typeface="Public Sans"/>
                          <a:cs typeface="Public Sans"/>
                          <a:sym typeface="Public Sans"/>
                        </a:rPr>
                        <a:t>Làm bài tập chuẩn hóa câu 4, câu 5 và câu 6, làm câu 2 phần tổng hợp</a:t>
                      </a:r>
                    </a:p>
                    <a:p>
                      <a:pPr algn="l">
                        <a:lnSpc>
                          <a:spcPts val="2755"/>
                        </a:lnSpc>
                      </a:pPr>
                      <a:r>
                        <a:rPr lang="en-US" sz="1968">
                          <a:solidFill>
                            <a:srgbClr val="000000"/>
                          </a:solidFill>
                          <a:latin typeface="Public Sans"/>
                          <a:ea typeface="Public Sans"/>
                          <a:cs typeface="Public Sans"/>
                          <a:sym typeface="Public Sans"/>
                        </a:rPr>
                        <a:t>Bài cá nhân: 6 câu SQL</a:t>
                      </a:r>
                    </a:p>
                    <a:p>
                      <a:pPr algn="l">
                        <a:lnSpc>
                          <a:spcPts val="2755"/>
                        </a:lnSpc>
                      </a:pPr>
                    </a:p>
                  </a:txBody>
                  <a:tcPr marL="163023" marR="163023" marT="163023" marB="163023" anchor="ctr">
                    <a:lnL cmpd="sng" algn="ctr" cap="flat" w="27902">
                      <a:solidFill>
                        <a:srgbClr val="000000"/>
                      </a:solidFill>
                      <a:prstDash val="solid"/>
                      <a:round/>
                      <a:headEnd type="none" w="med" len="med"/>
                      <a:tailEnd type="none" w="med" len="med"/>
                    </a:lnL>
                    <a:lnR cmpd="sng" algn="ctr" cap="flat" w="27902">
                      <a:solidFill>
                        <a:srgbClr val="000000"/>
                      </a:solidFill>
                      <a:prstDash val="solid"/>
                      <a:round/>
                      <a:headEnd type="none" w="med" len="med"/>
                      <a:tailEnd type="none" w="med" len="med"/>
                    </a:lnR>
                    <a:lnT cmpd="sng" algn="ctr" cap="flat" w="27902">
                      <a:solidFill>
                        <a:srgbClr val="000000"/>
                      </a:solidFill>
                      <a:prstDash val="solid"/>
                      <a:round/>
                      <a:headEnd type="none" w="med" len="med"/>
                      <a:tailEnd type="none" w="med" len="med"/>
                    </a:lnT>
                    <a:lnB cmpd="sng" algn="ctr" cap="flat" w="27902">
                      <a:solidFill>
                        <a:srgbClr val="000000"/>
                      </a:solidFill>
                      <a:prstDash val="solid"/>
                      <a:round/>
                      <a:headEnd type="none" w="med" len="med"/>
                      <a:tailEnd type="none" w="med" len="med"/>
                    </a:lnB>
                  </a:tcPr>
                </a:tc>
              </a:tr>
              <a:tr h="3292657">
                <a:tc>
                  <a:txBody>
                    <a:bodyPr anchor="t" rtlCol="false"/>
                    <a:lstStyle/>
                    <a:p>
                      <a:pPr algn="ctr">
                        <a:lnSpc>
                          <a:spcPts val="2995"/>
                        </a:lnSpc>
                        <a:defRPr/>
                      </a:pPr>
                      <a:r>
                        <a:rPr lang="en-US" sz="2139">
                          <a:solidFill>
                            <a:srgbClr val="000000"/>
                          </a:solidFill>
                          <a:latin typeface="Public Sans"/>
                          <a:ea typeface="Public Sans"/>
                          <a:cs typeface="Public Sans"/>
                          <a:sym typeface="Public Sans"/>
                        </a:rPr>
                        <a:t>Võ Phương Anh</a:t>
                      </a:r>
                      <a:endParaRPr lang="en-US" sz="1100"/>
                    </a:p>
                  </a:txBody>
                  <a:tcPr marL="163023" marR="163023" marT="163023" marB="163023" anchor="ctr">
                    <a:lnL cmpd="sng" algn="ctr" cap="flat" w="27902">
                      <a:solidFill>
                        <a:srgbClr val="000000"/>
                      </a:solidFill>
                      <a:prstDash val="solid"/>
                      <a:round/>
                      <a:headEnd type="none" w="med" len="med"/>
                      <a:tailEnd type="none" w="med" len="med"/>
                    </a:lnL>
                    <a:lnR cmpd="sng" algn="ctr" cap="flat" w="27902">
                      <a:solidFill>
                        <a:srgbClr val="000000"/>
                      </a:solidFill>
                      <a:prstDash val="solid"/>
                      <a:round/>
                      <a:headEnd type="none" w="med" len="med"/>
                      <a:tailEnd type="none" w="med" len="med"/>
                    </a:lnR>
                    <a:lnT cmpd="sng" algn="ctr" cap="flat" w="27902">
                      <a:solidFill>
                        <a:srgbClr val="000000"/>
                      </a:solidFill>
                      <a:prstDash val="solid"/>
                      <a:round/>
                      <a:headEnd type="none" w="med" len="med"/>
                      <a:tailEnd type="none" w="med" len="med"/>
                    </a:lnT>
                    <a:lnB cmpd="sng" algn="ctr" cap="flat" w="27902">
                      <a:solidFill>
                        <a:srgbClr val="000000"/>
                      </a:solidFill>
                      <a:prstDash val="solid"/>
                      <a:round/>
                      <a:headEnd type="none" w="med" len="med"/>
                      <a:tailEnd type="none" w="med" len="med"/>
                    </a:lnB>
                  </a:tcPr>
                </a:tc>
                <a:tc>
                  <a:txBody>
                    <a:bodyPr anchor="t" rtlCol="false"/>
                    <a:lstStyle/>
                    <a:p>
                      <a:pPr algn="l">
                        <a:lnSpc>
                          <a:spcPts val="2755"/>
                        </a:lnSpc>
                        <a:defRPr/>
                      </a:pPr>
                      <a:r>
                        <a:rPr lang="en-US" sz="1968">
                          <a:solidFill>
                            <a:srgbClr val="000000"/>
                          </a:solidFill>
                          <a:latin typeface="Public Sans"/>
                          <a:ea typeface="Public Sans"/>
                          <a:cs typeface="Public Sans"/>
                          <a:sym typeface="Public Sans"/>
                        </a:rPr>
                        <a:t>Soạn câu hỏi: 1 truy vấn nhiều bảng, 1 update, 1 delete, 1 group by, 1 sub query, 1 câu bất kỳ</a:t>
                      </a:r>
                      <a:endParaRPr lang="en-US" sz="1100"/>
                    </a:p>
                    <a:p>
                      <a:pPr algn="l">
                        <a:lnSpc>
                          <a:spcPts val="2755"/>
                        </a:lnSpc>
                      </a:pPr>
                      <a:r>
                        <a:rPr lang="en-US" sz="1968">
                          <a:solidFill>
                            <a:srgbClr val="000000"/>
                          </a:solidFill>
                          <a:latin typeface="Public Sans"/>
                          <a:ea typeface="Public Sans"/>
                          <a:cs typeface="Public Sans"/>
                          <a:sym typeface="Public Sans"/>
                        </a:rPr>
                        <a:t>Làm bài tập chuẩn hóa câu 10, làm câu 4, 5 phần tổng hợp</a:t>
                      </a:r>
                    </a:p>
                    <a:p>
                      <a:pPr algn="l">
                        <a:lnSpc>
                          <a:spcPts val="2755"/>
                        </a:lnSpc>
                      </a:pPr>
                      <a:r>
                        <a:rPr lang="en-US" sz="1968">
                          <a:solidFill>
                            <a:srgbClr val="000000"/>
                          </a:solidFill>
                          <a:latin typeface="Public Sans"/>
                          <a:ea typeface="Public Sans"/>
                          <a:cs typeface="Public Sans"/>
                          <a:sym typeface="Public Sans"/>
                        </a:rPr>
                        <a:t>Bài cá nhân: 1 truy vấn nhiều bảng, 1 update, 1 delete, 1 group by, 1 sub query, 1 câu bất kỳ</a:t>
                      </a:r>
                    </a:p>
                    <a:p>
                      <a:pPr algn="l">
                        <a:lnSpc>
                          <a:spcPts val="2755"/>
                        </a:lnSpc>
                      </a:pPr>
                      <a:r>
                        <a:rPr lang="en-US" sz="1968">
                          <a:solidFill>
                            <a:srgbClr val="000000"/>
                          </a:solidFill>
                          <a:latin typeface="Public Sans"/>
                          <a:ea typeface="Public Sans"/>
                          <a:cs typeface="Public Sans"/>
                          <a:sym typeface="Public Sans"/>
                        </a:rPr>
                        <a:t>Làm word</a:t>
                      </a:r>
                    </a:p>
                    <a:p>
                      <a:pPr algn="l">
                        <a:lnSpc>
                          <a:spcPts val="2755"/>
                        </a:lnSpc>
                      </a:pPr>
                    </a:p>
                  </a:txBody>
                  <a:tcPr marL="163023" marR="163023" marT="163023" marB="163023" anchor="ctr">
                    <a:lnL cmpd="sng" algn="ctr" cap="flat" w="27902">
                      <a:solidFill>
                        <a:srgbClr val="000000"/>
                      </a:solidFill>
                      <a:prstDash val="solid"/>
                      <a:round/>
                      <a:headEnd type="none" w="med" len="med"/>
                      <a:tailEnd type="none" w="med" len="med"/>
                    </a:lnL>
                    <a:lnR cmpd="sng" algn="ctr" cap="flat" w="27902">
                      <a:solidFill>
                        <a:srgbClr val="000000"/>
                      </a:solidFill>
                      <a:prstDash val="solid"/>
                      <a:round/>
                      <a:headEnd type="none" w="med" len="med"/>
                      <a:tailEnd type="none" w="med" len="med"/>
                    </a:lnR>
                    <a:lnT cmpd="sng" algn="ctr" cap="flat" w="27902">
                      <a:solidFill>
                        <a:srgbClr val="000000"/>
                      </a:solidFill>
                      <a:prstDash val="solid"/>
                      <a:round/>
                      <a:headEnd type="none" w="med" len="med"/>
                      <a:tailEnd type="none" w="med" len="med"/>
                    </a:lnT>
                    <a:lnB cmpd="sng" algn="ctr" cap="flat" w="27902">
                      <a:solidFill>
                        <a:srgbClr val="000000"/>
                      </a:solidFill>
                      <a:prstDash val="solid"/>
                      <a:round/>
                      <a:headEnd type="none" w="med" len="med"/>
                      <a:tailEnd type="none" w="med" len="med"/>
                    </a:lnB>
                  </a:tcPr>
                </a:tc>
              </a:tr>
            </a:tbl>
          </a:graphicData>
        </a:graphic>
      </p:graphicFrame>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3525" y="8578320"/>
            <a:ext cx="19889989" cy="8313610"/>
          </a:xfrm>
          <a:custGeom>
            <a:avLst/>
            <a:gdLst/>
            <a:ahLst/>
            <a:cxnLst/>
            <a:rect r="r" b="b" t="t" l="l"/>
            <a:pathLst>
              <a:path h="8313610" w="19889989">
                <a:moveTo>
                  <a:pt x="0" y="0"/>
                </a:moveTo>
                <a:lnTo>
                  <a:pt x="19889989" y="0"/>
                </a:lnTo>
                <a:lnTo>
                  <a:pt x="19889989" y="8313609"/>
                </a:lnTo>
                <a:lnTo>
                  <a:pt x="0" y="8313609"/>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3891" y="395129"/>
            <a:ext cx="7380993" cy="633571"/>
            <a:chOff x="0" y="0"/>
            <a:chExt cx="2154337" cy="184924"/>
          </a:xfrm>
        </p:grpSpPr>
        <p:sp>
          <p:nvSpPr>
            <p:cNvPr name="Freeform 4" id="4"/>
            <p:cNvSpPr/>
            <p:nvPr/>
          </p:nvSpPr>
          <p:spPr>
            <a:xfrm flipH="false" flipV="false" rot="0">
              <a:off x="0" y="0"/>
              <a:ext cx="2154337" cy="184924"/>
            </a:xfrm>
            <a:custGeom>
              <a:avLst/>
              <a:gdLst/>
              <a:ahLst/>
              <a:cxnLst/>
              <a:rect r="r" b="b" t="t" l="l"/>
              <a:pathLst>
                <a:path h="184924" w="2154337">
                  <a:moveTo>
                    <a:pt x="26222" y="0"/>
                  </a:moveTo>
                  <a:lnTo>
                    <a:pt x="2128114" y="0"/>
                  </a:lnTo>
                  <a:cubicBezTo>
                    <a:pt x="2135069" y="0"/>
                    <a:pt x="2141739" y="2763"/>
                    <a:pt x="2146657" y="7680"/>
                  </a:cubicBezTo>
                  <a:cubicBezTo>
                    <a:pt x="2151574" y="12598"/>
                    <a:pt x="2154337" y="19268"/>
                    <a:pt x="2154337" y="26222"/>
                  </a:cubicBezTo>
                  <a:lnTo>
                    <a:pt x="2154337" y="158702"/>
                  </a:lnTo>
                  <a:cubicBezTo>
                    <a:pt x="2154337" y="165657"/>
                    <a:pt x="2151574" y="172326"/>
                    <a:pt x="2146657" y="177244"/>
                  </a:cubicBezTo>
                  <a:cubicBezTo>
                    <a:pt x="2141739" y="182162"/>
                    <a:pt x="2135069" y="184924"/>
                    <a:pt x="2128114" y="184924"/>
                  </a:cubicBezTo>
                  <a:lnTo>
                    <a:pt x="26222" y="184924"/>
                  </a:lnTo>
                  <a:cubicBezTo>
                    <a:pt x="11740" y="184924"/>
                    <a:pt x="0" y="173184"/>
                    <a:pt x="0" y="158702"/>
                  </a:cubicBezTo>
                  <a:lnTo>
                    <a:pt x="0" y="26222"/>
                  </a:lnTo>
                  <a:cubicBezTo>
                    <a:pt x="0" y="11740"/>
                    <a:pt x="11740" y="0"/>
                    <a:pt x="26222"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28575"/>
              <a:ext cx="2154337" cy="156349"/>
            </a:xfrm>
            <a:prstGeom prst="rect">
              <a:avLst/>
            </a:prstGeom>
          </p:spPr>
          <p:txBody>
            <a:bodyPr anchor="ctr" rtlCol="false" tIns="50800" lIns="50800" bIns="50800" rIns="50800"/>
            <a:lstStyle/>
            <a:p>
              <a:pPr algn="ctr">
                <a:lnSpc>
                  <a:spcPts val="1826"/>
                </a:lnSpc>
              </a:pPr>
            </a:p>
          </p:txBody>
        </p:sp>
      </p:grpSp>
      <p:sp>
        <p:nvSpPr>
          <p:cNvPr name="Freeform 6" id="6"/>
          <p:cNvSpPr/>
          <p:nvPr/>
        </p:nvSpPr>
        <p:spPr>
          <a:xfrm flipH="false" flipV="false" rot="0">
            <a:off x="749426" y="553157"/>
            <a:ext cx="279274" cy="475543"/>
          </a:xfrm>
          <a:custGeom>
            <a:avLst/>
            <a:gdLst/>
            <a:ahLst/>
            <a:cxnLst/>
            <a:rect r="r" b="b" t="t" l="l"/>
            <a:pathLst>
              <a:path h="475543" w="279274">
                <a:moveTo>
                  <a:pt x="0" y="0"/>
                </a:moveTo>
                <a:lnTo>
                  <a:pt x="279274" y="0"/>
                </a:lnTo>
                <a:lnTo>
                  <a:pt x="279274" y="475543"/>
                </a:lnTo>
                <a:lnTo>
                  <a:pt x="0" y="475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431800"/>
            <a:ext cx="6652635" cy="1109345"/>
          </a:xfrm>
          <a:prstGeom prst="rect">
            <a:avLst/>
          </a:prstGeom>
        </p:spPr>
        <p:txBody>
          <a:bodyPr anchor="t" rtlCol="false" tIns="0" lIns="0" bIns="0" rIns="0">
            <a:spAutoFit/>
          </a:bodyPr>
          <a:lstStyle/>
          <a:p>
            <a:pPr algn="just">
              <a:lnSpc>
                <a:spcPts val="4479"/>
              </a:lnSpc>
            </a:pPr>
            <a:r>
              <a:rPr lang="en-US" sz="3199" b="true">
                <a:solidFill>
                  <a:srgbClr val="FDFDFD"/>
                </a:solidFill>
                <a:latin typeface="Public Sans Bold"/>
                <a:ea typeface="Public Sans Bold"/>
                <a:cs typeface="Public Sans Bold"/>
                <a:sym typeface="Public Sans Bold"/>
              </a:rPr>
              <a:t>UPDATE:</a:t>
            </a:r>
          </a:p>
          <a:p>
            <a:pPr algn="just">
              <a:lnSpc>
                <a:spcPts val="4479"/>
              </a:lnSpc>
            </a:pPr>
          </a:p>
        </p:txBody>
      </p:sp>
      <p:sp>
        <p:nvSpPr>
          <p:cNvPr name="TextBox 8" id="8"/>
          <p:cNvSpPr txBox="true"/>
          <p:nvPr/>
        </p:nvSpPr>
        <p:spPr>
          <a:xfrm rot="0">
            <a:off x="483891" y="2113814"/>
            <a:ext cx="17804109" cy="3919220"/>
          </a:xfrm>
          <a:prstGeom prst="rect">
            <a:avLst/>
          </a:prstGeom>
        </p:spPr>
        <p:txBody>
          <a:bodyPr anchor="t" rtlCol="false" tIns="0" lIns="0" bIns="0" rIns="0">
            <a:spAutoFit/>
          </a:bodyPr>
          <a:lstStyle/>
          <a:p>
            <a:pPr algn="l">
              <a:lnSpc>
                <a:spcPts val="4479"/>
              </a:lnSpc>
              <a:spcBef>
                <a:spcPct val="0"/>
              </a:spcBef>
            </a:pPr>
            <a:r>
              <a:rPr lang="en-US" b="true" sz="3199">
                <a:solidFill>
                  <a:srgbClr val="FDFDFD"/>
                </a:solidFill>
                <a:latin typeface="Public Sans Bold"/>
                <a:ea typeface="Public Sans Bold"/>
                <a:cs typeface="Public Sans Bold"/>
                <a:sym typeface="Public Sans Bold"/>
              </a:rPr>
              <a:t>Câu 3: Cập nhật chức năng của tất cả các phòng có chức năng hiện tại là 'Phòng lý thuyết' thành 'Phòng học chung'</a:t>
            </a:r>
          </a:p>
          <a:p>
            <a:pPr algn="l">
              <a:lnSpc>
                <a:spcPts val="4479"/>
              </a:lnSpc>
              <a:spcBef>
                <a:spcPct val="0"/>
              </a:spcBef>
            </a:pPr>
          </a:p>
          <a:p>
            <a:pPr algn="l">
              <a:lnSpc>
                <a:spcPts val="4479"/>
              </a:lnSpc>
              <a:spcBef>
                <a:spcPct val="0"/>
              </a:spcBef>
            </a:pPr>
            <a:r>
              <a:rPr lang="en-US" sz="3199">
                <a:solidFill>
                  <a:srgbClr val="FDFDFD"/>
                </a:solidFill>
                <a:latin typeface="Public Sans"/>
                <a:ea typeface="Public Sans"/>
                <a:cs typeface="Public Sans"/>
                <a:sym typeface="Public Sans"/>
              </a:rPr>
              <a:t>UPDATE PHONGHOC</a:t>
            </a:r>
          </a:p>
          <a:p>
            <a:pPr algn="l">
              <a:lnSpc>
                <a:spcPts val="4479"/>
              </a:lnSpc>
              <a:spcBef>
                <a:spcPct val="0"/>
              </a:spcBef>
            </a:pPr>
            <a:r>
              <a:rPr lang="en-US" sz="3199">
                <a:solidFill>
                  <a:srgbClr val="FDFDFD"/>
                </a:solidFill>
                <a:latin typeface="Public Sans"/>
                <a:ea typeface="Public Sans"/>
                <a:cs typeface="Public Sans"/>
                <a:sym typeface="Public Sans"/>
              </a:rPr>
              <a:t>SET CHUCNANG= ‘PHÒNG HỌC CHUNG’</a:t>
            </a:r>
          </a:p>
          <a:p>
            <a:pPr algn="l">
              <a:lnSpc>
                <a:spcPts val="4479"/>
              </a:lnSpc>
              <a:spcBef>
                <a:spcPct val="0"/>
              </a:spcBef>
            </a:pPr>
            <a:r>
              <a:rPr lang="en-US" sz="3199">
                <a:solidFill>
                  <a:srgbClr val="FDFDFD"/>
                </a:solidFill>
                <a:latin typeface="Public Sans"/>
                <a:ea typeface="Public Sans"/>
                <a:cs typeface="Public Sans"/>
                <a:sym typeface="Public Sans"/>
              </a:rPr>
              <a:t>WHERE CHUCNANG= ‘PHÒNG LÝ THUYẾT’</a:t>
            </a:r>
          </a:p>
          <a:p>
            <a:pPr algn="l">
              <a:lnSpc>
                <a:spcPts val="4479"/>
              </a:lnSpc>
              <a:spcBef>
                <a:spcPct val="0"/>
              </a:spcBef>
            </a:pPr>
          </a:p>
        </p:txBody>
      </p:sp>
      <p:sp>
        <p:nvSpPr>
          <p:cNvPr name="TextBox 9" id="9"/>
          <p:cNvSpPr txBox="true"/>
          <p:nvPr/>
        </p:nvSpPr>
        <p:spPr>
          <a:xfrm rot="0">
            <a:off x="483891" y="6345024"/>
            <a:ext cx="13612118" cy="2795270"/>
          </a:xfrm>
          <a:prstGeom prst="rect">
            <a:avLst/>
          </a:prstGeom>
        </p:spPr>
        <p:txBody>
          <a:bodyPr anchor="t" rtlCol="false" tIns="0" lIns="0" bIns="0" rIns="0">
            <a:spAutoFit/>
          </a:bodyPr>
          <a:lstStyle/>
          <a:p>
            <a:pPr algn="l">
              <a:lnSpc>
                <a:spcPts val="4479"/>
              </a:lnSpc>
              <a:spcBef>
                <a:spcPct val="0"/>
              </a:spcBef>
            </a:pPr>
            <a:r>
              <a:rPr lang="en-US" b="true" sz="3199">
                <a:solidFill>
                  <a:srgbClr val="FDFDFD"/>
                </a:solidFill>
                <a:latin typeface="Public Sans Bold"/>
                <a:ea typeface="Public Sans Bold"/>
                <a:cs typeface="Public Sans Bold"/>
                <a:sym typeface="Public Sans Bold"/>
              </a:rPr>
              <a:t>Câu 4: Cập nhật số điện thoại của giáo viên 'GV01' thành '0912345678'.</a:t>
            </a:r>
          </a:p>
          <a:p>
            <a:pPr algn="l">
              <a:lnSpc>
                <a:spcPts val="4479"/>
              </a:lnSpc>
              <a:spcBef>
                <a:spcPct val="0"/>
              </a:spcBef>
            </a:pPr>
          </a:p>
          <a:p>
            <a:pPr algn="l">
              <a:lnSpc>
                <a:spcPts val="4479"/>
              </a:lnSpc>
              <a:spcBef>
                <a:spcPct val="0"/>
              </a:spcBef>
            </a:pPr>
            <a:r>
              <a:rPr lang="en-US" sz="3199">
                <a:solidFill>
                  <a:srgbClr val="FDFDFD"/>
                </a:solidFill>
                <a:latin typeface="Public Sans"/>
                <a:ea typeface="Public Sans"/>
                <a:cs typeface="Public Sans"/>
                <a:sym typeface="Public Sans"/>
              </a:rPr>
              <a:t>UPDATE GIAOVIEN</a:t>
            </a:r>
          </a:p>
          <a:p>
            <a:pPr algn="l">
              <a:lnSpc>
                <a:spcPts val="4479"/>
              </a:lnSpc>
              <a:spcBef>
                <a:spcPct val="0"/>
              </a:spcBef>
            </a:pPr>
            <a:r>
              <a:rPr lang="en-US" sz="3199">
                <a:solidFill>
                  <a:srgbClr val="FDFDFD"/>
                </a:solidFill>
                <a:latin typeface="Public Sans"/>
                <a:ea typeface="Public Sans"/>
                <a:cs typeface="Public Sans"/>
                <a:sym typeface="Public Sans"/>
              </a:rPr>
              <a:t>SET DTGV = '0912345678'</a:t>
            </a:r>
          </a:p>
          <a:p>
            <a:pPr algn="l">
              <a:lnSpc>
                <a:spcPts val="4479"/>
              </a:lnSpc>
              <a:spcBef>
                <a:spcPct val="0"/>
              </a:spcBef>
            </a:pPr>
            <a:r>
              <a:rPr lang="en-US" sz="3199">
                <a:solidFill>
                  <a:srgbClr val="FDFDFD"/>
                </a:solidFill>
                <a:latin typeface="Public Sans"/>
                <a:ea typeface="Public Sans"/>
                <a:cs typeface="Public Sans"/>
                <a:sym typeface="Public Sans"/>
              </a:rPr>
              <a:t>WHERE MAGV = 'GV01';</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3525" y="8578320"/>
            <a:ext cx="19889989" cy="8313610"/>
          </a:xfrm>
          <a:custGeom>
            <a:avLst/>
            <a:gdLst/>
            <a:ahLst/>
            <a:cxnLst/>
            <a:rect r="r" b="b" t="t" l="l"/>
            <a:pathLst>
              <a:path h="8313610" w="19889989">
                <a:moveTo>
                  <a:pt x="0" y="0"/>
                </a:moveTo>
                <a:lnTo>
                  <a:pt x="19889989" y="0"/>
                </a:lnTo>
                <a:lnTo>
                  <a:pt x="19889989" y="8313609"/>
                </a:lnTo>
                <a:lnTo>
                  <a:pt x="0" y="8313609"/>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3891" y="395129"/>
            <a:ext cx="7380993" cy="633571"/>
            <a:chOff x="0" y="0"/>
            <a:chExt cx="2154337" cy="184924"/>
          </a:xfrm>
        </p:grpSpPr>
        <p:sp>
          <p:nvSpPr>
            <p:cNvPr name="Freeform 4" id="4"/>
            <p:cNvSpPr/>
            <p:nvPr/>
          </p:nvSpPr>
          <p:spPr>
            <a:xfrm flipH="false" flipV="false" rot="0">
              <a:off x="0" y="0"/>
              <a:ext cx="2154337" cy="184924"/>
            </a:xfrm>
            <a:custGeom>
              <a:avLst/>
              <a:gdLst/>
              <a:ahLst/>
              <a:cxnLst/>
              <a:rect r="r" b="b" t="t" l="l"/>
              <a:pathLst>
                <a:path h="184924" w="2154337">
                  <a:moveTo>
                    <a:pt x="26222" y="0"/>
                  </a:moveTo>
                  <a:lnTo>
                    <a:pt x="2128114" y="0"/>
                  </a:lnTo>
                  <a:cubicBezTo>
                    <a:pt x="2135069" y="0"/>
                    <a:pt x="2141739" y="2763"/>
                    <a:pt x="2146657" y="7680"/>
                  </a:cubicBezTo>
                  <a:cubicBezTo>
                    <a:pt x="2151574" y="12598"/>
                    <a:pt x="2154337" y="19268"/>
                    <a:pt x="2154337" y="26222"/>
                  </a:cubicBezTo>
                  <a:lnTo>
                    <a:pt x="2154337" y="158702"/>
                  </a:lnTo>
                  <a:cubicBezTo>
                    <a:pt x="2154337" y="165657"/>
                    <a:pt x="2151574" y="172326"/>
                    <a:pt x="2146657" y="177244"/>
                  </a:cubicBezTo>
                  <a:cubicBezTo>
                    <a:pt x="2141739" y="182162"/>
                    <a:pt x="2135069" y="184924"/>
                    <a:pt x="2128114" y="184924"/>
                  </a:cubicBezTo>
                  <a:lnTo>
                    <a:pt x="26222" y="184924"/>
                  </a:lnTo>
                  <a:cubicBezTo>
                    <a:pt x="11740" y="184924"/>
                    <a:pt x="0" y="173184"/>
                    <a:pt x="0" y="158702"/>
                  </a:cubicBezTo>
                  <a:lnTo>
                    <a:pt x="0" y="26222"/>
                  </a:lnTo>
                  <a:cubicBezTo>
                    <a:pt x="0" y="11740"/>
                    <a:pt x="11740" y="0"/>
                    <a:pt x="26222"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28575"/>
              <a:ext cx="2154337" cy="156349"/>
            </a:xfrm>
            <a:prstGeom prst="rect">
              <a:avLst/>
            </a:prstGeom>
          </p:spPr>
          <p:txBody>
            <a:bodyPr anchor="ctr" rtlCol="false" tIns="50800" lIns="50800" bIns="50800" rIns="50800"/>
            <a:lstStyle/>
            <a:p>
              <a:pPr algn="ctr">
                <a:lnSpc>
                  <a:spcPts val="1826"/>
                </a:lnSpc>
              </a:pPr>
            </a:p>
          </p:txBody>
        </p:sp>
      </p:grpSp>
      <p:sp>
        <p:nvSpPr>
          <p:cNvPr name="Freeform 6" id="6"/>
          <p:cNvSpPr/>
          <p:nvPr/>
        </p:nvSpPr>
        <p:spPr>
          <a:xfrm flipH="false" flipV="false" rot="0">
            <a:off x="749426" y="553157"/>
            <a:ext cx="279274" cy="475543"/>
          </a:xfrm>
          <a:custGeom>
            <a:avLst/>
            <a:gdLst/>
            <a:ahLst/>
            <a:cxnLst/>
            <a:rect r="r" b="b" t="t" l="l"/>
            <a:pathLst>
              <a:path h="475543" w="279274">
                <a:moveTo>
                  <a:pt x="0" y="0"/>
                </a:moveTo>
                <a:lnTo>
                  <a:pt x="279274" y="0"/>
                </a:lnTo>
                <a:lnTo>
                  <a:pt x="279274" y="475543"/>
                </a:lnTo>
                <a:lnTo>
                  <a:pt x="0" y="475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431800"/>
            <a:ext cx="6652635" cy="547370"/>
          </a:xfrm>
          <a:prstGeom prst="rect">
            <a:avLst/>
          </a:prstGeom>
        </p:spPr>
        <p:txBody>
          <a:bodyPr anchor="t" rtlCol="false" tIns="0" lIns="0" bIns="0" rIns="0">
            <a:spAutoFit/>
          </a:bodyPr>
          <a:lstStyle/>
          <a:p>
            <a:pPr algn="just">
              <a:lnSpc>
                <a:spcPts val="4479"/>
              </a:lnSpc>
            </a:pPr>
            <a:r>
              <a:rPr lang="en-US" sz="3199" b="true">
                <a:solidFill>
                  <a:srgbClr val="FDFDFD"/>
                </a:solidFill>
                <a:latin typeface="Public Sans Bold"/>
                <a:ea typeface="Public Sans Bold"/>
                <a:cs typeface="Public Sans Bold"/>
                <a:sym typeface="Public Sans Bold"/>
              </a:rPr>
              <a:t>DELETE:</a:t>
            </a:r>
          </a:p>
        </p:txBody>
      </p:sp>
      <p:sp>
        <p:nvSpPr>
          <p:cNvPr name="TextBox 8" id="8"/>
          <p:cNvSpPr txBox="true"/>
          <p:nvPr/>
        </p:nvSpPr>
        <p:spPr>
          <a:xfrm rot="0">
            <a:off x="1853635" y="1862759"/>
            <a:ext cx="10588972" cy="2795270"/>
          </a:xfrm>
          <a:prstGeom prst="rect">
            <a:avLst/>
          </a:prstGeom>
        </p:spPr>
        <p:txBody>
          <a:bodyPr anchor="t" rtlCol="false" tIns="0" lIns="0" bIns="0" rIns="0">
            <a:spAutoFit/>
          </a:bodyPr>
          <a:lstStyle/>
          <a:p>
            <a:pPr algn="l">
              <a:lnSpc>
                <a:spcPts val="4479"/>
              </a:lnSpc>
              <a:spcBef>
                <a:spcPct val="0"/>
              </a:spcBef>
            </a:pPr>
            <a:r>
              <a:rPr lang="en-US" b="true" sz="3199">
                <a:solidFill>
                  <a:srgbClr val="FDFDFD"/>
                </a:solidFill>
                <a:latin typeface="Public Sans Bold"/>
                <a:ea typeface="Public Sans Bold"/>
                <a:cs typeface="Public Sans Bold"/>
                <a:sym typeface="Public Sans Bold"/>
              </a:rPr>
              <a:t>Câu 5: Xóa các lịch dạy đã kết thúc (trước ngày hiện tại)</a:t>
            </a:r>
          </a:p>
          <a:p>
            <a:pPr algn="l">
              <a:lnSpc>
                <a:spcPts val="4479"/>
              </a:lnSpc>
              <a:spcBef>
                <a:spcPct val="0"/>
              </a:spcBef>
            </a:pPr>
          </a:p>
          <a:p>
            <a:pPr algn="l">
              <a:lnSpc>
                <a:spcPts val="4479"/>
              </a:lnSpc>
              <a:spcBef>
                <a:spcPct val="0"/>
              </a:spcBef>
            </a:pPr>
            <a:r>
              <a:rPr lang="en-US" sz="3199">
                <a:solidFill>
                  <a:srgbClr val="FDFDFD"/>
                </a:solidFill>
                <a:latin typeface="Public Sans"/>
                <a:ea typeface="Public Sans"/>
                <a:cs typeface="Public Sans"/>
                <a:sym typeface="Public Sans"/>
              </a:rPr>
              <a:t>DELETE FROM LICHDAY</a:t>
            </a:r>
          </a:p>
          <a:p>
            <a:pPr algn="l">
              <a:lnSpc>
                <a:spcPts val="4479"/>
              </a:lnSpc>
              <a:spcBef>
                <a:spcPct val="0"/>
              </a:spcBef>
            </a:pPr>
            <a:r>
              <a:rPr lang="en-US" sz="3199">
                <a:solidFill>
                  <a:srgbClr val="FDFDFD"/>
                </a:solidFill>
                <a:latin typeface="Public Sans"/>
                <a:ea typeface="Public Sans"/>
                <a:cs typeface="Public Sans"/>
                <a:sym typeface="Public Sans"/>
              </a:rPr>
              <a:t>WHERE NGAYDAY&lt; GETDATE()</a:t>
            </a:r>
          </a:p>
          <a:p>
            <a:pPr algn="l">
              <a:lnSpc>
                <a:spcPts val="4479"/>
              </a:lnSpc>
              <a:spcBef>
                <a:spcPct val="0"/>
              </a:spcBef>
            </a:pPr>
          </a:p>
        </p:txBody>
      </p:sp>
      <p:sp>
        <p:nvSpPr>
          <p:cNvPr name="TextBox 9" id="9"/>
          <p:cNvSpPr txBox="true"/>
          <p:nvPr/>
        </p:nvSpPr>
        <p:spPr>
          <a:xfrm rot="0">
            <a:off x="1853635" y="5187202"/>
            <a:ext cx="6329362" cy="2795270"/>
          </a:xfrm>
          <a:prstGeom prst="rect">
            <a:avLst/>
          </a:prstGeom>
        </p:spPr>
        <p:txBody>
          <a:bodyPr anchor="t" rtlCol="false" tIns="0" lIns="0" bIns="0" rIns="0">
            <a:spAutoFit/>
          </a:bodyPr>
          <a:lstStyle/>
          <a:p>
            <a:pPr algn="l">
              <a:lnSpc>
                <a:spcPts val="4479"/>
              </a:lnSpc>
              <a:spcBef>
                <a:spcPct val="0"/>
              </a:spcBef>
            </a:pPr>
            <a:r>
              <a:rPr lang="en-US" b="true" sz="3199">
                <a:solidFill>
                  <a:srgbClr val="FDFDFD"/>
                </a:solidFill>
                <a:latin typeface="Public Sans Bold"/>
                <a:ea typeface="Public Sans Bold"/>
                <a:cs typeface="Public Sans Bold"/>
                <a:sym typeface="Public Sans Bold"/>
              </a:rPr>
              <a:t>Câu 6: Xóa lớp có mã lớp là 'L05'.</a:t>
            </a:r>
          </a:p>
          <a:p>
            <a:pPr algn="l">
              <a:lnSpc>
                <a:spcPts val="4479"/>
              </a:lnSpc>
              <a:spcBef>
                <a:spcPct val="0"/>
              </a:spcBef>
            </a:pPr>
          </a:p>
          <a:p>
            <a:pPr algn="l">
              <a:lnSpc>
                <a:spcPts val="4479"/>
              </a:lnSpc>
              <a:spcBef>
                <a:spcPct val="0"/>
              </a:spcBef>
            </a:pPr>
            <a:r>
              <a:rPr lang="en-US" sz="3199">
                <a:solidFill>
                  <a:srgbClr val="FDFDFD"/>
                </a:solidFill>
                <a:latin typeface="Public Sans"/>
                <a:ea typeface="Public Sans"/>
                <a:cs typeface="Public Sans"/>
                <a:sym typeface="Public Sans"/>
              </a:rPr>
              <a:t>DELETE FROM LOP</a:t>
            </a:r>
          </a:p>
          <a:p>
            <a:pPr algn="l">
              <a:lnSpc>
                <a:spcPts val="4479"/>
              </a:lnSpc>
              <a:spcBef>
                <a:spcPct val="0"/>
              </a:spcBef>
            </a:pPr>
            <a:r>
              <a:rPr lang="en-US" sz="3199">
                <a:solidFill>
                  <a:srgbClr val="FDFDFD"/>
                </a:solidFill>
                <a:latin typeface="Public Sans"/>
                <a:ea typeface="Public Sans"/>
                <a:cs typeface="Public Sans"/>
                <a:sym typeface="Public Sans"/>
              </a:rPr>
              <a:t>WHERE MALOP = 'L05';</a:t>
            </a:r>
          </a:p>
          <a:p>
            <a:pPr algn="l">
              <a:lnSpc>
                <a:spcPts val="447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3525" y="8298780"/>
            <a:ext cx="19889989" cy="8313610"/>
          </a:xfrm>
          <a:custGeom>
            <a:avLst/>
            <a:gdLst/>
            <a:ahLst/>
            <a:cxnLst/>
            <a:rect r="r" b="b" t="t" l="l"/>
            <a:pathLst>
              <a:path h="8313610" w="19889989">
                <a:moveTo>
                  <a:pt x="0" y="0"/>
                </a:moveTo>
                <a:lnTo>
                  <a:pt x="19889989" y="0"/>
                </a:lnTo>
                <a:lnTo>
                  <a:pt x="19889989" y="8313610"/>
                </a:lnTo>
                <a:lnTo>
                  <a:pt x="0" y="8313610"/>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3891" y="395129"/>
            <a:ext cx="7380993" cy="633571"/>
            <a:chOff x="0" y="0"/>
            <a:chExt cx="2154337" cy="184924"/>
          </a:xfrm>
        </p:grpSpPr>
        <p:sp>
          <p:nvSpPr>
            <p:cNvPr name="Freeform 4" id="4"/>
            <p:cNvSpPr/>
            <p:nvPr/>
          </p:nvSpPr>
          <p:spPr>
            <a:xfrm flipH="false" flipV="false" rot="0">
              <a:off x="0" y="0"/>
              <a:ext cx="2154337" cy="184924"/>
            </a:xfrm>
            <a:custGeom>
              <a:avLst/>
              <a:gdLst/>
              <a:ahLst/>
              <a:cxnLst/>
              <a:rect r="r" b="b" t="t" l="l"/>
              <a:pathLst>
                <a:path h="184924" w="2154337">
                  <a:moveTo>
                    <a:pt x="26222" y="0"/>
                  </a:moveTo>
                  <a:lnTo>
                    <a:pt x="2128114" y="0"/>
                  </a:lnTo>
                  <a:cubicBezTo>
                    <a:pt x="2135069" y="0"/>
                    <a:pt x="2141739" y="2763"/>
                    <a:pt x="2146657" y="7680"/>
                  </a:cubicBezTo>
                  <a:cubicBezTo>
                    <a:pt x="2151574" y="12598"/>
                    <a:pt x="2154337" y="19268"/>
                    <a:pt x="2154337" y="26222"/>
                  </a:cubicBezTo>
                  <a:lnTo>
                    <a:pt x="2154337" y="158702"/>
                  </a:lnTo>
                  <a:cubicBezTo>
                    <a:pt x="2154337" y="165657"/>
                    <a:pt x="2151574" y="172326"/>
                    <a:pt x="2146657" y="177244"/>
                  </a:cubicBezTo>
                  <a:cubicBezTo>
                    <a:pt x="2141739" y="182162"/>
                    <a:pt x="2135069" y="184924"/>
                    <a:pt x="2128114" y="184924"/>
                  </a:cubicBezTo>
                  <a:lnTo>
                    <a:pt x="26222" y="184924"/>
                  </a:lnTo>
                  <a:cubicBezTo>
                    <a:pt x="11740" y="184924"/>
                    <a:pt x="0" y="173184"/>
                    <a:pt x="0" y="158702"/>
                  </a:cubicBezTo>
                  <a:lnTo>
                    <a:pt x="0" y="26222"/>
                  </a:lnTo>
                  <a:cubicBezTo>
                    <a:pt x="0" y="11740"/>
                    <a:pt x="11740" y="0"/>
                    <a:pt x="26222"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28575"/>
              <a:ext cx="2154337" cy="156349"/>
            </a:xfrm>
            <a:prstGeom prst="rect">
              <a:avLst/>
            </a:prstGeom>
          </p:spPr>
          <p:txBody>
            <a:bodyPr anchor="ctr" rtlCol="false" tIns="50800" lIns="50800" bIns="50800" rIns="50800"/>
            <a:lstStyle/>
            <a:p>
              <a:pPr algn="ctr">
                <a:lnSpc>
                  <a:spcPts val="1826"/>
                </a:lnSpc>
              </a:pPr>
            </a:p>
          </p:txBody>
        </p:sp>
      </p:grpSp>
      <p:sp>
        <p:nvSpPr>
          <p:cNvPr name="Freeform 6" id="6"/>
          <p:cNvSpPr/>
          <p:nvPr/>
        </p:nvSpPr>
        <p:spPr>
          <a:xfrm flipH="false" flipV="false" rot="0">
            <a:off x="749426" y="553157"/>
            <a:ext cx="279274" cy="475543"/>
          </a:xfrm>
          <a:custGeom>
            <a:avLst/>
            <a:gdLst/>
            <a:ahLst/>
            <a:cxnLst/>
            <a:rect r="r" b="b" t="t" l="l"/>
            <a:pathLst>
              <a:path h="475543" w="279274">
                <a:moveTo>
                  <a:pt x="0" y="0"/>
                </a:moveTo>
                <a:lnTo>
                  <a:pt x="279274" y="0"/>
                </a:lnTo>
                <a:lnTo>
                  <a:pt x="279274" y="475543"/>
                </a:lnTo>
                <a:lnTo>
                  <a:pt x="0" y="475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431800"/>
            <a:ext cx="6652635" cy="547370"/>
          </a:xfrm>
          <a:prstGeom prst="rect">
            <a:avLst/>
          </a:prstGeom>
        </p:spPr>
        <p:txBody>
          <a:bodyPr anchor="t" rtlCol="false" tIns="0" lIns="0" bIns="0" rIns="0">
            <a:spAutoFit/>
          </a:bodyPr>
          <a:lstStyle/>
          <a:p>
            <a:pPr algn="just">
              <a:lnSpc>
                <a:spcPts val="4479"/>
              </a:lnSpc>
            </a:pPr>
            <a:r>
              <a:rPr lang="en-US" sz="3199" b="true">
                <a:solidFill>
                  <a:srgbClr val="FDFDFD"/>
                </a:solidFill>
                <a:latin typeface="Public Sans Bold"/>
                <a:ea typeface="Public Sans Bold"/>
                <a:cs typeface="Public Sans Bold"/>
                <a:sym typeface="Public Sans Bold"/>
              </a:rPr>
              <a:t>GROUP BY:</a:t>
            </a:r>
          </a:p>
        </p:txBody>
      </p:sp>
      <p:sp>
        <p:nvSpPr>
          <p:cNvPr name="TextBox 8" id="8"/>
          <p:cNvSpPr txBox="true"/>
          <p:nvPr/>
        </p:nvSpPr>
        <p:spPr>
          <a:xfrm rot="0">
            <a:off x="1562216" y="1540510"/>
            <a:ext cx="15228689" cy="3733800"/>
          </a:xfrm>
          <a:prstGeom prst="rect">
            <a:avLst/>
          </a:prstGeom>
        </p:spPr>
        <p:txBody>
          <a:bodyPr anchor="t" rtlCol="false" tIns="0" lIns="0" bIns="0" rIns="0">
            <a:spAutoFit/>
          </a:bodyPr>
          <a:lstStyle/>
          <a:p>
            <a:pPr algn="l">
              <a:lnSpc>
                <a:spcPts val="4200"/>
              </a:lnSpc>
              <a:spcBef>
                <a:spcPct val="0"/>
              </a:spcBef>
            </a:pPr>
            <a:r>
              <a:rPr lang="en-US" b="true" sz="3000">
                <a:solidFill>
                  <a:srgbClr val="FDFDFD"/>
                </a:solidFill>
                <a:latin typeface="Public Sans Bold"/>
                <a:ea typeface="Public Sans Bold"/>
                <a:cs typeface="Public Sans Bold"/>
                <a:sym typeface="Public Sans Bold"/>
              </a:rPr>
              <a:t>Câu 7: Thống kê số lượng giáo viên theo từng khoa</a:t>
            </a:r>
          </a:p>
          <a:p>
            <a:pPr algn="l">
              <a:lnSpc>
                <a:spcPts val="4200"/>
              </a:lnSpc>
              <a:spcBef>
                <a:spcPct val="0"/>
              </a:spcBef>
            </a:pPr>
          </a:p>
          <a:p>
            <a:pPr algn="l">
              <a:lnSpc>
                <a:spcPts val="4200"/>
              </a:lnSpc>
              <a:spcBef>
                <a:spcPct val="0"/>
              </a:spcBef>
            </a:pPr>
            <a:r>
              <a:rPr lang="en-US" sz="3000">
                <a:solidFill>
                  <a:srgbClr val="FDFDFD"/>
                </a:solidFill>
                <a:latin typeface="Public Sans"/>
                <a:ea typeface="Public Sans"/>
                <a:cs typeface="Public Sans"/>
                <a:sym typeface="Public Sans"/>
              </a:rPr>
              <a:t>SELECT K.MAKHOA, K.TENKHOA, MAGV, HOTEN, COUNT( GV.MAGV) AS SOLUONGGV</a:t>
            </a:r>
          </a:p>
          <a:p>
            <a:pPr algn="l">
              <a:lnSpc>
                <a:spcPts val="4200"/>
              </a:lnSpc>
              <a:spcBef>
                <a:spcPct val="0"/>
              </a:spcBef>
            </a:pPr>
            <a:r>
              <a:rPr lang="en-US" sz="3000">
                <a:solidFill>
                  <a:srgbClr val="FDFDFD"/>
                </a:solidFill>
                <a:latin typeface="Public Sans"/>
                <a:ea typeface="Public Sans"/>
                <a:cs typeface="Public Sans"/>
                <a:sym typeface="Public Sans"/>
              </a:rPr>
              <a:t>FROM KHOA K</a:t>
            </a:r>
          </a:p>
          <a:p>
            <a:pPr algn="l">
              <a:lnSpc>
                <a:spcPts val="4200"/>
              </a:lnSpc>
              <a:spcBef>
                <a:spcPct val="0"/>
              </a:spcBef>
            </a:pPr>
            <a:r>
              <a:rPr lang="en-US" sz="3000">
                <a:solidFill>
                  <a:srgbClr val="FDFDFD"/>
                </a:solidFill>
                <a:latin typeface="Public Sans"/>
                <a:ea typeface="Public Sans"/>
                <a:cs typeface="Public Sans"/>
                <a:sym typeface="Public Sans"/>
              </a:rPr>
              <a:t>JOIN GIAOVIEN GV ON K.MAKHOA=GV.MAKHOA</a:t>
            </a:r>
          </a:p>
          <a:p>
            <a:pPr algn="l">
              <a:lnSpc>
                <a:spcPts val="4200"/>
              </a:lnSpc>
              <a:spcBef>
                <a:spcPct val="0"/>
              </a:spcBef>
            </a:pPr>
            <a:r>
              <a:rPr lang="en-US" sz="3000">
                <a:solidFill>
                  <a:srgbClr val="FDFDFD"/>
                </a:solidFill>
                <a:latin typeface="Public Sans"/>
                <a:ea typeface="Public Sans"/>
                <a:cs typeface="Public Sans"/>
                <a:sym typeface="Public Sans"/>
              </a:rPr>
              <a:t>GROUP BY K.MAKHOA, K.TENKHOA, MAGV, HOTEN</a:t>
            </a:r>
          </a:p>
          <a:p>
            <a:pPr algn="l">
              <a:lnSpc>
                <a:spcPts val="4200"/>
              </a:lnSpc>
              <a:spcBef>
                <a:spcPct val="0"/>
              </a:spcBef>
            </a:pPr>
          </a:p>
        </p:txBody>
      </p:sp>
      <p:sp>
        <p:nvSpPr>
          <p:cNvPr name="TextBox 9" id="9"/>
          <p:cNvSpPr txBox="true"/>
          <p:nvPr/>
        </p:nvSpPr>
        <p:spPr>
          <a:xfrm rot="0">
            <a:off x="1562216" y="5076825"/>
            <a:ext cx="11087726" cy="4948555"/>
          </a:xfrm>
          <a:prstGeom prst="rect">
            <a:avLst/>
          </a:prstGeom>
        </p:spPr>
        <p:txBody>
          <a:bodyPr anchor="t" rtlCol="false" tIns="0" lIns="0" bIns="0" rIns="0">
            <a:spAutoFit/>
          </a:bodyPr>
          <a:lstStyle/>
          <a:p>
            <a:pPr algn="l">
              <a:lnSpc>
                <a:spcPts val="3920"/>
              </a:lnSpc>
              <a:spcBef>
                <a:spcPct val="0"/>
              </a:spcBef>
            </a:pPr>
            <a:r>
              <a:rPr lang="en-US" b="true" sz="2800">
                <a:solidFill>
                  <a:srgbClr val="FDFDFD"/>
                </a:solidFill>
                <a:latin typeface="Public Sans Bold"/>
                <a:ea typeface="Public Sans Bold"/>
                <a:cs typeface="Public Sans Bold"/>
                <a:sym typeface="Public Sans Bold"/>
              </a:rPr>
              <a:t>Câu 8: Thống kê số buổi giảng dạy của mỗi giáo viên.</a:t>
            </a:r>
          </a:p>
          <a:p>
            <a:pPr algn="l">
              <a:lnSpc>
                <a:spcPts val="3920"/>
              </a:lnSpc>
              <a:spcBef>
                <a:spcPct val="0"/>
              </a:spcBef>
            </a:pPr>
          </a:p>
          <a:p>
            <a:pPr algn="l">
              <a:lnSpc>
                <a:spcPts val="3920"/>
              </a:lnSpc>
              <a:spcBef>
                <a:spcPct val="0"/>
              </a:spcBef>
            </a:pPr>
            <a:r>
              <a:rPr lang="en-US" b="true" sz="2800">
                <a:solidFill>
                  <a:srgbClr val="FDFDFD"/>
                </a:solidFill>
                <a:latin typeface="Public Sans Bold"/>
                <a:ea typeface="Public Sans Bold"/>
                <a:cs typeface="Public Sans Bold"/>
                <a:sym typeface="Public Sans Bold"/>
              </a:rPr>
              <a:t> </a:t>
            </a:r>
            <a:r>
              <a:rPr lang="en-US" sz="2800">
                <a:solidFill>
                  <a:srgbClr val="FDFDFD"/>
                </a:solidFill>
                <a:latin typeface="Public Sans"/>
                <a:ea typeface="Public Sans"/>
                <a:cs typeface="Public Sans"/>
                <a:sym typeface="Public Sans"/>
              </a:rPr>
              <a:t>SELECT </a:t>
            </a:r>
          </a:p>
          <a:p>
            <a:pPr algn="l">
              <a:lnSpc>
                <a:spcPts val="3920"/>
              </a:lnSpc>
              <a:spcBef>
                <a:spcPct val="0"/>
              </a:spcBef>
            </a:pPr>
            <a:r>
              <a:rPr lang="en-US" sz="2800">
                <a:solidFill>
                  <a:srgbClr val="FDFDFD"/>
                </a:solidFill>
                <a:latin typeface="Public Sans"/>
                <a:ea typeface="Public Sans"/>
                <a:cs typeface="Public Sans"/>
                <a:sym typeface="Public Sans"/>
              </a:rPr>
              <a:t> GV.MAGV,</a:t>
            </a:r>
          </a:p>
          <a:p>
            <a:pPr algn="l">
              <a:lnSpc>
                <a:spcPts val="3920"/>
              </a:lnSpc>
              <a:spcBef>
                <a:spcPct val="0"/>
              </a:spcBef>
            </a:pPr>
            <a:r>
              <a:rPr lang="en-US" sz="2800">
                <a:solidFill>
                  <a:srgbClr val="FDFDFD"/>
                </a:solidFill>
                <a:latin typeface="Public Sans"/>
                <a:ea typeface="Public Sans"/>
                <a:cs typeface="Public Sans"/>
                <a:sym typeface="Public Sans"/>
              </a:rPr>
              <a:t> GV.HOTEN,</a:t>
            </a:r>
          </a:p>
          <a:p>
            <a:pPr algn="l">
              <a:lnSpc>
                <a:spcPts val="3920"/>
              </a:lnSpc>
              <a:spcBef>
                <a:spcPct val="0"/>
              </a:spcBef>
            </a:pPr>
            <a:r>
              <a:rPr lang="en-US" sz="2800">
                <a:solidFill>
                  <a:srgbClr val="FDFDFD"/>
                </a:solidFill>
                <a:latin typeface="Public Sans"/>
                <a:ea typeface="Public Sans"/>
                <a:cs typeface="Public Sans"/>
                <a:sym typeface="Public Sans"/>
              </a:rPr>
              <a:t> COUNT(*) AS SOBUOIDAY</a:t>
            </a:r>
          </a:p>
          <a:p>
            <a:pPr algn="l">
              <a:lnSpc>
                <a:spcPts val="3920"/>
              </a:lnSpc>
              <a:spcBef>
                <a:spcPct val="0"/>
              </a:spcBef>
            </a:pPr>
            <a:r>
              <a:rPr lang="en-US" sz="2800">
                <a:solidFill>
                  <a:srgbClr val="FDFDFD"/>
                </a:solidFill>
                <a:latin typeface="Public Sans"/>
                <a:ea typeface="Public Sans"/>
                <a:cs typeface="Public Sans"/>
                <a:sym typeface="Public Sans"/>
              </a:rPr>
              <a:t> FROM LICHDAY LD</a:t>
            </a:r>
          </a:p>
          <a:p>
            <a:pPr algn="l">
              <a:lnSpc>
                <a:spcPts val="3920"/>
              </a:lnSpc>
              <a:spcBef>
                <a:spcPct val="0"/>
              </a:spcBef>
            </a:pPr>
            <a:r>
              <a:rPr lang="en-US" sz="2800">
                <a:solidFill>
                  <a:srgbClr val="FDFDFD"/>
                </a:solidFill>
                <a:latin typeface="Public Sans"/>
                <a:ea typeface="Public Sans"/>
                <a:cs typeface="Public Sans"/>
                <a:sym typeface="Public Sans"/>
              </a:rPr>
              <a:t> JOIN GIAOVIEN GV ON LD.MAGV = GV.MAGV</a:t>
            </a:r>
          </a:p>
          <a:p>
            <a:pPr algn="l">
              <a:lnSpc>
                <a:spcPts val="3920"/>
              </a:lnSpc>
              <a:spcBef>
                <a:spcPct val="0"/>
              </a:spcBef>
            </a:pPr>
            <a:r>
              <a:rPr lang="en-US" sz="2800">
                <a:solidFill>
                  <a:srgbClr val="FDFDFD"/>
                </a:solidFill>
                <a:latin typeface="Public Sans"/>
                <a:ea typeface="Public Sans"/>
                <a:cs typeface="Public Sans"/>
                <a:sym typeface="Public Sans"/>
              </a:rPr>
              <a:t>GROUP BY GV.MAGV, GV.HOTEN;</a:t>
            </a:r>
          </a:p>
          <a:p>
            <a:pPr algn="l">
              <a:lnSpc>
                <a:spcPts val="3920"/>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3525" y="8578320"/>
            <a:ext cx="19889989" cy="8313610"/>
          </a:xfrm>
          <a:custGeom>
            <a:avLst/>
            <a:gdLst/>
            <a:ahLst/>
            <a:cxnLst/>
            <a:rect r="r" b="b" t="t" l="l"/>
            <a:pathLst>
              <a:path h="8313610" w="19889989">
                <a:moveTo>
                  <a:pt x="0" y="0"/>
                </a:moveTo>
                <a:lnTo>
                  <a:pt x="19889989" y="0"/>
                </a:lnTo>
                <a:lnTo>
                  <a:pt x="19889989" y="8313609"/>
                </a:lnTo>
                <a:lnTo>
                  <a:pt x="0" y="8313609"/>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3891" y="395129"/>
            <a:ext cx="7380993" cy="633571"/>
            <a:chOff x="0" y="0"/>
            <a:chExt cx="2154337" cy="184924"/>
          </a:xfrm>
        </p:grpSpPr>
        <p:sp>
          <p:nvSpPr>
            <p:cNvPr name="Freeform 4" id="4"/>
            <p:cNvSpPr/>
            <p:nvPr/>
          </p:nvSpPr>
          <p:spPr>
            <a:xfrm flipH="false" flipV="false" rot="0">
              <a:off x="0" y="0"/>
              <a:ext cx="2154337" cy="184924"/>
            </a:xfrm>
            <a:custGeom>
              <a:avLst/>
              <a:gdLst/>
              <a:ahLst/>
              <a:cxnLst/>
              <a:rect r="r" b="b" t="t" l="l"/>
              <a:pathLst>
                <a:path h="184924" w="2154337">
                  <a:moveTo>
                    <a:pt x="26222" y="0"/>
                  </a:moveTo>
                  <a:lnTo>
                    <a:pt x="2128114" y="0"/>
                  </a:lnTo>
                  <a:cubicBezTo>
                    <a:pt x="2135069" y="0"/>
                    <a:pt x="2141739" y="2763"/>
                    <a:pt x="2146657" y="7680"/>
                  </a:cubicBezTo>
                  <a:cubicBezTo>
                    <a:pt x="2151574" y="12598"/>
                    <a:pt x="2154337" y="19268"/>
                    <a:pt x="2154337" y="26222"/>
                  </a:cubicBezTo>
                  <a:lnTo>
                    <a:pt x="2154337" y="158702"/>
                  </a:lnTo>
                  <a:cubicBezTo>
                    <a:pt x="2154337" y="165657"/>
                    <a:pt x="2151574" y="172326"/>
                    <a:pt x="2146657" y="177244"/>
                  </a:cubicBezTo>
                  <a:cubicBezTo>
                    <a:pt x="2141739" y="182162"/>
                    <a:pt x="2135069" y="184924"/>
                    <a:pt x="2128114" y="184924"/>
                  </a:cubicBezTo>
                  <a:lnTo>
                    <a:pt x="26222" y="184924"/>
                  </a:lnTo>
                  <a:cubicBezTo>
                    <a:pt x="11740" y="184924"/>
                    <a:pt x="0" y="173184"/>
                    <a:pt x="0" y="158702"/>
                  </a:cubicBezTo>
                  <a:lnTo>
                    <a:pt x="0" y="26222"/>
                  </a:lnTo>
                  <a:cubicBezTo>
                    <a:pt x="0" y="11740"/>
                    <a:pt x="11740" y="0"/>
                    <a:pt x="26222"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28575"/>
              <a:ext cx="2154337" cy="156349"/>
            </a:xfrm>
            <a:prstGeom prst="rect">
              <a:avLst/>
            </a:prstGeom>
          </p:spPr>
          <p:txBody>
            <a:bodyPr anchor="ctr" rtlCol="false" tIns="50800" lIns="50800" bIns="50800" rIns="50800"/>
            <a:lstStyle/>
            <a:p>
              <a:pPr algn="ctr">
                <a:lnSpc>
                  <a:spcPts val="1826"/>
                </a:lnSpc>
              </a:pPr>
            </a:p>
          </p:txBody>
        </p:sp>
      </p:grpSp>
      <p:sp>
        <p:nvSpPr>
          <p:cNvPr name="Freeform 6" id="6"/>
          <p:cNvSpPr/>
          <p:nvPr/>
        </p:nvSpPr>
        <p:spPr>
          <a:xfrm flipH="false" flipV="false" rot="0">
            <a:off x="749426" y="553157"/>
            <a:ext cx="279274" cy="475543"/>
          </a:xfrm>
          <a:custGeom>
            <a:avLst/>
            <a:gdLst/>
            <a:ahLst/>
            <a:cxnLst/>
            <a:rect r="r" b="b" t="t" l="l"/>
            <a:pathLst>
              <a:path h="475543" w="279274">
                <a:moveTo>
                  <a:pt x="0" y="0"/>
                </a:moveTo>
                <a:lnTo>
                  <a:pt x="279274" y="0"/>
                </a:lnTo>
                <a:lnTo>
                  <a:pt x="279274" y="475543"/>
                </a:lnTo>
                <a:lnTo>
                  <a:pt x="0" y="475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431800"/>
            <a:ext cx="6652635" cy="1109345"/>
          </a:xfrm>
          <a:prstGeom prst="rect">
            <a:avLst/>
          </a:prstGeom>
        </p:spPr>
        <p:txBody>
          <a:bodyPr anchor="t" rtlCol="false" tIns="0" lIns="0" bIns="0" rIns="0">
            <a:spAutoFit/>
          </a:bodyPr>
          <a:lstStyle/>
          <a:p>
            <a:pPr algn="just">
              <a:lnSpc>
                <a:spcPts val="4479"/>
              </a:lnSpc>
            </a:pPr>
            <a:r>
              <a:rPr lang="en-US" sz="3199" b="true">
                <a:solidFill>
                  <a:srgbClr val="FDFDFD"/>
                </a:solidFill>
                <a:latin typeface="Public Sans Bold"/>
                <a:ea typeface="Public Sans Bold"/>
                <a:cs typeface="Public Sans Bold"/>
                <a:sym typeface="Public Sans Bold"/>
              </a:rPr>
              <a:t>SUBQUERY:</a:t>
            </a:r>
          </a:p>
          <a:p>
            <a:pPr algn="just">
              <a:lnSpc>
                <a:spcPts val="4479"/>
              </a:lnSpc>
            </a:pPr>
          </a:p>
        </p:txBody>
      </p:sp>
      <p:sp>
        <p:nvSpPr>
          <p:cNvPr name="TextBox 8" id="8"/>
          <p:cNvSpPr txBox="true"/>
          <p:nvPr/>
        </p:nvSpPr>
        <p:spPr>
          <a:xfrm rot="0">
            <a:off x="2077267" y="1474470"/>
            <a:ext cx="13336588" cy="7853045"/>
          </a:xfrm>
          <a:prstGeom prst="rect">
            <a:avLst/>
          </a:prstGeom>
        </p:spPr>
        <p:txBody>
          <a:bodyPr anchor="t" rtlCol="false" tIns="0" lIns="0" bIns="0" rIns="0">
            <a:spAutoFit/>
          </a:bodyPr>
          <a:lstStyle/>
          <a:p>
            <a:pPr algn="l">
              <a:lnSpc>
                <a:spcPts val="4479"/>
              </a:lnSpc>
              <a:spcBef>
                <a:spcPct val="0"/>
              </a:spcBef>
            </a:pPr>
            <a:r>
              <a:rPr lang="en-US" b="true" sz="3199">
                <a:solidFill>
                  <a:srgbClr val="FDFDFD"/>
                </a:solidFill>
                <a:latin typeface="Public Sans Bold"/>
                <a:ea typeface="Public Sans Bold"/>
                <a:cs typeface="Public Sans Bold"/>
                <a:sym typeface="Public Sans Bold"/>
              </a:rPr>
              <a:t>Câu 9: Tìm các lớp chưa được phân công lịch dạy</a:t>
            </a:r>
          </a:p>
          <a:p>
            <a:pPr algn="l">
              <a:lnSpc>
                <a:spcPts val="4479"/>
              </a:lnSpc>
              <a:spcBef>
                <a:spcPct val="0"/>
              </a:spcBef>
            </a:pPr>
          </a:p>
          <a:p>
            <a:pPr algn="l">
              <a:lnSpc>
                <a:spcPts val="4479"/>
              </a:lnSpc>
              <a:spcBef>
                <a:spcPct val="0"/>
              </a:spcBef>
            </a:pPr>
            <a:r>
              <a:rPr lang="en-US" sz="3199">
                <a:solidFill>
                  <a:srgbClr val="FDFDFD"/>
                </a:solidFill>
                <a:latin typeface="Public Sans"/>
                <a:ea typeface="Public Sans"/>
                <a:cs typeface="Public Sans"/>
                <a:sym typeface="Public Sans"/>
              </a:rPr>
              <a:t>SELECT MALOP, TENLOP</a:t>
            </a:r>
          </a:p>
          <a:p>
            <a:pPr algn="l">
              <a:lnSpc>
                <a:spcPts val="4479"/>
              </a:lnSpc>
              <a:spcBef>
                <a:spcPct val="0"/>
              </a:spcBef>
            </a:pPr>
            <a:r>
              <a:rPr lang="en-US" sz="3199">
                <a:solidFill>
                  <a:srgbClr val="FDFDFD"/>
                </a:solidFill>
                <a:latin typeface="Public Sans"/>
                <a:ea typeface="Public Sans"/>
                <a:cs typeface="Public Sans"/>
                <a:sym typeface="Public Sans"/>
              </a:rPr>
              <a:t>FROM LOP L</a:t>
            </a:r>
          </a:p>
          <a:p>
            <a:pPr algn="l">
              <a:lnSpc>
                <a:spcPts val="4479"/>
              </a:lnSpc>
              <a:spcBef>
                <a:spcPct val="0"/>
              </a:spcBef>
            </a:pPr>
            <a:r>
              <a:rPr lang="en-US" sz="3199">
                <a:solidFill>
                  <a:srgbClr val="FDFDFD"/>
                </a:solidFill>
                <a:latin typeface="Public Sans"/>
                <a:ea typeface="Public Sans"/>
                <a:cs typeface="Public Sans"/>
                <a:sym typeface="Public Sans"/>
              </a:rPr>
              <a:t>WHERE MALOP NOT IN ( SELECT DISTINCT MALOP FROM GIANGDAY)</a:t>
            </a:r>
          </a:p>
          <a:p>
            <a:pPr algn="l">
              <a:lnSpc>
                <a:spcPts val="4479"/>
              </a:lnSpc>
              <a:spcBef>
                <a:spcPct val="0"/>
              </a:spcBef>
            </a:pPr>
          </a:p>
          <a:p>
            <a:pPr algn="l">
              <a:lnSpc>
                <a:spcPts val="4479"/>
              </a:lnSpc>
              <a:spcBef>
                <a:spcPct val="0"/>
              </a:spcBef>
            </a:pPr>
            <a:r>
              <a:rPr lang="en-US" b="true" sz="3199">
                <a:solidFill>
                  <a:srgbClr val="FDFDFD"/>
                </a:solidFill>
                <a:latin typeface="Public Sans Bold"/>
                <a:ea typeface="Public Sans Bold"/>
                <a:cs typeface="Public Sans Bold"/>
                <a:sym typeface="Public Sans Bold"/>
              </a:rPr>
              <a:t>Câu 10: Liệt kê các giáo viên thuộc khoa có tên là 'Cơ khí'.</a:t>
            </a:r>
          </a:p>
          <a:p>
            <a:pPr algn="l">
              <a:lnSpc>
                <a:spcPts val="4479"/>
              </a:lnSpc>
              <a:spcBef>
                <a:spcPct val="0"/>
              </a:spcBef>
            </a:pPr>
          </a:p>
          <a:p>
            <a:pPr algn="l">
              <a:lnSpc>
                <a:spcPts val="4479"/>
              </a:lnSpc>
              <a:spcBef>
                <a:spcPct val="0"/>
              </a:spcBef>
            </a:pPr>
            <a:r>
              <a:rPr lang="en-US" b="true" sz="3199">
                <a:solidFill>
                  <a:srgbClr val="FDFDFD"/>
                </a:solidFill>
                <a:latin typeface="Public Sans Bold"/>
                <a:ea typeface="Public Sans Bold"/>
                <a:cs typeface="Public Sans Bold"/>
                <a:sym typeface="Public Sans Bold"/>
              </a:rPr>
              <a:t> </a:t>
            </a:r>
            <a:r>
              <a:rPr lang="en-US" sz="3199">
                <a:solidFill>
                  <a:srgbClr val="FDFDFD"/>
                </a:solidFill>
                <a:latin typeface="Public Sans"/>
                <a:ea typeface="Public Sans"/>
                <a:cs typeface="Public Sans"/>
                <a:sym typeface="Public Sans"/>
              </a:rPr>
              <a:t>SELECT *</a:t>
            </a:r>
          </a:p>
          <a:p>
            <a:pPr algn="l">
              <a:lnSpc>
                <a:spcPts val="4479"/>
              </a:lnSpc>
              <a:spcBef>
                <a:spcPct val="0"/>
              </a:spcBef>
            </a:pPr>
            <a:r>
              <a:rPr lang="en-US" sz="3199">
                <a:solidFill>
                  <a:srgbClr val="FDFDFD"/>
                </a:solidFill>
                <a:latin typeface="Public Sans"/>
                <a:ea typeface="Public Sans"/>
                <a:cs typeface="Public Sans"/>
                <a:sym typeface="Public Sans"/>
              </a:rPr>
              <a:t> FROM GIAOVIEN</a:t>
            </a:r>
          </a:p>
          <a:p>
            <a:pPr algn="l">
              <a:lnSpc>
                <a:spcPts val="4479"/>
              </a:lnSpc>
              <a:spcBef>
                <a:spcPct val="0"/>
              </a:spcBef>
            </a:pPr>
            <a:r>
              <a:rPr lang="en-US" sz="3199">
                <a:solidFill>
                  <a:srgbClr val="FDFDFD"/>
                </a:solidFill>
                <a:latin typeface="Public Sans"/>
                <a:ea typeface="Public Sans"/>
                <a:cs typeface="Public Sans"/>
                <a:sym typeface="Public Sans"/>
              </a:rPr>
              <a:t> WHERE MAKHOA = (</a:t>
            </a:r>
          </a:p>
          <a:p>
            <a:pPr algn="l">
              <a:lnSpc>
                <a:spcPts val="4479"/>
              </a:lnSpc>
              <a:spcBef>
                <a:spcPct val="0"/>
              </a:spcBef>
            </a:pPr>
            <a:r>
              <a:rPr lang="en-US" sz="3199">
                <a:solidFill>
                  <a:srgbClr val="FDFDFD"/>
                </a:solidFill>
                <a:latin typeface="Public Sans"/>
                <a:ea typeface="Public Sans"/>
                <a:cs typeface="Public Sans"/>
                <a:sym typeface="Public Sans"/>
              </a:rPr>
              <a:t> SELECT MAKHOA</a:t>
            </a:r>
          </a:p>
          <a:p>
            <a:pPr algn="l">
              <a:lnSpc>
                <a:spcPts val="4479"/>
              </a:lnSpc>
              <a:spcBef>
                <a:spcPct val="0"/>
              </a:spcBef>
            </a:pPr>
            <a:r>
              <a:rPr lang="en-US" sz="3199">
                <a:solidFill>
                  <a:srgbClr val="FDFDFD"/>
                </a:solidFill>
                <a:latin typeface="Public Sans"/>
                <a:ea typeface="Public Sans"/>
                <a:cs typeface="Public Sans"/>
                <a:sym typeface="Public Sans"/>
              </a:rPr>
              <a:t> FROM KHOA</a:t>
            </a:r>
          </a:p>
          <a:p>
            <a:pPr algn="l">
              <a:lnSpc>
                <a:spcPts val="4479"/>
              </a:lnSpc>
              <a:spcBef>
                <a:spcPct val="0"/>
              </a:spcBef>
            </a:pPr>
            <a:r>
              <a:rPr lang="en-US" sz="3199">
                <a:solidFill>
                  <a:srgbClr val="FDFDFD"/>
                </a:solidFill>
                <a:latin typeface="Public Sans"/>
                <a:ea typeface="Public Sans"/>
                <a:cs typeface="Public Sans"/>
                <a:sym typeface="Public Sans"/>
              </a:rPr>
              <a:t> WHERE TENKHOA = N'Cơ khí');</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3525" y="8578320"/>
            <a:ext cx="19889989" cy="8313610"/>
          </a:xfrm>
          <a:custGeom>
            <a:avLst/>
            <a:gdLst/>
            <a:ahLst/>
            <a:cxnLst/>
            <a:rect r="r" b="b" t="t" l="l"/>
            <a:pathLst>
              <a:path h="8313610" w="19889989">
                <a:moveTo>
                  <a:pt x="0" y="0"/>
                </a:moveTo>
                <a:lnTo>
                  <a:pt x="19889989" y="0"/>
                </a:lnTo>
                <a:lnTo>
                  <a:pt x="19889989" y="8313609"/>
                </a:lnTo>
                <a:lnTo>
                  <a:pt x="0" y="8313609"/>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3891" y="395129"/>
            <a:ext cx="7380993" cy="633571"/>
            <a:chOff x="0" y="0"/>
            <a:chExt cx="2154337" cy="184924"/>
          </a:xfrm>
        </p:grpSpPr>
        <p:sp>
          <p:nvSpPr>
            <p:cNvPr name="Freeform 4" id="4"/>
            <p:cNvSpPr/>
            <p:nvPr/>
          </p:nvSpPr>
          <p:spPr>
            <a:xfrm flipH="false" flipV="false" rot="0">
              <a:off x="0" y="0"/>
              <a:ext cx="2154337" cy="184924"/>
            </a:xfrm>
            <a:custGeom>
              <a:avLst/>
              <a:gdLst/>
              <a:ahLst/>
              <a:cxnLst/>
              <a:rect r="r" b="b" t="t" l="l"/>
              <a:pathLst>
                <a:path h="184924" w="2154337">
                  <a:moveTo>
                    <a:pt x="26222" y="0"/>
                  </a:moveTo>
                  <a:lnTo>
                    <a:pt x="2128114" y="0"/>
                  </a:lnTo>
                  <a:cubicBezTo>
                    <a:pt x="2135069" y="0"/>
                    <a:pt x="2141739" y="2763"/>
                    <a:pt x="2146657" y="7680"/>
                  </a:cubicBezTo>
                  <a:cubicBezTo>
                    <a:pt x="2151574" y="12598"/>
                    <a:pt x="2154337" y="19268"/>
                    <a:pt x="2154337" y="26222"/>
                  </a:cubicBezTo>
                  <a:lnTo>
                    <a:pt x="2154337" y="158702"/>
                  </a:lnTo>
                  <a:cubicBezTo>
                    <a:pt x="2154337" y="165657"/>
                    <a:pt x="2151574" y="172326"/>
                    <a:pt x="2146657" y="177244"/>
                  </a:cubicBezTo>
                  <a:cubicBezTo>
                    <a:pt x="2141739" y="182162"/>
                    <a:pt x="2135069" y="184924"/>
                    <a:pt x="2128114" y="184924"/>
                  </a:cubicBezTo>
                  <a:lnTo>
                    <a:pt x="26222" y="184924"/>
                  </a:lnTo>
                  <a:cubicBezTo>
                    <a:pt x="11740" y="184924"/>
                    <a:pt x="0" y="173184"/>
                    <a:pt x="0" y="158702"/>
                  </a:cubicBezTo>
                  <a:lnTo>
                    <a:pt x="0" y="26222"/>
                  </a:lnTo>
                  <a:cubicBezTo>
                    <a:pt x="0" y="11740"/>
                    <a:pt x="11740" y="0"/>
                    <a:pt x="26222"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28575"/>
              <a:ext cx="2154337" cy="156349"/>
            </a:xfrm>
            <a:prstGeom prst="rect">
              <a:avLst/>
            </a:prstGeom>
          </p:spPr>
          <p:txBody>
            <a:bodyPr anchor="ctr" rtlCol="false" tIns="50800" lIns="50800" bIns="50800" rIns="50800"/>
            <a:lstStyle/>
            <a:p>
              <a:pPr algn="ctr">
                <a:lnSpc>
                  <a:spcPts val="1826"/>
                </a:lnSpc>
              </a:pPr>
            </a:p>
          </p:txBody>
        </p:sp>
      </p:grpSp>
      <p:sp>
        <p:nvSpPr>
          <p:cNvPr name="Freeform 6" id="6"/>
          <p:cNvSpPr/>
          <p:nvPr/>
        </p:nvSpPr>
        <p:spPr>
          <a:xfrm flipH="false" flipV="false" rot="0">
            <a:off x="749426" y="553157"/>
            <a:ext cx="279274" cy="475543"/>
          </a:xfrm>
          <a:custGeom>
            <a:avLst/>
            <a:gdLst/>
            <a:ahLst/>
            <a:cxnLst/>
            <a:rect r="r" b="b" t="t" l="l"/>
            <a:pathLst>
              <a:path h="475543" w="279274">
                <a:moveTo>
                  <a:pt x="0" y="0"/>
                </a:moveTo>
                <a:lnTo>
                  <a:pt x="279274" y="0"/>
                </a:lnTo>
                <a:lnTo>
                  <a:pt x="279274" y="475543"/>
                </a:lnTo>
                <a:lnTo>
                  <a:pt x="0" y="475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431800"/>
            <a:ext cx="6652635" cy="1109345"/>
          </a:xfrm>
          <a:prstGeom prst="rect">
            <a:avLst/>
          </a:prstGeom>
        </p:spPr>
        <p:txBody>
          <a:bodyPr anchor="t" rtlCol="false" tIns="0" lIns="0" bIns="0" rIns="0">
            <a:spAutoFit/>
          </a:bodyPr>
          <a:lstStyle/>
          <a:p>
            <a:pPr algn="just">
              <a:lnSpc>
                <a:spcPts val="4479"/>
              </a:lnSpc>
            </a:pPr>
            <a:r>
              <a:rPr lang="en-US" sz="3199" b="true">
                <a:solidFill>
                  <a:srgbClr val="FDFDFD"/>
                </a:solidFill>
                <a:latin typeface="Public Sans Bold"/>
                <a:ea typeface="Public Sans Bold"/>
                <a:cs typeface="Public Sans Bold"/>
                <a:sym typeface="Public Sans Bold"/>
              </a:rPr>
              <a:t>CÂU BẤT KỲ:</a:t>
            </a:r>
          </a:p>
          <a:p>
            <a:pPr algn="just">
              <a:lnSpc>
                <a:spcPts val="4479"/>
              </a:lnSpc>
            </a:pPr>
          </a:p>
        </p:txBody>
      </p:sp>
      <p:sp>
        <p:nvSpPr>
          <p:cNvPr name="TextBox 8" id="8"/>
          <p:cNvSpPr txBox="true"/>
          <p:nvPr/>
        </p:nvSpPr>
        <p:spPr>
          <a:xfrm rot="0">
            <a:off x="1238648" y="1540510"/>
            <a:ext cx="16156484" cy="3797935"/>
          </a:xfrm>
          <a:prstGeom prst="rect">
            <a:avLst/>
          </a:prstGeom>
        </p:spPr>
        <p:txBody>
          <a:bodyPr anchor="t" rtlCol="false" tIns="0" lIns="0" bIns="0" rIns="0">
            <a:spAutoFit/>
          </a:bodyPr>
          <a:lstStyle/>
          <a:p>
            <a:pPr algn="l">
              <a:lnSpc>
                <a:spcPts val="4339"/>
              </a:lnSpc>
              <a:spcBef>
                <a:spcPct val="0"/>
              </a:spcBef>
            </a:pPr>
            <a:r>
              <a:rPr lang="en-US" b="true" sz="3099">
                <a:solidFill>
                  <a:srgbClr val="FDFDFD"/>
                </a:solidFill>
                <a:latin typeface="Public Sans Bold"/>
                <a:ea typeface="Public Sans Bold"/>
                <a:cs typeface="Public Sans Bold"/>
                <a:sym typeface="Public Sans Bold"/>
              </a:rPr>
              <a:t>Câu 11: Liệt kê danh sách giáo viên và số môn học mà họ đã giảng dạy (không trùng môn)</a:t>
            </a:r>
          </a:p>
          <a:p>
            <a:pPr algn="l">
              <a:lnSpc>
                <a:spcPts val="4339"/>
              </a:lnSpc>
              <a:spcBef>
                <a:spcPct val="0"/>
              </a:spcBef>
            </a:pPr>
          </a:p>
          <a:p>
            <a:pPr algn="l">
              <a:lnSpc>
                <a:spcPts val="4339"/>
              </a:lnSpc>
              <a:spcBef>
                <a:spcPct val="0"/>
              </a:spcBef>
            </a:pPr>
            <a:r>
              <a:rPr lang="en-US" sz="3099">
                <a:solidFill>
                  <a:srgbClr val="FDFDFD"/>
                </a:solidFill>
                <a:latin typeface="Public Sans"/>
                <a:ea typeface="Public Sans"/>
                <a:cs typeface="Public Sans"/>
                <a:sym typeface="Public Sans"/>
              </a:rPr>
              <a:t>SELECT GV.MAGV, GV.HOTEN, COUNT(DISTINCT GD.MAMH) AS SOMONDAY</a:t>
            </a:r>
          </a:p>
          <a:p>
            <a:pPr algn="l">
              <a:lnSpc>
                <a:spcPts val="4339"/>
              </a:lnSpc>
              <a:spcBef>
                <a:spcPct val="0"/>
              </a:spcBef>
            </a:pPr>
            <a:r>
              <a:rPr lang="en-US" sz="3099">
                <a:solidFill>
                  <a:srgbClr val="FDFDFD"/>
                </a:solidFill>
                <a:latin typeface="Public Sans"/>
                <a:ea typeface="Public Sans"/>
                <a:cs typeface="Public Sans"/>
                <a:sym typeface="Public Sans"/>
              </a:rPr>
              <a:t>FROM GIAOVIEN GV</a:t>
            </a:r>
          </a:p>
          <a:p>
            <a:pPr algn="l">
              <a:lnSpc>
                <a:spcPts val="4339"/>
              </a:lnSpc>
              <a:spcBef>
                <a:spcPct val="0"/>
              </a:spcBef>
            </a:pPr>
            <a:r>
              <a:rPr lang="en-US" sz="3099">
                <a:solidFill>
                  <a:srgbClr val="FDFDFD"/>
                </a:solidFill>
                <a:latin typeface="Public Sans"/>
                <a:ea typeface="Public Sans"/>
                <a:cs typeface="Public Sans"/>
                <a:sym typeface="Public Sans"/>
              </a:rPr>
              <a:t>JOIN GIANGDAY GD ON GV.MAGV = GD.MAGV</a:t>
            </a:r>
          </a:p>
          <a:p>
            <a:pPr algn="l">
              <a:lnSpc>
                <a:spcPts val="4339"/>
              </a:lnSpc>
              <a:spcBef>
                <a:spcPct val="0"/>
              </a:spcBef>
            </a:pPr>
            <a:r>
              <a:rPr lang="en-US" sz="3099">
                <a:solidFill>
                  <a:srgbClr val="FDFDFD"/>
                </a:solidFill>
                <a:latin typeface="Public Sans"/>
                <a:ea typeface="Public Sans"/>
                <a:cs typeface="Public Sans"/>
                <a:sym typeface="Public Sans"/>
              </a:rPr>
              <a:t>GROUP BY GV.MAGV, GV.HOTEN</a:t>
            </a:r>
          </a:p>
          <a:p>
            <a:pPr algn="l">
              <a:lnSpc>
                <a:spcPts val="4339"/>
              </a:lnSpc>
              <a:spcBef>
                <a:spcPct val="0"/>
              </a:spcBef>
            </a:pPr>
          </a:p>
        </p:txBody>
      </p:sp>
      <p:sp>
        <p:nvSpPr>
          <p:cNvPr name="TextBox 9" id="9"/>
          <p:cNvSpPr txBox="true"/>
          <p:nvPr/>
        </p:nvSpPr>
        <p:spPr>
          <a:xfrm rot="0">
            <a:off x="1238648" y="5657850"/>
            <a:ext cx="13040469" cy="3255010"/>
          </a:xfrm>
          <a:prstGeom prst="rect">
            <a:avLst/>
          </a:prstGeom>
        </p:spPr>
        <p:txBody>
          <a:bodyPr anchor="t" rtlCol="false" tIns="0" lIns="0" bIns="0" rIns="0">
            <a:spAutoFit/>
          </a:bodyPr>
          <a:lstStyle/>
          <a:p>
            <a:pPr algn="l">
              <a:lnSpc>
                <a:spcPts val="4339"/>
              </a:lnSpc>
              <a:spcBef>
                <a:spcPct val="0"/>
              </a:spcBef>
            </a:pPr>
            <a:r>
              <a:rPr lang="en-US" b="true" sz="3099">
                <a:solidFill>
                  <a:srgbClr val="FDFDFD"/>
                </a:solidFill>
                <a:latin typeface="Public Sans Bold"/>
                <a:ea typeface="Public Sans Bold"/>
                <a:cs typeface="Public Sans Bold"/>
                <a:sym typeface="Public Sans Bold"/>
              </a:rPr>
              <a:t>Câu 12: Liệt kê các lớp có sĩ số lớn hơn 30, sắp xếp theo sĩ số giảm dần.</a:t>
            </a:r>
          </a:p>
          <a:p>
            <a:pPr algn="l">
              <a:lnSpc>
                <a:spcPts val="4339"/>
              </a:lnSpc>
              <a:spcBef>
                <a:spcPct val="0"/>
              </a:spcBef>
            </a:pPr>
            <a:r>
              <a:rPr lang="en-US" sz="3099">
                <a:solidFill>
                  <a:srgbClr val="FDFDFD"/>
                </a:solidFill>
                <a:latin typeface="Public Sans"/>
                <a:ea typeface="Public Sans"/>
                <a:cs typeface="Public Sans"/>
                <a:sym typeface="Public Sans"/>
              </a:rPr>
              <a:t>SELECT *</a:t>
            </a:r>
          </a:p>
          <a:p>
            <a:pPr algn="l">
              <a:lnSpc>
                <a:spcPts val="4339"/>
              </a:lnSpc>
              <a:spcBef>
                <a:spcPct val="0"/>
              </a:spcBef>
            </a:pPr>
            <a:r>
              <a:rPr lang="en-US" sz="3099">
                <a:solidFill>
                  <a:srgbClr val="FDFDFD"/>
                </a:solidFill>
                <a:latin typeface="Public Sans"/>
                <a:ea typeface="Public Sans"/>
                <a:cs typeface="Public Sans"/>
                <a:sym typeface="Public Sans"/>
              </a:rPr>
              <a:t>FROM LOP</a:t>
            </a:r>
          </a:p>
          <a:p>
            <a:pPr algn="l">
              <a:lnSpc>
                <a:spcPts val="4339"/>
              </a:lnSpc>
              <a:spcBef>
                <a:spcPct val="0"/>
              </a:spcBef>
            </a:pPr>
            <a:r>
              <a:rPr lang="en-US" sz="3099">
                <a:solidFill>
                  <a:srgbClr val="FDFDFD"/>
                </a:solidFill>
                <a:latin typeface="Public Sans"/>
                <a:ea typeface="Public Sans"/>
                <a:cs typeface="Public Sans"/>
                <a:sym typeface="Public Sans"/>
              </a:rPr>
              <a:t>WHERE SISO &gt; 30</a:t>
            </a:r>
          </a:p>
          <a:p>
            <a:pPr algn="l">
              <a:lnSpc>
                <a:spcPts val="4339"/>
              </a:lnSpc>
              <a:spcBef>
                <a:spcPct val="0"/>
              </a:spcBef>
            </a:pPr>
            <a:r>
              <a:rPr lang="en-US" sz="3099">
                <a:solidFill>
                  <a:srgbClr val="FDFDFD"/>
                </a:solidFill>
                <a:latin typeface="Public Sans"/>
                <a:ea typeface="Public Sans"/>
                <a:cs typeface="Public Sans"/>
                <a:sym typeface="Public Sans"/>
              </a:rPr>
              <a:t>ORDER BY SISO DESC;</a:t>
            </a:r>
          </a:p>
          <a:p>
            <a:pPr algn="l">
              <a:lnSpc>
                <a:spcPts val="4339"/>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B4D4">
                <a:alpha val="100000"/>
              </a:srgbClr>
            </a:gs>
            <a:gs pos="50000">
              <a:srgbClr val="5C90C8">
                <a:alpha val="100000"/>
              </a:srgbClr>
            </a:gs>
            <a:gs pos="100000">
              <a:srgbClr val="0E2C4D">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727757" y="-1681809"/>
            <a:ext cx="4199655" cy="3086100"/>
            <a:chOff x="0" y="0"/>
            <a:chExt cx="1106082" cy="812800"/>
          </a:xfrm>
        </p:grpSpPr>
        <p:sp>
          <p:nvSpPr>
            <p:cNvPr name="Freeform 3" id="3"/>
            <p:cNvSpPr/>
            <p:nvPr/>
          </p:nvSpPr>
          <p:spPr>
            <a:xfrm flipH="false" flipV="false" rot="0">
              <a:off x="0" y="0"/>
              <a:ext cx="1106082" cy="812800"/>
            </a:xfrm>
            <a:custGeom>
              <a:avLst/>
              <a:gdLst/>
              <a:ahLst/>
              <a:cxnLst/>
              <a:rect r="r" b="b" t="t" l="l"/>
              <a:pathLst>
                <a:path h="812800" w="1106082">
                  <a:moveTo>
                    <a:pt x="46087" y="0"/>
                  </a:moveTo>
                  <a:lnTo>
                    <a:pt x="1059995" y="0"/>
                  </a:lnTo>
                  <a:cubicBezTo>
                    <a:pt x="1072218" y="0"/>
                    <a:pt x="1083941" y="4856"/>
                    <a:pt x="1092584" y="13498"/>
                  </a:cubicBezTo>
                  <a:cubicBezTo>
                    <a:pt x="1101226" y="22141"/>
                    <a:pt x="1106082" y="33864"/>
                    <a:pt x="1106082" y="46087"/>
                  </a:cubicBezTo>
                  <a:lnTo>
                    <a:pt x="1106082" y="766713"/>
                  </a:lnTo>
                  <a:cubicBezTo>
                    <a:pt x="1106082" y="778936"/>
                    <a:pt x="1101226" y="790659"/>
                    <a:pt x="1092584" y="799302"/>
                  </a:cubicBezTo>
                  <a:cubicBezTo>
                    <a:pt x="1083941" y="807944"/>
                    <a:pt x="1072218" y="812800"/>
                    <a:pt x="1059995" y="812800"/>
                  </a:cubicBezTo>
                  <a:lnTo>
                    <a:pt x="46087" y="812800"/>
                  </a:lnTo>
                  <a:cubicBezTo>
                    <a:pt x="33864" y="812800"/>
                    <a:pt x="22141" y="807944"/>
                    <a:pt x="13498" y="799302"/>
                  </a:cubicBezTo>
                  <a:cubicBezTo>
                    <a:pt x="4856" y="790659"/>
                    <a:pt x="0" y="778936"/>
                    <a:pt x="0" y="766713"/>
                  </a:cubicBezTo>
                  <a:lnTo>
                    <a:pt x="0" y="46087"/>
                  </a:lnTo>
                  <a:cubicBezTo>
                    <a:pt x="0" y="33864"/>
                    <a:pt x="4856" y="22141"/>
                    <a:pt x="13498" y="13498"/>
                  </a:cubicBezTo>
                  <a:cubicBezTo>
                    <a:pt x="22141" y="4856"/>
                    <a:pt x="33864" y="0"/>
                    <a:pt x="4608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4" id="4"/>
            <p:cNvSpPr txBox="true"/>
            <p:nvPr/>
          </p:nvSpPr>
          <p:spPr>
            <a:xfrm>
              <a:off x="0" y="28575"/>
              <a:ext cx="1106082" cy="784225"/>
            </a:xfrm>
            <a:prstGeom prst="rect">
              <a:avLst/>
            </a:prstGeom>
          </p:spPr>
          <p:txBody>
            <a:bodyPr anchor="ctr" rtlCol="false" tIns="50800" lIns="50800" bIns="50800" rIns="50800"/>
            <a:lstStyle/>
            <a:p>
              <a:pPr algn="ctr">
                <a:lnSpc>
                  <a:spcPts val="1826"/>
                </a:lnSpc>
              </a:pPr>
            </a:p>
          </p:txBody>
        </p:sp>
      </p:grpSp>
      <p:sp>
        <p:nvSpPr>
          <p:cNvPr name="Freeform 5" id="5"/>
          <p:cNvSpPr/>
          <p:nvPr/>
        </p:nvSpPr>
        <p:spPr>
          <a:xfrm flipH="false" flipV="false" rot="0">
            <a:off x="342704" y="527284"/>
            <a:ext cx="685996" cy="518768"/>
          </a:xfrm>
          <a:custGeom>
            <a:avLst/>
            <a:gdLst/>
            <a:ahLst/>
            <a:cxnLst/>
            <a:rect r="r" b="b" t="t" l="l"/>
            <a:pathLst>
              <a:path h="518768" w="685996">
                <a:moveTo>
                  <a:pt x="0" y="0"/>
                </a:moveTo>
                <a:lnTo>
                  <a:pt x="685996" y="0"/>
                </a:lnTo>
                <a:lnTo>
                  <a:pt x="685996" y="518767"/>
                </a:lnTo>
                <a:lnTo>
                  <a:pt x="0" y="5187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390656" y="-1681809"/>
            <a:ext cx="4607176" cy="5421018"/>
          </a:xfrm>
          <a:custGeom>
            <a:avLst/>
            <a:gdLst/>
            <a:ahLst/>
            <a:cxnLst/>
            <a:rect r="r" b="b" t="t" l="l"/>
            <a:pathLst>
              <a:path h="5421018" w="4607176">
                <a:moveTo>
                  <a:pt x="0" y="0"/>
                </a:moveTo>
                <a:lnTo>
                  <a:pt x="4607176" y="0"/>
                </a:lnTo>
                <a:lnTo>
                  <a:pt x="4607176" y="5421018"/>
                </a:lnTo>
                <a:lnTo>
                  <a:pt x="0" y="5421018"/>
                </a:lnTo>
                <a:lnTo>
                  <a:pt x="0" y="0"/>
                </a:lnTo>
                <a:close/>
              </a:path>
            </a:pathLst>
          </a:custGeom>
          <a:blipFill>
            <a:blip r:embed="rId4"/>
            <a:stretch>
              <a:fillRect l="0" t="0" r="0" b="0"/>
            </a:stretch>
          </a:blipFill>
        </p:spPr>
      </p:sp>
      <p:sp>
        <p:nvSpPr>
          <p:cNvPr name="TextBox 7" id="7"/>
          <p:cNvSpPr txBox="true"/>
          <p:nvPr/>
        </p:nvSpPr>
        <p:spPr>
          <a:xfrm rot="0">
            <a:off x="1328700" y="678865"/>
            <a:ext cx="1678700" cy="244180"/>
          </a:xfrm>
          <a:prstGeom prst="rect">
            <a:avLst/>
          </a:prstGeom>
        </p:spPr>
        <p:txBody>
          <a:bodyPr anchor="t" rtlCol="false" tIns="0" lIns="0" bIns="0" rIns="0">
            <a:spAutoFit/>
          </a:bodyPr>
          <a:lstStyle/>
          <a:p>
            <a:pPr algn="l">
              <a:lnSpc>
                <a:spcPts val="1908"/>
              </a:lnSpc>
            </a:pPr>
            <a:r>
              <a:rPr lang="en-US" sz="1817" b="true">
                <a:solidFill>
                  <a:srgbClr val="FFFFFF"/>
                </a:solidFill>
                <a:latin typeface="TT Lakes Neue Expanded Bold"/>
                <a:ea typeface="TT Lakes Neue Expanded Bold"/>
                <a:cs typeface="TT Lakes Neue Expanded Bold"/>
                <a:sym typeface="TT Lakes Neue Expanded Bold"/>
              </a:rPr>
              <a:t>NHÓM 15</a:t>
            </a:r>
          </a:p>
        </p:txBody>
      </p:sp>
      <p:sp>
        <p:nvSpPr>
          <p:cNvPr name="TextBox 8" id="8"/>
          <p:cNvSpPr txBox="true"/>
          <p:nvPr/>
        </p:nvSpPr>
        <p:spPr>
          <a:xfrm rot="0">
            <a:off x="3471898" y="2877356"/>
            <a:ext cx="11069562" cy="861853"/>
          </a:xfrm>
          <a:prstGeom prst="rect">
            <a:avLst/>
          </a:prstGeom>
        </p:spPr>
        <p:txBody>
          <a:bodyPr anchor="t" rtlCol="false" tIns="0" lIns="0" bIns="0" rIns="0">
            <a:spAutoFit/>
          </a:bodyPr>
          <a:lstStyle/>
          <a:p>
            <a:pPr algn="ctr">
              <a:lnSpc>
                <a:spcPts val="6553"/>
              </a:lnSpc>
            </a:pPr>
            <a:r>
              <a:rPr lang="en-US" b="true" sz="6241">
                <a:solidFill>
                  <a:srgbClr val="FFFFFF"/>
                </a:solidFill>
                <a:latin typeface="TT Lakes Neue Expanded Bold"/>
                <a:ea typeface="TT Lakes Neue Expanded Bold"/>
                <a:cs typeface="TT Lakes Neue Expanded Bold"/>
                <a:sym typeface="TT Lakes Neue Expanded Bold"/>
              </a:rPr>
              <a:t>PHẦN B</a:t>
            </a:r>
          </a:p>
        </p:txBody>
      </p:sp>
      <p:sp>
        <p:nvSpPr>
          <p:cNvPr name="Freeform 9" id="9"/>
          <p:cNvSpPr/>
          <p:nvPr/>
        </p:nvSpPr>
        <p:spPr>
          <a:xfrm flipH="false" flipV="false" rot="0">
            <a:off x="-2719397" y="5833143"/>
            <a:ext cx="4607176" cy="5421018"/>
          </a:xfrm>
          <a:custGeom>
            <a:avLst/>
            <a:gdLst/>
            <a:ahLst/>
            <a:cxnLst/>
            <a:rect r="r" b="b" t="t" l="l"/>
            <a:pathLst>
              <a:path h="5421018" w="4607176">
                <a:moveTo>
                  <a:pt x="0" y="0"/>
                </a:moveTo>
                <a:lnTo>
                  <a:pt x="4607176" y="0"/>
                </a:lnTo>
                <a:lnTo>
                  <a:pt x="4607176" y="5421018"/>
                </a:lnTo>
                <a:lnTo>
                  <a:pt x="0" y="5421018"/>
                </a:lnTo>
                <a:lnTo>
                  <a:pt x="0" y="0"/>
                </a:lnTo>
                <a:close/>
              </a:path>
            </a:pathLst>
          </a:custGeom>
          <a:blipFill>
            <a:blip r:embed="rId4"/>
            <a:stretch>
              <a:fillRect l="0" t="0" r="0" b="0"/>
            </a:stretch>
          </a:blipFill>
        </p:spPr>
      </p:sp>
      <p:sp>
        <p:nvSpPr>
          <p:cNvPr name="TextBox 10" id="10"/>
          <p:cNvSpPr txBox="true"/>
          <p:nvPr/>
        </p:nvSpPr>
        <p:spPr>
          <a:xfrm rot="0">
            <a:off x="2549605" y="4988831"/>
            <a:ext cx="13188791" cy="1783873"/>
          </a:xfrm>
          <a:prstGeom prst="rect">
            <a:avLst/>
          </a:prstGeom>
        </p:spPr>
        <p:txBody>
          <a:bodyPr anchor="t" rtlCol="false" tIns="0" lIns="0" bIns="0" rIns="0">
            <a:spAutoFit/>
          </a:bodyPr>
          <a:lstStyle/>
          <a:p>
            <a:pPr algn="ctr" marL="0" indent="0" lvl="0">
              <a:lnSpc>
                <a:spcPts val="6973"/>
              </a:lnSpc>
              <a:spcBef>
                <a:spcPct val="0"/>
              </a:spcBef>
            </a:pPr>
            <a:r>
              <a:rPr lang="en-US" b="true" sz="6641" strike="noStrike" u="none">
                <a:solidFill>
                  <a:srgbClr val="FFFFFF"/>
                </a:solidFill>
                <a:latin typeface="TT Lakes Neue Expanded Bold"/>
                <a:ea typeface="TT Lakes Neue Expanded Bold"/>
                <a:cs typeface="TT Lakes Neue Expanded Bold"/>
                <a:sym typeface="TT Lakes Neue Expanded Bold"/>
              </a:rPr>
              <a:t>CHUẨN HÓA DỮ LIỆU CÁ NHÂN</a:t>
            </a:r>
          </a:p>
        </p:txBody>
      </p:sp>
    </p:spTree>
  </p:cSld>
  <p:clrMapOvr>
    <a:masterClrMapping/>
  </p:clrMapOvr>
</p:sld>
</file>

<file path=ppt/slides/slide26.xml><?xml version="1.0" encoding="utf-8"?>
<p:sld xmlns:p="http://schemas.openxmlformats.org/presentationml/2006/main" xmlns:a="http://schemas.openxmlformats.org/drawingml/2006/main">
  <p:cSld>
    <p:bg>
      <p:bgPr>
        <a:gradFill rotWithShape="true">
          <a:gsLst>
            <a:gs pos="0">
              <a:srgbClr val="0097B2">
                <a:alpha val="100000"/>
              </a:srgbClr>
            </a:gs>
            <a:gs pos="50000">
              <a:srgbClr val="FFFFFF">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1038225" y="6350895"/>
            <a:ext cx="15752418" cy="2907405"/>
          </a:xfrm>
          <a:prstGeom prst="rect">
            <a:avLst/>
          </a:prstGeom>
        </p:spPr>
        <p:txBody>
          <a:bodyPr anchor="t" rtlCol="false" tIns="0" lIns="0" bIns="0" rIns="0">
            <a:spAutoFit/>
          </a:bodyPr>
          <a:lstStyle/>
          <a:p>
            <a:pPr algn="just">
              <a:lnSpc>
                <a:spcPts val="3850"/>
              </a:lnSpc>
              <a:spcBef>
                <a:spcPct val="0"/>
              </a:spcBef>
            </a:pPr>
            <a:r>
              <a:rPr lang="en-US" sz="3667" spc="124">
                <a:solidFill>
                  <a:srgbClr val="1A1A1A"/>
                </a:solidFill>
                <a:latin typeface="Public Sans"/>
                <a:ea typeface="Public Sans"/>
                <a:cs typeface="Public Sans"/>
                <a:sym typeface="Public Sans"/>
              </a:rPr>
              <a:t>Đặt</a:t>
            </a:r>
            <a:r>
              <a:rPr lang="en-US" sz="3667" spc="124">
                <a:solidFill>
                  <a:srgbClr val="1A1A1A"/>
                </a:solidFill>
                <a:latin typeface="Public Sans"/>
                <a:ea typeface="Public Sans"/>
                <a:cs typeface="Public Sans"/>
                <a:sym typeface="Public Sans"/>
              </a:rPr>
              <a:t>: A = TENTAU, B = LOAITAU, C = MACHUYEN, D = LUONGHANG, E = BENCANG, F = NGAY</a:t>
            </a:r>
          </a:p>
          <a:p>
            <a:pPr algn="just">
              <a:lnSpc>
                <a:spcPts val="3850"/>
              </a:lnSpc>
              <a:spcBef>
                <a:spcPct val="0"/>
              </a:spcBef>
            </a:pPr>
            <a:r>
              <a:rPr lang="en-US" sz="3667" spc="124">
                <a:solidFill>
                  <a:srgbClr val="1A1A1A"/>
                </a:solidFill>
                <a:latin typeface="Public Sans"/>
                <a:ea typeface="Public Sans"/>
                <a:cs typeface="Public Sans"/>
                <a:sym typeface="Public Sans"/>
              </a:rPr>
              <a:t>Khi đó:</a:t>
            </a:r>
          </a:p>
          <a:p>
            <a:pPr algn="just">
              <a:lnSpc>
                <a:spcPts val="3850"/>
              </a:lnSpc>
              <a:spcBef>
                <a:spcPct val="0"/>
              </a:spcBef>
            </a:pPr>
            <a:r>
              <a:rPr lang="en-US" sz="3667" spc="124">
                <a:solidFill>
                  <a:srgbClr val="1A1A1A"/>
                </a:solidFill>
                <a:latin typeface="Public Sans"/>
                <a:ea typeface="Public Sans"/>
                <a:cs typeface="Public Sans"/>
                <a:sym typeface="Public Sans"/>
              </a:rPr>
              <a:t>Q</a:t>
            </a:r>
            <a:r>
              <a:rPr lang="en-US" sz="3667" spc="124">
                <a:solidFill>
                  <a:srgbClr val="1A1A1A"/>
                </a:solidFill>
                <a:latin typeface="Public Sans"/>
                <a:ea typeface="Public Sans"/>
                <a:cs typeface="Public Sans"/>
                <a:sym typeface="Public Sans"/>
              </a:rPr>
              <a:t> = {A, B, C, D, E, F}</a:t>
            </a:r>
          </a:p>
          <a:p>
            <a:pPr algn="just">
              <a:lnSpc>
                <a:spcPts val="3850"/>
              </a:lnSpc>
              <a:spcBef>
                <a:spcPct val="0"/>
              </a:spcBef>
            </a:pPr>
            <a:r>
              <a:rPr lang="en-US" sz="3667" spc="124">
                <a:solidFill>
                  <a:srgbClr val="1A1A1A"/>
                </a:solidFill>
                <a:latin typeface="Public Sans"/>
                <a:ea typeface="Public Sans"/>
                <a:cs typeface="Public Sans"/>
                <a:sym typeface="Public Sans"/>
              </a:rPr>
              <a:t>F</a:t>
            </a:r>
            <a:r>
              <a:rPr lang="en-US" sz="3667" spc="124">
                <a:solidFill>
                  <a:srgbClr val="1A1A1A"/>
                </a:solidFill>
                <a:latin typeface="Public Sans"/>
                <a:ea typeface="Public Sans"/>
                <a:cs typeface="Public Sans"/>
                <a:sym typeface="Public Sans"/>
              </a:rPr>
              <a:t>= {A → B, C → AD, AF → EC}</a:t>
            </a:r>
          </a:p>
          <a:p>
            <a:pPr algn="just">
              <a:lnSpc>
                <a:spcPts val="3719"/>
              </a:lnSpc>
              <a:spcBef>
                <a:spcPct val="0"/>
              </a:spcBef>
            </a:pPr>
          </a:p>
        </p:txBody>
      </p:sp>
      <p:grpSp>
        <p:nvGrpSpPr>
          <p:cNvPr name="Group 3" id="3"/>
          <p:cNvGrpSpPr/>
          <p:nvPr/>
        </p:nvGrpSpPr>
        <p:grpSpPr>
          <a:xfrm rot="0">
            <a:off x="390395" y="280326"/>
            <a:ext cx="4829442" cy="748374"/>
            <a:chOff x="0" y="0"/>
            <a:chExt cx="1271952" cy="197103"/>
          </a:xfrm>
        </p:grpSpPr>
        <p:sp>
          <p:nvSpPr>
            <p:cNvPr name="Freeform 4" id="4"/>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1</a:t>
              </a:r>
            </a:p>
          </p:txBody>
        </p:sp>
      </p:grpSp>
      <p:sp>
        <p:nvSpPr>
          <p:cNvPr name="TextBox 6" id="6"/>
          <p:cNvSpPr txBox="true"/>
          <p:nvPr/>
        </p:nvSpPr>
        <p:spPr>
          <a:xfrm rot="0">
            <a:off x="1028700" y="1458681"/>
            <a:ext cx="16522045" cy="3666292"/>
          </a:xfrm>
          <a:prstGeom prst="rect">
            <a:avLst/>
          </a:prstGeom>
        </p:spPr>
        <p:txBody>
          <a:bodyPr anchor="t" rtlCol="false" tIns="0" lIns="0" bIns="0" rIns="0">
            <a:spAutoFit/>
          </a:bodyPr>
          <a:lstStyle/>
          <a:p>
            <a:pPr algn="l">
              <a:lnSpc>
                <a:spcPts val="4303"/>
              </a:lnSpc>
              <a:spcBef>
                <a:spcPct val="0"/>
              </a:spcBef>
            </a:pPr>
            <a:r>
              <a:rPr lang="en-US" b="true" sz="4098">
                <a:solidFill>
                  <a:srgbClr val="240960"/>
                </a:solidFill>
                <a:latin typeface="Heading Now 61-68 Bold"/>
                <a:ea typeface="Heading Now 61-68 Bold"/>
                <a:cs typeface="Heading Now 61-68 Bold"/>
                <a:sym typeface="Heading Now 61-68 Bold"/>
              </a:rPr>
              <a:t>Q (TENTAU, LOAITAU, MACHUYEN, LUONGHANG, BENCANG, NGAY)</a:t>
            </a:r>
          </a:p>
          <a:p>
            <a:pPr algn="l">
              <a:lnSpc>
                <a:spcPts val="4303"/>
              </a:lnSpc>
              <a:spcBef>
                <a:spcPct val="0"/>
              </a:spcBef>
            </a:pPr>
            <a:r>
              <a:rPr lang="en-US" b="true" sz="4098">
                <a:solidFill>
                  <a:srgbClr val="240960"/>
                </a:solidFill>
                <a:latin typeface="Heading Now 61-68 Bold"/>
                <a:ea typeface="Heading Now 61-68 Bold"/>
                <a:cs typeface="Heading Now 61-68 Bold"/>
                <a:sym typeface="Heading Now 61-68 Bold"/>
              </a:rPr>
              <a:t> F= {TENTAU → LOAITAU</a:t>
            </a:r>
          </a:p>
          <a:p>
            <a:pPr algn="l">
              <a:lnSpc>
                <a:spcPts val="4303"/>
              </a:lnSpc>
              <a:spcBef>
                <a:spcPct val="0"/>
              </a:spcBef>
            </a:pPr>
            <a:r>
              <a:rPr lang="en-US" b="true" sz="4098">
                <a:solidFill>
                  <a:srgbClr val="240960"/>
                </a:solidFill>
                <a:latin typeface="Heading Now 61-68 Bold"/>
                <a:ea typeface="Heading Now 61-68 Bold"/>
                <a:cs typeface="Heading Now 61-68 Bold"/>
                <a:sym typeface="Heading Now 61-68 Bold"/>
              </a:rPr>
              <a:t> MACHUYEN → TENTAU, LUONGHANG</a:t>
            </a:r>
          </a:p>
          <a:p>
            <a:pPr algn="l">
              <a:lnSpc>
                <a:spcPts val="5245"/>
              </a:lnSpc>
            </a:pPr>
            <a:r>
              <a:rPr lang="en-US" b="true" sz="4098">
                <a:solidFill>
                  <a:srgbClr val="240960"/>
                </a:solidFill>
                <a:latin typeface="Heading Now 61-68 Bold"/>
                <a:ea typeface="Heading Now 61-68 Bold"/>
                <a:cs typeface="Heading Now 61-68 Bold"/>
                <a:sym typeface="Heading Now 61-68 Bold"/>
              </a:rPr>
              <a:t> TENTAU, NGAY → BENCANG,  MACHUYEN}</a:t>
            </a:r>
          </a:p>
          <a:p>
            <a:pPr algn="l">
              <a:lnSpc>
                <a:spcPts val="5245"/>
              </a:lnSpc>
            </a:pPr>
            <a:r>
              <a:rPr lang="en-US" b="true" sz="4098">
                <a:solidFill>
                  <a:srgbClr val="240960"/>
                </a:solidFill>
                <a:latin typeface="Heading Now 61-68 Bold"/>
                <a:ea typeface="Heading Now 61-68 Bold"/>
                <a:cs typeface="Heading Now 61-68 Bold"/>
                <a:sym typeface="Heading Now 61-68 Bold"/>
              </a:rPr>
              <a:t> A) HÃY TÌM TẬP PHỦ TỐI THIỂU CỦA F</a:t>
            </a:r>
          </a:p>
          <a:p>
            <a:pPr algn="l">
              <a:lnSpc>
                <a:spcPts val="5245"/>
              </a:lnSpc>
            </a:pPr>
            <a:r>
              <a:rPr lang="en-US" b="true" sz="4098">
                <a:solidFill>
                  <a:srgbClr val="240960"/>
                </a:solidFill>
                <a:latin typeface="Heading Now 61-68 Bold"/>
                <a:ea typeface="Heading Now 61-68 Bold"/>
                <a:cs typeface="Heading Now 61-68 Bold"/>
                <a:sym typeface="Heading Now 61-68 Bold"/>
              </a:rPr>
              <a:t> B) TÌM TẤT CẢ CÁC KHÓA CỦA Q</a:t>
            </a:r>
          </a:p>
        </p:txBody>
      </p:sp>
      <p:sp>
        <p:nvSpPr>
          <p:cNvPr name="TextBox 7" id="7"/>
          <p:cNvSpPr txBox="true"/>
          <p:nvPr/>
        </p:nvSpPr>
        <p:spPr>
          <a:xfrm rot="0">
            <a:off x="13517777" y="9671293"/>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240960"/>
                </a:solidFill>
                <a:latin typeface="Cormorant Garamond Bold"/>
                <a:ea typeface="Cormorant Garamond Bold"/>
                <a:cs typeface="Cormorant Garamond Bold"/>
                <a:sym typeface="Cormorant Garamond Bold"/>
              </a:rPr>
              <a:t>Nguyễn Phương Nhi</a:t>
            </a:r>
          </a:p>
        </p:txBody>
      </p:sp>
    </p:spTree>
  </p:cSld>
  <p:clrMapOvr>
    <a:masterClrMapping/>
  </p:clrMapOvr>
</p:sld>
</file>

<file path=ppt/slides/slide27.xml><?xml version="1.0" encoding="utf-8"?>
<p:sld xmlns:p="http://schemas.openxmlformats.org/presentationml/2006/main" xmlns:a="http://schemas.openxmlformats.org/drawingml/2006/main">
  <p:cSld>
    <p:bg>
      <p:bgPr>
        <a:gradFill rotWithShape="true">
          <a:gsLst>
            <a:gs pos="0">
              <a:srgbClr val="0097B2">
                <a:alpha val="100000"/>
              </a:srgbClr>
            </a:gs>
            <a:gs pos="50000">
              <a:srgbClr val="FFFFFF">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830947" y="1509801"/>
            <a:ext cx="16428353" cy="3479729"/>
          </a:xfrm>
          <a:prstGeom prst="rect">
            <a:avLst/>
          </a:prstGeom>
        </p:spPr>
        <p:txBody>
          <a:bodyPr anchor="t" rtlCol="false" tIns="0" lIns="0" bIns="0" rIns="0">
            <a:spAutoFit/>
          </a:bodyPr>
          <a:lstStyle/>
          <a:p>
            <a:pPr algn="just">
              <a:lnSpc>
                <a:spcPts val="3959"/>
              </a:lnSpc>
            </a:pPr>
            <a:r>
              <a:rPr lang="en-US" b="true" sz="3193" spc="108">
                <a:solidFill>
                  <a:srgbClr val="1A1A1A"/>
                </a:solidFill>
                <a:latin typeface="Poppins Bold"/>
                <a:ea typeface="Poppins Bold"/>
                <a:cs typeface="Poppins Bold"/>
                <a:sym typeface="Poppins Bold"/>
              </a:rPr>
              <a:t>-</a:t>
            </a:r>
            <a:r>
              <a:rPr lang="en-US" b="true" sz="3193" spc="108">
                <a:solidFill>
                  <a:srgbClr val="1A1A1A"/>
                </a:solidFill>
                <a:latin typeface="Poppins Bold"/>
                <a:ea typeface="Poppins Bold"/>
                <a:cs typeface="Poppins Bold"/>
                <a:sym typeface="Poppins Bold"/>
              </a:rPr>
              <a:t> Chuẩn hóa mỗi phụ thuộc hàm về dạng có 1 thuộc tính phía bên phải</a:t>
            </a:r>
          </a:p>
          <a:p>
            <a:pPr algn="just">
              <a:lnSpc>
                <a:spcPts val="3959"/>
              </a:lnSpc>
            </a:pPr>
            <a:r>
              <a:rPr lang="en-US" sz="3193" spc="108">
                <a:solidFill>
                  <a:srgbClr val="1A1A1A"/>
                </a:solidFill>
                <a:latin typeface="Poppins Bold"/>
                <a:ea typeface="Poppins Bold"/>
                <a:cs typeface="Poppins Bold"/>
                <a:sym typeface="Poppins Bold"/>
              </a:rPr>
              <a:t>A → B,</a:t>
            </a:r>
          </a:p>
          <a:p>
            <a:pPr algn="just">
              <a:lnSpc>
                <a:spcPts val="3959"/>
              </a:lnSpc>
            </a:pPr>
            <a:r>
              <a:rPr lang="en-US" sz="3193" spc="108">
                <a:solidFill>
                  <a:srgbClr val="1A1A1A"/>
                </a:solidFill>
                <a:latin typeface="Poppins Bold"/>
                <a:ea typeface="Poppins Bold"/>
                <a:cs typeface="Poppins Bold"/>
                <a:sym typeface="Poppins Bold"/>
              </a:rPr>
              <a:t>C → A,</a:t>
            </a:r>
          </a:p>
          <a:p>
            <a:pPr algn="just">
              <a:lnSpc>
                <a:spcPts val="3959"/>
              </a:lnSpc>
            </a:pPr>
            <a:r>
              <a:rPr lang="en-US" sz="3193" spc="108">
                <a:solidFill>
                  <a:srgbClr val="1A1A1A"/>
                </a:solidFill>
                <a:latin typeface="Poppins Bold"/>
                <a:ea typeface="Poppins Bold"/>
                <a:cs typeface="Poppins Bold"/>
                <a:sym typeface="Poppins Bold"/>
              </a:rPr>
              <a:t>C</a:t>
            </a:r>
            <a:r>
              <a:rPr lang="en-US" sz="3193" spc="108">
                <a:solidFill>
                  <a:srgbClr val="1A1A1A"/>
                </a:solidFill>
                <a:latin typeface="Poppins Bold"/>
                <a:ea typeface="Poppins Bold"/>
                <a:cs typeface="Poppins Bold"/>
                <a:sym typeface="Poppins Bold"/>
              </a:rPr>
              <a:t> → D,</a:t>
            </a:r>
          </a:p>
          <a:p>
            <a:pPr algn="just">
              <a:lnSpc>
                <a:spcPts val="3959"/>
              </a:lnSpc>
            </a:pPr>
            <a:r>
              <a:rPr lang="en-US" sz="3193" spc="108">
                <a:solidFill>
                  <a:srgbClr val="1A1A1A"/>
                </a:solidFill>
                <a:latin typeface="Poppins Bold"/>
                <a:ea typeface="Poppins Bold"/>
                <a:cs typeface="Poppins Bold"/>
                <a:sym typeface="Poppins Bold"/>
              </a:rPr>
              <a:t>AF → E,</a:t>
            </a:r>
          </a:p>
          <a:p>
            <a:pPr algn="just">
              <a:lnSpc>
                <a:spcPts val="3959"/>
              </a:lnSpc>
            </a:pPr>
            <a:r>
              <a:rPr lang="en-US" sz="3193" spc="108">
                <a:solidFill>
                  <a:srgbClr val="1A1A1A"/>
                </a:solidFill>
                <a:latin typeface="Poppins Bold"/>
                <a:ea typeface="Poppins Bold"/>
                <a:cs typeface="Poppins Bold"/>
                <a:sym typeface="Poppins Bold"/>
              </a:rPr>
              <a:t>AF → C</a:t>
            </a:r>
          </a:p>
          <a:p>
            <a:pPr algn="just">
              <a:lnSpc>
                <a:spcPts val="3825"/>
              </a:lnSpc>
            </a:pPr>
          </a:p>
        </p:txBody>
      </p:sp>
      <p:sp>
        <p:nvSpPr>
          <p:cNvPr name="TextBox 3" id="3"/>
          <p:cNvSpPr txBox="true"/>
          <p:nvPr/>
        </p:nvSpPr>
        <p:spPr>
          <a:xfrm rot="0">
            <a:off x="830947" y="5027174"/>
            <a:ext cx="16428353" cy="5353050"/>
          </a:xfrm>
          <a:prstGeom prst="rect">
            <a:avLst/>
          </a:prstGeom>
        </p:spPr>
        <p:txBody>
          <a:bodyPr anchor="t" rtlCol="false" tIns="0" lIns="0" bIns="0" rIns="0">
            <a:spAutoFit/>
          </a:bodyPr>
          <a:lstStyle/>
          <a:p>
            <a:pPr algn="just">
              <a:lnSpc>
                <a:spcPts val="3832"/>
              </a:lnSpc>
            </a:pPr>
            <a:r>
              <a:rPr lang="en-US" b="true" sz="3193" spc="108">
                <a:solidFill>
                  <a:srgbClr val="1A1A1A"/>
                </a:solidFill>
                <a:latin typeface="Poppins Bold"/>
                <a:ea typeface="Poppins Bold"/>
                <a:cs typeface="Poppins Bold"/>
                <a:sym typeface="Poppins Bold"/>
              </a:rPr>
              <a:t>-X</a:t>
            </a:r>
            <a:r>
              <a:rPr lang="en-US" b="true" sz="3193" spc="108">
                <a:solidFill>
                  <a:srgbClr val="1A1A1A"/>
                </a:solidFill>
                <a:latin typeface="Poppins Bold"/>
                <a:ea typeface="Poppins Bold"/>
                <a:cs typeface="Poppins Bold"/>
                <a:sym typeface="Poppins Bold"/>
              </a:rPr>
              <a:t>óa tất cả thuộc tính dư thừa (Tất cả các vế trái đều là tối thiểu, không có thuộc tính dư =&gt; F đã là tập phủ tối thiểu)</a:t>
            </a:r>
          </a:p>
          <a:p>
            <a:pPr algn="just">
              <a:lnSpc>
                <a:spcPts val="3832"/>
              </a:lnSpc>
            </a:pPr>
            <a:r>
              <a:rPr lang="en-US" sz="3193" i="true" spc="108">
                <a:solidFill>
                  <a:srgbClr val="1A1A1A"/>
                </a:solidFill>
                <a:latin typeface="Poppins Bold"/>
                <a:ea typeface="Poppins Bold"/>
                <a:cs typeface="Poppins Bold"/>
                <a:sym typeface="Poppins Bold"/>
              </a:rPr>
              <a:t>·Xét </a:t>
            </a:r>
            <a:r>
              <a:rPr lang="en-US" sz="3193" i="true" spc="108">
                <a:solidFill>
                  <a:srgbClr val="1A1A1A"/>
                </a:solidFill>
                <a:latin typeface="Poppins Bold"/>
                <a:ea typeface="Poppins Bold"/>
                <a:cs typeface="Poppins Bold"/>
                <a:sym typeface="Poppins Bold"/>
              </a:rPr>
              <a:t>AF → E</a:t>
            </a:r>
          </a:p>
          <a:p>
            <a:pPr algn="just">
              <a:lnSpc>
                <a:spcPts val="3832"/>
              </a:lnSpc>
            </a:pPr>
            <a:r>
              <a:rPr lang="en-US" sz="3193" spc="108">
                <a:solidFill>
                  <a:srgbClr val="1A1A1A"/>
                </a:solidFill>
                <a:latin typeface="Poppins Bold"/>
                <a:ea typeface="Poppins Bold"/>
                <a:cs typeface="Poppins Bold"/>
                <a:sym typeface="Poppins Bold"/>
              </a:rPr>
              <a:t>          F không dư thừa vì A+= {AB}</a:t>
            </a:r>
          </a:p>
          <a:p>
            <a:pPr algn="just">
              <a:lnSpc>
                <a:spcPts val="3832"/>
              </a:lnSpc>
            </a:pPr>
            <a:r>
              <a:rPr lang="en-US" sz="3193" spc="108">
                <a:solidFill>
                  <a:srgbClr val="1A1A1A"/>
                </a:solidFill>
                <a:latin typeface="Poppins Bold"/>
                <a:ea typeface="Poppins Bold"/>
                <a:cs typeface="Poppins Bold"/>
                <a:sym typeface="Poppins Bold"/>
              </a:rPr>
              <a:t>          A không dư thừa vì F+={F}</a:t>
            </a:r>
            <a:r>
              <a:rPr lang="en-US" sz="3193" spc="108">
                <a:solidFill>
                  <a:srgbClr val="1A1A1A"/>
                </a:solidFill>
                <a:latin typeface="Poppins Bold"/>
                <a:ea typeface="Poppins Bold"/>
                <a:cs typeface="Poppins Bold"/>
                <a:sym typeface="Poppins Bold"/>
              </a:rPr>
              <a:t> </a:t>
            </a:r>
          </a:p>
          <a:p>
            <a:pPr algn="just">
              <a:lnSpc>
                <a:spcPts val="3832"/>
              </a:lnSpc>
            </a:pPr>
            <a:r>
              <a:rPr lang="en-US" sz="3193" spc="108">
                <a:solidFill>
                  <a:srgbClr val="1A1A1A"/>
                </a:solidFill>
                <a:latin typeface="Poppins Bold"/>
                <a:ea typeface="Poppins Bold"/>
                <a:cs typeface="Poppins Bold"/>
                <a:sym typeface="Poppins Bold"/>
              </a:rPr>
              <a:t>          AF → E không dư thừa vế trái</a:t>
            </a:r>
          </a:p>
          <a:p>
            <a:pPr algn="just">
              <a:lnSpc>
                <a:spcPts val="3832"/>
              </a:lnSpc>
            </a:pPr>
            <a:r>
              <a:rPr lang="en-US" sz="3193" spc="108">
                <a:solidFill>
                  <a:srgbClr val="1A1A1A"/>
                </a:solidFill>
                <a:latin typeface="Poppins Bold"/>
                <a:ea typeface="Poppins Bold"/>
                <a:cs typeface="Poppins Bold"/>
                <a:sym typeface="Poppins Bold"/>
              </a:rPr>
              <a:t>·</a:t>
            </a:r>
            <a:r>
              <a:rPr lang="en-US" sz="3193" i="true" spc="108">
                <a:solidFill>
                  <a:srgbClr val="1A1A1A"/>
                </a:solidFill>
                <a:latin typeface="Poppins Bold"/>
                <a:ea typeface="Poppins Bold"/>
                <a:cs typeface="Poppins Bold"/>
                <a:sym typeface="Poppins Bold"/>
              </a:rPr>
              <a:t>Xét </a:t>
            </a:r>
            <a:r>
              <a:rPr lang="en-US" sz="3193" i="true" spc="108">
                <a:solidFill>
                  <a:srgbClr val="1A1A1A"/>
                </a:solidFill>
                <a:latin typeface="Poppins Bold"/>
                <a:ea typeface="Poppins Bold"/>
                <a:cs typeface="Poppins Bold"/>
                <a:sym typeface="Poppins Bold"/>
              </a:rPr>
              <a:t>AF → C</a:t>
            </a:r>
          </a:p>
          <a:p>
            <a:pPr algn="just">
              <a:lnSpc>
                <a:spcPts val="3832"/>
              </a:lnSpc>
            </a:pPr>
            <a:r>
              <a:rPr lang="en-US" sz="3193" spc="108">
                <a:solidFill>
                  <a:srgbClr val="1A1A1A"/>
                </a:solidFill>
                <a:latin typeface="Poppins Bold"/>
                <a:ea typeface="Poppins Bold"/>
                <a:cs typeface="Poppins Bold"/>
                <a:sym typeface="Poppins Bold"/>
              </a:rPr>
              <a:t>          F không dư thừa vì A+= {AB}</a:t>
            </a:r>
          </a:p>
          <a:p>
            <a:pPr algn="just">
              <a:lnSpc>
                <a:spcPts val="3832"/>
              </a:lnSpc>
            </a:pPr>
            <a:r>
              <a:rPr lang="en-US" sz="3193" spc="108">
                <a:solidFill>
                  <a:srgbClr val="1A1A1A"/>
                </a:solidFill>
                <a:latin typeface="Poppins Bold"/>
                <a:ea typeface="Poppins Bold"/>
                <a:cs typeface="Poppins Bold"/>
                <a:sym typeface="Poppins Bold"/>
              </a:rPr>
              <a:t>          A không dư thừa vì F+={F}    </a:t>
            </a:r>
          </a:p>
          <a:p>
            <a:pPr algn="just">
              <a:lnSpc>
                <a:spcPts val="3832"/>
              </a:lnSpc>
            </a:pPr>
            <a:r>
              <a:rPr lang="en-US" sz="3193" spc="108">
                <a:solidFill>
                  <a:srgbClr val="1A1A1A"/>
                </a:solidFill>
                <a:latin typeface="Poppins Bold"/>
                <a:ea typeface="Poppins Bold"/>
                <a:cs typeface="Poppins Bold"/>
                <a:sym typeface="Poppins Bold"/>
              </a:rPr>
              <a:t>          </a:t>
            </a:r>
            <a:r>
              <a:rPr lang="en-US" sz="3193" spc="108">
                <a:solidFill>
                  <a:srgbClr val="1A1A1A"/>
                </a:solidFill>
                <a:latin typeface="Poppins Bold"/>
                <a:ea typeface="Poppins Bold"/>
                <a:cs typeface="Poppins Bold"/>
                <a:sym typeface="Poppins Bold"/>
              </a:rPr>
              <a:t>AF → C không dư thừa vế trái</a:t>
            </a:r>
          </a:p>
          <a:p>
            <a:pPr algn="just">
              <a:lnSpc>
                <a:spcPts val="3701"/>
              </a:lnSpc>
            </a:pPr>
          </a:p>
        </p:txBody>
      </p:sp>
      <p:grpSp>
        <p:nvGrpSpPr>
          <p:cNvPr name="Group 4" id="4"/>
          <p:cNvGrpSpPr/>
          <p:nvPr/>
        </p:nvGrpSpPr>
        <p:grpSpPr>
          <a:xfrm rot="0">
            <a:off x="390395" y="280326"/>
            <a:ext cx="4829442" cy="748374"/>
            <a:chOff x="0" y="0"/>
            <a:chExt cx="1271952" cy="197103"/>
          </a:xfrm>
        </p:grpSpPr>
        <p:sp>
          <p:nvSpPr>
            <p:cNvPr name="Freeform 5" id="5"/>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6" id="6"/>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1</a:t>
              </a:r>
            </a:p>
          </p:txBody>
        </p:sp>
      </p:grpSp>
      <p:sp>
        <p:nvSpPr>
          <p:cNvPr name="TextBox 7" id="7"/>
          <p:cNvSpPr txBox="true"/>
          <p:nvPr/>
        </p:nvSpPr>
        <p:spPr>
          <a:xfrm rot="0">
            <a:off x="10999957" y="432714"/>
            <a:ext cx="6829729" cy="462647"/>
          </a:xfrm>
          <a:prstGeom prst="rect">
            <a:avLst/>
          </a:prstGeom>
        </p:spPr>
        <p:txBody>
          <a:bodyPr anchor="t" rtlCol="false" tIns="0" lIns="0" bIns="0" rIns="0">
            <a:spAutoFit/>
          </a:bodyPr>
          <a:lstStyle/>
          <a:p>
            <a:pPr algn="ctr">
              <a:lnSpc>
                <a:spcPts val="3395"/>
              </a:lnSpc>
              <a:spcBef>
                <a:spcPct val="0"/>
              </a:spcBef>
            </a:pPr>
            <a:r>
              <a:rPr lang="en-US" b="true" sz="3234">
                <a:solidFill>
                  <a:srgbClr val="FDFDFD"/>
                </a:solidFill>
                <a:latin typeface="Poppins Bold"/>
                <a:ea typeface="Poppins Bold"/>
                <a:cs typeface="Poppins Bold"/>
                <a:sym typeface="Poppins Bold"/>
              </a:rPr>
              <a:t>a. </a:t>
            </a:r>
            <a:r>
              <a:rPr lang="en-US" b="true" sz="3234">
                <a:solidFill>
                  <a:srgbClr val="FDFDFD"/>
                </a:solidFill>
                <a:latin typeface="Poppins Bold"/>
                <a:ea typeface="Poppins Bold"/>
                <a:cs typeface="Poppins Bold"/>
                <a:sym typeface="Poppins Bold"/>
              </a:rPr>
              <a:t>Hãy tìm tập phủ tối thiểu của F</a:t>
            </a:r>
          </a:p>
        </p:txBody>
      </p:sp>
      <p:sp>
        <p:nvSpPr>
          <p:cNvPr name="TextBox 8" id="8"/>
          <p:cNvSpPr txBox="true"/>
          <p:nvPr/>
        </p:nvSpPr>
        <p:spPr>
          <a:xfrm rot="0">
            <a:off x="13527302" y="9671293"/>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240960"/>
                </a:solidFill>
                <a:latin typeface="Cormorant Garamond Bold"/>
                <a:ea typeface="Cormorant Garamond Bold"/>
                <a:cs typeface="Cormorant Garamond Bold"/>
                <a:sym typeface="Cormorant Garamond Bold"/>
              </a:rPr>
              <a:t>Nguyễn Phương Nhi</a:t>
            </a:r>
          </a:p>
        </p:txBody>
      </p:sp>
    </p:spTree>
  </p:cSld>
  <p:clrMapOvr>
    <a:masterClrMapping/>
  </p:clrMapOvr>
</p:sld>
</file>

<file path=ppt/slides/slide28.xml><?xml version="1.0" encoding="utf-8"?>
<p:sld xmlns:p="http://schemas.openxmlformats.org/presentationml/2006/main" xmlns:a="http://schemas.openxmlformats.org/drawingml/2006/main">
  <p:cSld>
    <p:bg>
      <p:bgPr>
        <a:gradFill rotWithShape="true">
          <a:gsLst>
            <a:gs pos="0">
              <a:srgbClr val="0097B2">
                <a:alpha val="100000"/>
              </a:srgbClr>
            </a:gs>
            <a:gs pos="50000">
              <a:srgbClr val="FFFFFF">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1028700" y="1246696"/>
            <a:ext cx="18376974" cy="9713926"/>
          </a:xfrm>
          <a:prstGeom prst="rect">
            <a:avLst/>
          </a:prstGeom>
        </p:spPr>
        <p:txBody>
          <a:bodyPr anchor="t" rtlCol="false" tIns="0" lIns="0" bIns="0" rIns="0">
            <a:spAutoFit/>
          </a:bodyPr>
          <a:lstStyle/>
          <a:p>
            <a:pPr algn="just">
              <a:lnSpc>
                <a:spcPts val="4089"/>
              </a:lnSpc>
            </a:pPr>
            <a:r>
              <a:rPr lang="en-US" b="true" sz="3297" spc="112">
                <a:solidFill>
                  <a:srgbClr val="1A1A1A"/>
                </a:solidFill>
                <a:latin typeface="Poppins Bold"/>
                <a:ea typeface="Poppins Bold"/>
                <a:cs typeface="Poppins Bold"/>
                <a:sym typeface="Poppins Bold"/>
              </a:rPr>
              <a:t>-Xóa tất cả các PTH dư thừa</a:t>
            </a:r>
            <a:r>
              <a:rPr lang="en-US" sz="3297" spc="112">
                <a:solidFill>
                  <a:srgbClr val="1A1A1A"/>
                </a:solidFill>
                <a:latin typeface="Poppins Bold"/>
                <a:ea typeface="Poppins Bold"/>
                <a:cs typeface="Poppins Bold"/>
                <a:sym typeface="Poppins Bold"/>
              </a:rPr>
              <a:t> </a:t>
            </a:r>
          </a:p>
          <a:p>
            <a:pPr algn="just">
              <a:lnSpc>
                <a:spcPts val="4089"/>
              </a:lnSpc>
            </a:pPr>
            <a:r>
              <a:rPr lang="en-US" sz="3297" spc="112">
                <a:solidFill>
                  <a:srgbClr val="1A1A1A"/>
                </a:solidFill>
                <a:latin typeface="Poppins Bold"/>
                <a:ea typeface="Poppins Bold"/>
                <a:cs typeface="Poppins Bold"/>
                <a:sym typeface="Poppins Bold"/>
              </a:rPr>
              <a:t>Giả sử:</a:t>
            </a:r>
          </a:p>
          <a:p>
            <a:pPr algn="just">
              <a:lnSpc>
                <a:spcPts val="4089"/>
              </a:lnSpc>
            </a:pPr>
            <a:r>
              <a:rPr lang="en-US" sz="3297" spc="112">
                <a:solidFill>
                  <a:srgbClr val="1A1A1A"/>
                </a:solidFill>
                <a:latin typeface="Poppins Bold"/>
                <a:ea typeface="Poppins Bold"/>
                <a:cs typeface="Poppins Bold"/>
                <a:sym typeface="Poppins Bold"/>
              </a:rPr>
              <a:t> </a:t>
            </a:r>
            <a:r>
              <a:rPr lang="en-US" sz="3297" i="true" spc="112">
                <a:solidFill>
                  <a:srgbClr val="1A1A1A"/>
                </a:solidFill>
                <a:latin typeface="Poppins Bold"/>
                <a:ea typeface="Poppins Bold"/>
                <a:cs typeface="Poppins Bold"/>
                <a:sym typeface="Poppins Bold"/>
              </a:rPr>
              <a:t>Loại A → B:</a:t>
            </a:r>
          </a:p>
          <a:p>
            <a:pPr algn="just">
              <a:lnSpc>
                <a:spcPts val="4089"/>
              </a:lnSpc>
            </a:pPr>
            <a:r>
              <a:rPr lang="en-US" sz="3297" spc="112">
                <a:solidFill>
                  <a:srgbClr val="1A1A1A"/>
                </a:solidFill>
                <a:latin typeface="Poppins Bold"/>
                <a:ea typeface="Poppins Bold"/>
                <a:cs typeface="Poppins Bold"/>
                <a:sym typeface="Poppins Bold"/>
              </a:rPr>
              <a:t>                  F1 = {C → A, C → D, AF → E, AF → C}</a:t>
            </a:r>
          </a:p>
          <a:p>
            <a:pPr algn="just">
              <a:lnSpc>
                <a:spcPts val="4089"/>
              </a:lnSpc>
            </a:pPr>
            <a:r>
              <a:rPr lang="en-US" sz="3297" spc="112">
                <a:solidFill>
                  <a:srgbClr val="1A1A1A"/>
                </a:solidFill>
                <a:latin typeface="Poppins Bold"/>
                <a:ea typeface="Poppins Bold"/>
                <a:cs typeface="Poppins Bold"/>
                <a:sym typeface="Poppins Bold"/>
              </a:rPr>
              <a:t>                  A+ = A (không chứ B) à PTH không dư thừa</a:t>
            </a:r>
          </a:p>
          <a:p>
            <a:pPr algn="just">
              <a:lnSpc>
                <a:spcPts val="4089"/>
              </a:lnSpc>
            </a:pPr>
            <a:r>
              <a:rPr lang="en-US" sz="3297" i="true" spc="112">
                <a:solidFill>
                  <a:srgbClr val="1A1A1A"/>
                </a:solidFill>
                <a:latin typeface="Poppins Bold"/>
                <a:ea typeface="Poppins Bold"/>
                <a:cs typeface="Poppins Bold"/>
                <a:sym typeface="Poppins Bold"/>
              </a:rPr>
              <a:t>Loại C → A:</a:t>
            </a:r>
          </a:p>
          <a:p>
            <a:pPr algn="just">
              <a:lnSpc>
                <a:spcPts val="4089"/>
              </a:lnSpc>
            </a:pPr>
            <a:r>
              <a:rPr lang="en-US" sz="3297" spc="112">
                <a:solidFill>
                  <a:srgbClr val="1A1A1A"/>
                </a:solidFill>
                <a:latin typeface="Poppins Bold"/>
                <a:ea typeface="Poppins Bold"/>
                <a:cs typeface="Poppins Bold"/>
                <a:sym typeface="Poppins Bold"/>
              </a:rPr>
              <a:t>                  F2 = {A → B, C → D, AF → E, AF → C}</a:t>
            </a:r>
          </a:p>
          <a:p>
            <a:pPr algn="just">
              <a:lnSpc>
                <a:spcPts val="4089"/>
              </a:lnSpc>
            </a:pPr>
            <a:r>
              <a:rPr lang="en-US" sz="3297" spc="112">
                <a:solidFill>
                  <a:srgbClr val="1A1A1A"/>
                </a:solidFill>
                <a:latin typeface="Poppins Bold"/>
                <a:ea typeface="Poppins Bold"/>
                <a:cs typeface="Poppins Bold"/>
                <a:sym typeface="Poppins Bold"/>
              </a:rPr>
              <a:t>                  C+ = CD ( không chứa A) à PTH không dư thừa</a:t>
            </a:r>
          </a:p>
          <a:p>
            <a:pPr algn="just">
              <a:lnSpc>
                <a:spcPts val="4089"/>
              </a:lnSpc>
            </a:pPr>
            <a:r>
              <a:rPr lang="en-US" sz="3297" i="true" spc="112">
                <a:solidFill>
                  <a:srgbClr val="1A1A1A"/>
                </a:solidFill>
                <a:latin typeface="Poppins Bold"/>
                <a:ea typeface="Poppins Bold"/>
                <a:cs typeface="Poppins Bold"/>
                <a:sym typeface="Poppins Bold"/>
              </a:rPr>
              <a:t>Loại C → D:</a:t>
            </a:r>
          </a:p>
          <a:p>
            <a:pPr algn="just">
              <a:lnSpc>
                <a:spcPts val="4089"/>
              </a:lnSpc>
            </a:pPr>
            <a:r>
              <a:rPr lang="en-US" sz="3297" spc="112">
                <a:solidFill>
                  <a:srgbClr val="1A1A1A"/>
                </a:solidFill>
                <a:latin typeface="Poppins Bold"/>
                <a:ea typeface="Poppins Bold"/>
                <a:cs typeface="Poppins Bold"/>
                <a:sym typeface="Poppins Bold"/>
              </a:rPr>
              <a:t>                  F3 = {A → B, C → A, AF → E, AF → C}</a:t>
            </a:r>
          </a:p>
          <a:p>
            <a:pPr algn="just">
              <a:lnSpc>
                <a:spcPts val="4089"/>
              </a:lnSpc>
            </a:pPr>
            <a:r>
              <a:rPr lang="en-US" sz="3297" spc="112">
                <a:solidFill>
                  <a:srgbClr val="1A1A1A"/>
                </a:solidFill>
                <a:latin typeface="Poppins Bold"/>
                <a:ea typeface="Poppins Bold"/>
                <a:cs typeface="Poppins Bold"/>
                <a:sym typeface="Poppins Bold"/>
              </a:rPr>
              <a:t>                  C+ = CAB (không chứa D) à PTH không dư thừa</a:t>
            </a:r>
          </a:p>
          <a:p>
            <a:pPr algn="just">
              <a:lnSpc>
                <a:spcPts val="4089"/>
              </a:lnSpc>
            </a:pPr>
            <a:r>
              <a:rPr lang="en-US" sz="3297" i="true" spc="112">
                <a:solidFill>
                  <a:srgbClr val="1A1A1A"/>
                </a:solidFill>
                <a:latin typeface="Poppins Bold"/>
                <a:ea typeface="Poppins Bold"/>
                <a:cs typeface="Poppins Bold"/>
                <a:sym typeface="Poppins Bold"/>
              </a:rPr>
              <a:t>Loại AF → E:</a:t>
            </a:r>
          </a:p>
          <a:p>
            <a:pPr algn="just">
              <a:lnSpc>
                <a:spcPts val="4089"/>
              </a:lnSpc>
            </a:pPr>
            <a:r>
              <a:rPr lang="en-US" sz="3297" spc="112">
                <a:solidFill>
                  <a:srgbClr val="1A1A1A"/>
                </a:solidFill>
                <a:latin typeface="Poppins Bold"/>
                <a:ea typeface="Poppins Bold"/>
                <a:cs typeface="Poppins Bold"/>
                <a:sym typeface="Poppins Bold"/>
              </a:rPr>
              <a:t>                  F4 = {A → B, C → A, C → D, AF → C}</a:t>
            </a:r>
          </a:p>
          <a:p>
            <a:pPr algn="just">
              <a:lnSpc>
                <a:spcPts val="4089"/>
              </a:lnSpc>
            </a:pPr>
            <a:r>
              <a:rPr lang="en-US" sz="3297" spc="112">
                <a:solidFill>
                  <a:srgbClr val="1A1A1A"/>
                </a:solidFill>
                <a:latin typeface="Poppins Bold"/>
                <a:ea typeface="Poppins Bold"/>
                <a:cs typeface="Poppins Bold"/>
                <a:sym typeface="Poppins Bold"/>
              </a:rPr>
              <a:t>                  AF+ = AFBCD ( không chứa E) à PTH không dư thừa</a:t>
            </a:r>
          </a:p>
          <a:p>
            <a:pPr algn="just">
              <a:lnSpc>
                <a:spcPts val="4089"/>
              </a:lnSpc>
            </a:pPr>
            <a:r>
              <a:rPr lang="en-US" sz="3297" i="true" spc="112">
                <a:solidFill>
                  <a:srgbClr val="1A1A1A"/>
                </a:solidFill>
                <a:latin typeface="Poppins Bold"/>
                <a:ea typeface="Poppins Bold"/>
                <a:cs typeface="Poppins Bold"/>
                <a:sym typeface="Poppins Bold"/>
              </a:rPr>
              <a:t>Loại AF → C</a:t>
            </a:r>
          </a:p>
          <a:p>
            <a:pPr algn="just">
              <a:lnSpc>
                <a:spcPts val="4089"/>
              </a:lnSpc>
            </a:pPr>
            <a:r>
              <a:rPr lang="en-US" sz="3297" spc="112">
                <a:solidFill>
                  <a:srgbClr val="1A1A1A"/>
                </a:solidFill>
                <a:latin typeface="Poppins Bold"/>
                <a:ea typeface="Poppins Bold"/>
                <a:cs typeface="Poppins Bold"/>
                <a:sym typeface="Poppins Bold"/>
              </a:rPr>
              <a:t>                  F3 = {A → B, C → A, C → D, AF → E}</a:t>
            </a:r>
          </a:p>
          <a:p>
            <a:pPr algn="just">
              <a:lnSpc>
                <a:spcPts val="4089"/>
              </a:lnSpc>
            </a:pPr>
            <a:r>
              <a:rPr lang="en-US" sz="3297" spc="112">
                <a:solidFill>
                  <a:srgbClr val="1A1A1A"/>
                </a:solidFill>
                <a:latin typeface="Poppins Bold"/>
                <a:ea typeface="Poppins Bold"/>
                <a:cs typeface="Poppins Bold"/>
                <a:sym typeface="Poppins Bold"/>
              </a:rPr>
              <a:t>                  AF+ = AFBE ( không chứa C) à PTH không dư thừa</a:t>
            </a:r>
          </a:p>
          <a:p>
            <a:pPr algn="just">
              <a:lnSpc>
                <a:spcPts val="4089"/>
              </a:lnSpc>
            </a:pPr>
          </a:p>
          <a:p>
            <a:pPr algn="just">
              <a:lnSpc>
                <a:spcPts val="3950"/>
              </a:lnSpc>
            </a:pPr>
          </a:p>
        </p:txBody>
      </p:sp>
      <p:grpSp>
        <p:nvGrpSpPr>
          <p:cNvPr name="Group 3" id="3"/>
          <p:cNvGrpSpPr/>
          <p:nvPr/>
        </p:nvGrpSpPr>
        <p:grpSpPr>
          <a:xfrm rot="0">
            <a:off x="390395" y="280326"/>
            <a:ext cx="4829442" cy="748374"/>
            <a:chOff x="0" y="0"/>
            <a:chExt cx="1271952" cy="197103"/>
          </a:xfrm>
        </p:grpSpPr>
        <p:sp>
          <p:nvSpPr>
            <p:cNvPr name="Freeform 4" id="4"/>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1</a:t>
              </a:r>
            </a:p>
          </p:txBody>
        </p:sp>
      </p:grpSp>
      <p:sp>
        <p:nvSpPr>
          <p:cNvPr name="TextBox 6" id="6"/>
          <p:cNvSpPr txBox="true"/>
          <p:nvPr/>
        </p:nvSpPr>
        <p:spPr>
          <a:xfrm rot="0">
            <a:off x="10999957" y="432714"/>
            <a:ext cx="6829729" cy="462647"/>
          </a:xfrm>
          <a:prstGeom prst="rect">
            <a:avLst/>
          </a:prstGeom>
        </p:spPr>
        <p:txBody>
          <a:bodyPr anchor="t" rtlCol="false" tIns="0" lIns="0" bIns="0" rIns="0">
            <a:spAutoFit/>
          </a:bodyPr>
          <a:lstStyle/>
          <a:p>
            <a:pPr algn="ctr">
              <a:lnSpc>
                <a:spcPts val="3395"/>
              </a:lnSpc>
              <a:spcBef>
                <a:spcPct val="0"/>
              </a:spcBef>
            </a:pPr>
            <a:r>
              <a:rPr lang="en-US" b="true" sz="3234">
                <a:solidFill>
                  <a:srgbClr val="FDFDFD"/>
                </a:solidFill>
                <a:latin typeface="Poppins Bold"/>
                <a:ea typeface="Poppins Bold"/>
                <a:cs typeface="Poppins Bold"/>
                <a:sym typeface="Poppins Bold"/>
              </a:rPr>
              <a:t>a. </a:t>
            </a:r>
            <a:r>
              <a:rPr lang="en-US" b="true" sz="3234">
                <a:solidFill>
                  <a:srgbClr val="FDFDFD"/>
                </a:solidFill>
                <a:latin typeface="Poppins Bold"/>
                <a:ea typeface="Poppins Bold"/>
                <a:cs typeface="Poppins Bold"/>
                <a:sym typeface="Poppins Bold"/>
              </a:rPr>
              <a:t>Hãy tìm tập phủ tối thiểu của F</a:t>
            </a:r>
          </a:p>
        </p:txBody>
      </p:sp>
      <p:sp>
        <p:nvSpPr>
          <p:cNvPr name="TextBox 7" id="7"/>
          <p:cNvSpPr txBox="true"/>
          <p:nvPr/>
        </p:nvSpPr>
        <p:spPr>
          <a:xfrm rot="0">
            <a:off x="13797316" y="9708772"/>
            <a:ext cx="4490684" cy="378119"/>
          </a:xfrm>
          <a:prstGeom prst="rect">
            <a:avLst/>
          </a:prstGeom>
        </p:spPr>
        <p:txBody>
          <a:bodyPr anchor="t" rtlCol="false" tIns="0" lIns="0" bIns="0" rIns="0">
            <a:spAutoFit/>
          </a:bodyPr>
          <a:lstStyle/>
          <a:p>
            <a:pPr algn="ctr">
              <a:lnSpc>
                <a:spcPts val="2991"/>
              </a:lnSpc>
              <a:spcBef>
                <a:spcPct val="0"/>
              </a:spcBef>
            </a:pPr>
            <a:r>
              <a:rPr lang="en-US" b="true" sz="2848">
                <a:solidFill>
                  <a:srgbClr val="240960"/>
                </a:solidFill>
                <a:latin typeface="Cormorant Garamond Bold"/>
                <a:ea typeface="Cormorant Garamond Bold"/>
                <a:cs typeface="Cormorant Garamond Bold"/>
                <a:sym typeface="Cormorant Garamond Bold"/>
              </a:rPr>
              <a:t>Nguyễn Phương Nhi</a:t>
            </a:r>
          </a:p>
        </p:txBody>
      </p:sp>
    </p:spTree>
  </p:cSld>
  <p:clrMapOvr>
    <a:masterClrMapping/>
  </p:clrMapOvr>
</p:sld>
</file>

<file path=ppt/slides/slide29.xml><?xml version="1.0" encoding="utf-8"?>
<p:sld xmlns:p="http://schemas.openxmlformats.org/presentationml/2006/main" xmlns:a="http://schemas.openxmlformats.org/drawingml/2006/main">
  <p:cSld>
    <p:bg>
      <p:bgPr>
        <a:gradFill rotWithShape="true">
          <a:gsLst>
            <a:gs pos="0">
              <a:srgbClr val="0097B2">
                <a:alpha val="100000"/>
              </a:srgbClr>
            </a:gs>
            <a:gs pos="50000">
              <a:srgbClr val="FFFFFF">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366372" y="2084484"/>
            <a:ext cx="11454085" cy="6102849"/>
          </a:xfrm>
          <a:prstGeom prst="rect">
            <a:avLst/>
          </a:prstGeom>
        </p:spPr>
        <p:txBody>
          <a:bodyPr anchor="t" rtlCol="false" tIns="0" lIns="0" bIns="0" rIns="0">
            <a:spAutoFit/>
          </a:bodyPr>
          <a:lstStyle/>
          <a:p>
            <a:pPr algn="just">
              <a:lnSpc>
                <a:spcPts val="5394"/>
              </a:lnSpc>
            </a:pPr>
            <a:r>
              <a:rPr lang="en-US" b="true" sz="4350" spc="147">
                <a:solidFill>
                  <a:srgbClr val="1A1A1A"/>
                </a:solidFill>
                <a:latin typeface="Poppins Bold"/>
                <a:ea typeface="Poppins Bold"/>
                <a:cs typeface="Poppins Bold"/>
                <a:sym typeface="Poppins Bold"/>
              </a:rPr>
              <a:t>Tập phủ tối th</a:t>
            </a:r>
            <a:r>
              <a:rPr lang="en-US" b="true" sz="4350" spc="147">
                <a:solidFill>
                  <a:srgbClr val="1A1A1A"/>
                </a:solidFill>
                <a:latin typeface="Poppins Bold"/>
                <a:ea typeface="Poppins Bold"/>
                <a:cs typeface="Poppins Bold"/>
                <a:sym typeface="Poppins Bold"/>
              </a:rPr>
              <a:t>i</a:t>
            </a:r>
            <a:r>
              <a:rPr lang="en-US" b="true" sz="4350" spc="147">
                <a:solidFill>
                  <a:srgbClr val="1A1A1A"/>
                </a:solidFill>
                <a:latin typeface="Poppins Bold"/>
                <a:ea typeface="Poppins Bold"/>
                <a:cs typeface="Poppins Bold"/>
                <a:sym typeface="Poppins Bold"/>
              </a:rPr>
              <a:t>ểu</a:t>
            </a:r>
            <a:r>
              <a:rPr lang="en-US" b="true" sz="4350" spc="147">
                <a:solidFill>
                  <a:srgbClr val="1A1A1A"/>
                </a:solidFill>
                <a:latin typeface="Poppins Bold"/>
                <a:ea typeface="Poppins Bold"/>
                <a:cs typeface="Poppins Bold"/>
                <a:sym typeface="Poppins Bold"/>
              </a:rPr>
              <a:t> </a:t>
            </a:r>
            <a:r>
              <a:rPr lang="en-US" b="true" sz="4350" spc="147">
                <a:solidFill>
                  <a:srgbClr val="1A1A1A"/>
                </a:solidFill>
                <a:latin typeface="Poppins Bold"/>
                <a:ea typeface="Poppins Bold"/>
                <a:cs typeface="Poppins Bold"/>
                <a:sym typeface="Poppins Bold"/>
              </a:rPr>
              <a:t>của</a:t>
            </a:r>
            <a:r>
              <a:rPr lang="en-US" b="true" sz="4350" spc="147">
                <a:solidFill>
                  <a:srgbClr val="1A1A1A"/>
                </a:solidFill>
                <a:latin typeface="Poppins Bold"/>
                <a:ea typeface="Poppins Bold"/>
                <a:cs typeface="Poppins Bold"/>
                <a:sym typeface="Poppins Bold"/>
              </a:rPr>
              <a:t> </a:t>
            </a:r>
            <a:r>
              <a:rPr lang="en-US" b="true" sz="4350" spc="147">
                <a:solidFill>
                  <a:srgbClr val="1A1A1A"/>
                </a:solidFill>
                <a:latin typeface="Poppins Bold"/>
                <a:ea typeface="Poppins Bold"/>
                <a:cs typeface="Poppins Bold"/>
                <a:sym typeface="Poppins Bold"/>
              </a:rPr>
              <a:t>F</a:t>
            </a:r>
            <a:r>
              <a:rPr lang="en-US" b="true" sz="4350" spc="147">
                <a:solidFill>
                  <a:srgbClr val="1A1A1A"/>
                </a:solidFill>
                <a:latin typeface="Poppins Bold"/>
                <a:ea typeface="Poppins Bold"/>
                <a:cs typeface="Poppins Bold"/>
                <a:sym typeface="Poppins Bold"/>
              </a:rPr>
              <a:t> </a:t>
            </a:r>
            <a:r>
              <a:rPr lang="en-US" b="true" sz="4350" spc="147">
                <a:solidFill>
                  <a:srgbClr val="1A1A1A"/>
                </a:solidFill>
                <a:latin typeface="Poppins Bold"/>
                <a:ea typeface="Poppins Bold"/>
                <a:cs typeface="Poppins Bold"/>
                <a:sym typeface="Poppins Bold"/>
              </a:rPr>
              <a:t>là</a:t>
            </a:r>
            <a:r>
              <a:rPr lang="en-US" b="true" sz="4350" spc="147">
                <a:solidFill>
                  <a:srgbClr val="1A1A1A"/>
                </a:solidFill>
                <a:latin typeface="Poppins Bold"/>
                <a:ea typeface="Poppins Bold"/>
                <a:cs typeface="Poppins Bold"/>
                <a:sym typeface="Poppins Bold"/>
              </a:rPr>
              <a:t>:</a:t>
            </a:r>
          </a:p>
          <a:p>
            <a:pPr algn="just">
              <a:lnSpc>
                <a:spcPts val="5394"/>
              </a:lnSpc>
            </a:pPr>
            <a:r>
              <a:rPr lang="en-US" b="true" sz="4350" spc="147">
                <a:solidFill>
                  <a:srgbClr val="1A1A1A"/>
                </a:solidFill>
                <a:latin typeface="Poppins Bold"/>
                <a:ea typeface="Poppins Bold"/>
                <a:cs typeface="Poppins Bold"/>
                <a:sym typeface="Poppins Bold"/>
              </a:rPr>
              <a:t>{ A → B,</a:t>
            </a:r>
            <a:r>
              <a:rPr lang="en-US" b="true" sz="4350" spc="147">
                <a:solidFill>
                  <a:srgbClr val="1A1A1A"/>
                </a:solidFill>
                <a:latin typeface="Poppins Bold"/>
                <a:ea typeface="Poppins Bold"/>
                <a:cs typeface="Poppins Bold"/>
                <a:sym typeface="Poppins Bold"/>
              </a:rPr>
              <a:t> C → A</a:t>
            </a:r>
            <a:r>
              <a:rPr lang="en-US" b="true" sz="4350" spc="147">
                <a:solidFill>
                  <a:srgbClr val="1A1A1A"/>
                </a:solidFill>
                <a:latin typeface="Poppins Bold"/>
                <a:ea typeface="Poppins Bold"/>
                <a:cs typeface="Poppins Bold"/>
                <a:sym typeface="Poppins Bold"/>
              </a:rPr>
              <a:t>, C → D, AF → E, AF → C}</a:t>
            </a:r>
          </a:p>
          <a:p>
            <a:pPr algn="just">
              <a:lnSpc>
                <a:spcPts val="5394"/>
              </a:lnSpc>
            </a:pPr>
          </a:p>
          <a:p>
            <a:pPr algn="just">
              <a:lnSpc>
                <a:spcPts val="5394"/>
              </a:lnSpc>
            </a:pPr>
            <a:r>
              <a:rPr lang="en-US" b="true" sz="4350" spc="147">
                <a:solidFill>
                  <a:srgbClr val="1A1A1A"/>
                </a:solidFill>
                <a:latin typeface="Poppins Bold"/>
                <a:ea typeface="Poppins Bold"/>
                <a:cs typeface="Poppins Bold"/>
                <a:sym typeface="Poppins Bold"/>
              </a:rPr>
              <a:t>-&gt;     {TENTAU → LOAITAU,</a:t>
            </a:r>
          </a:p>
          <a:p>
            <a:pPr algn="just">
              <a:lnSpc>
                <a:spcPts val="5394"/>
              </a:lnSpc>
            </a:pPr>
            <a:r>
              <a:rPr lang="en-US" b="true" sz="4350" spc="147">
                <a:solidFill>
                  <a:srgbClr val="1A1A1A"/>
                </a:solidFill>
                <a:latin typeface="Poppins Bold"/>
                <a:ea typeface="Poppins Bold"/>
                <a:cs typeface="Poppins Bold"/>
                <a:sym typeface="Poppins Bold"/>
              </a:rPr>
              <a:t>            MACHUYEN</a:t>
            </a:r>
            <a:r>
              <a:rPr lang="en-US" b="true" sz="4350" spc="147">
                <a:solidFill>
                  <a:srgbClr val="1A1A1A"/>
                </a:solidFill>
                <a:latin typeface="Poppins Bold"/>
                <a:ea typeface="Poppins Bold"/>
                <a:cs typeface="Poppins Bold"/>
                <a:sym typeface="Poppins Bold"/>
              </a:rPr>
              <a:t> → </a:t>
            </a:r>
            <a:r>
              <a:rPr lang="en-US" b="true" sz="4350" spc="147">
                <a:solidFill>
                  <a:srgbClr val="1A1A1A"/>
                </a:solidFill>
                <a:latin typeface="Poppins Bold"/>
                <a:ea typeface="Poppins Bold"/>
                <a:cs typeface="Poppins Bold"/>
                <a:sym typeface="Poppins Bold"/>
              </a:rPr>
              <a:t>T</a:t>
            </a:r>
            <a:r>
              <a:rPr lang="en-US" b="true" sz="4350" spc="147">
                <a:solidFill>
                  <a:srgbClr val="1A1A1A"/>
                </a:solidFill>
                <a:latin typeface="Poppins Bold"/>
                <a:ea typeface="Poppins Bold"/>
                <a:cs typeface="Poppins Bold"/>
                <a:sym typeface="Poppins Bold"/>
              </a:rPr>
              <a:t>E</a:t>
            </a:r>
            <a:r>
              <a:rPr lang="en-US" b="true" sz="4350" spc="147">
                <a:solidFill>
                  <a:srgbClr val="1A1A1A"/>
                </a:solidFill>
                <a:latin typeface="Poppins Bold"/>
                <a:ea typeface="Poppins Bold"/>
                <a:cs typeface="Poppins Bold"/>
                <a:sym typeface="Poppins Bold"/>
              </a:rPr>
              <a:t>NTAU,</a:t>
            </a:r>
          </a:p>
          <a:p>
            <a:pPr algn="just">
              <a:lnSpc>
                <a:spcPts val="5394"/>
              </a:lnSpc>
            </a:pPr>
            <a:r>
              <a:rPr lang="en-US" b="true" sz="4350" spc="147">
                <a:solidFill>
                  <a:srgbClr val="1A1A1A"/>
                </a:solidFill>
                <a:latin typeface="Poppins Bold"/>
                <a:ea typeface="Poppins Bold"/>
                <a:cs typeface="Poppins Bold"/>
                <a:sym typeface="Poppins Bold"/>
              </a:rPr>
              <a:t>            MACHUYEN → LUONGHANG,</a:t>
            </a:r>
          </a:p>
          <a:p>
            <a:pPr algn="just">
              <a:lnSpc>
                <a:spcPts val="5394"/>
              </a:lnSpc>
            </a:pPr>
            <a:r>
              <a:rPr lang="en-US" b="true" sz="4350" spc="147">
                <a:solidFill>
                  <a:srgbClr val="1A1A1A"/>
                </a:solidFill>
                <a:latin typeface="Poppins Bold"/>
                <a:ea typeface="Poppins Bold"/>
                <a:cs typeface="Poppins Bold"/>
                <a:sym typeface="Poppins Bold"/>
              </a:rPr>
              <a:t>            TENT</a:t>
            </a:r>
            <a:r>
              <a:rPr lang="en-US" b="true" sz="4350" spc="147">
                <a:solidFill>
                  <a:srgbClr val="1A1A1A"/>
                </a:solidFill>
                <a:latin typeface="Poppins Bold"/>
                <a:ea typeface="Poppins Bold"/>
                <a:cs typeface="Poppins Bold"/>
                <a:sym typeface="Poppins Bold"/>
              </a:rPr>
              <a:t>A</a:t>
            </a:r>
            <a:r>
              <a:rPr lang="en-US" b="true" sz="4350" spc="147">
                <a:solidFill>
                  <a:srgbClr val="1A1A1A"/>
                </a:solidFill>
                <a:latin typeface="Poppins Bold"/>
                <a:ea typeface="Poppins Bold"/>
                <a:cs typeface="Poppins Bold"/>
                <a:sym typeface="Poppins Bold"/>
              </a:rPr>
              <a:t>U, NGAY → BENCANG,</a:t>
            </a:r>
          </a:p>
          <a:p>
            <a:pPr algn="just">
              <a:lnSpc>
                <a:spcPts val="5394"/>
              </a:lnSpc>
            </a:pPr>
            <a:r>
              <a:rPr lang="en-US" b="true" sz="4350" spc="147">
                <a:solidFill>
                  <a:srgbClr val="1A1A1A"/>
                </a:solidFill>
                <a:latin typeface="Poppins Bold"/>
                <a:ea typeface="Poppins Bold"/>
                <a:cs typeface="Poppins Bold"/>
                <a:sym typeface="Poppins Bold"/>
              </a:rPr>
              <a:t>            TENTAU, NGAY → MACHUYEN}</a:t>
            </a:r>
          </a:p>
          <a:p>
            <a:pPr algn="just">
              <a:lnSpc>
                <a:spcPts val="5211"/>
              </a:lnSpc>
            </a:pPr>
          </a:p>
        </p:txBody>
      </p:sp>
      <p:grpSp>
        <p:nvGrpSpPr>
          <p:cNvPr name="Group 3" id="3"/>
          <p:cNvGrpSpPr/>
          <p:nvPr/>
        </p:nvGrpSpPr>
        <p:grpSpPr>
          <a:xfrm rot="0">
            <a:off x="390395" y="280326"/>
            <a:ext cx="4829442" cy="748374"/>
            <a:chOff x="0" y="0"/>
            <a:chExt cx="1271952" cy="197103"/>
          </a:xfrm>
        </p:grpSpPr>
        <p:sp>
          <p:nvSpPr>
            <p:cNvPr name="Freeform 4" id="4"/>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1</a:t>
              </a:r>
            </a:p>
          </p:txBody>
        </p:sp>
      </p:grpSp>
      <p:sp>
        <p:nvSpPr>
          <p:cNvPr name="TextBox 6" id="6"/>
          <p:cNvSpPr txBox="true"/>
          <p:nvPr/>
        </p:nvSpPr>
        <p:spPr>
          <a:xfrm rot="0">
            <a:off x="10999957" y="432714"/>
            <a:ext cx="6829729" cy="462647"/>
          </a:xfrm>
          <a:prstGeom prst="rect">
            <a:avLst/>
          </a:prstGeom>
        </p:spPr>
        <p:txBody>
          <a:bodyPr anchor="t" rtlCol="false" tIns="0" lIns="0" bIns="0" rIns="0">
            <a:spAutoFit/>
          </a:bodyPr>
          <a:lstStyle/>
          <a:p>
            <a:pPr algn="ctr">
              <a:lnSpc>
                <a:spcPts val="3395"/>
              </a:lnSpc>
              <a:spcBef>
                <a:spcPct val="0"/>
              </a:spcBef>
            </a:pPr>
            <a:r>
              <a:rPr lang="en-US" b="true" sz="3234">
                <a:solidFill>
                  <a:srgbClr val="FDFDFD"/>
                </a:solidFill>
                <a:latin typeface="Poppins Bold"/>
                <a:ea typeface="Poppins Bold"/>
                <a:cs typeface="Poppins Bold"/>
                <a:sym typeface="Poppins Bold"/>
              </a:rPr>
              <a:t>a. </a:t>
            </a:r>
            <a:r>
              <a:rPr lang="en-US" b="true" sz="3234">
                <a:solidFill>
                  <a:srgbClr val="FDFDFD"/>
                </a:solidFill>
                <a:latin typeface="Poppins Bold"/>
                <a:ea typeface="Poppins Bold"/>
                <a:cs typeface="Poppins Bold"/>
                <a:sym typeface="Poppins Bold"/>
              </a:rPr>
              <a:t>Hãy tìm tập phủ tối thiểu của F</a:t>
            </a:r>
          </a:p>
        </p:txBody>
      </p:sp>
      <p:sp>
        <p:nvSpPr>
          <p:cNvPr name="TextBox 7" id="7"/>
          <p:cNvSpPr txBox="true"/>
          <p:nvPr/>
        </p:nvSpPr>
        <p:spPr>
          <a:xfrm rot="0">
            <a:off x="13636908" y="9683447"/>
            <a:ext cx="4371553" cy="407875"/>
          </a:xfrm>
          <a:prstGeom prst="rect">
            <a:avLst/>
          </a:prstGeom>
        </p:spPr>
        <p:txBody>
          <a:bodyPr anchor="t" rtlCol="false" tIns="0" lIns="0" bIns="0" rIns="0">
            <a:spAutoFit/>
          </a:bodyPr>
          <a:lstStyle/>
          <a:p>
            <a:pPr algn="ctr">
              <a:lnSpc>
                <a:spcPts val="3116"/>
              </a:lnSpc>
              <a:spcBef>
                <a:spcPct val="0"/>
              </a:spcBef>
            </a:pPr>
            <a:r>
              <a:rPr lang="en-US" b="true" sz="2967">
                <a:solidFill>
                  <a:srgbClr val="240960"/>
                </a:solidFill>
                <a:latin typeface="Cormorant Garamond Bold"/>
                <a:ea typeface="Cormorant Garamond Bold"/>
                <a:cs typeface="Cormorant Garamond Bold"/>
                <a:sym typeface="Cormorant Garamond Bold"/>
              </a:rPr>
              <a:t>Nguyễn Phương Nhi</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389649" y="918204"/>
            <a:ext cx="7508701" cy="719957"/>
          </a:xfrm>
          <a:prstGeom prst="rect">
            <a:avLst/>
          </a:prstGeom>
        </p:spPr>
        <p:txBody>
          <a:bodyPr anchor="t" rtlCol="false" tIns="0" lIns="0" bIns="0" rIns="0">
            <a:spAutoFit/>
          </a:bodyPr>
          <a:lstStyle/>
          <a:p>
            <a:pPr algn="l" marL="0" indent="0" lvl="0">
              <a:lnSpc>
                <a:spcPts val="5443"/>
              </a:lnSpc>
              <a:spcBef>
                <a:spcPct val="0"/>
              </a:spcBef>
            </a:pPr>
            <a:r>
              <a:rPr lang="en-US" b="true" sz="5135">
                <a:solidFill>
                  <a:srgbClr val="004CCF"/>
                </a:solidFill>
                <a:latin typeface="Aileron Ultra-Bold"/>
                <a:ea typeface="Aileron Ultra-Bold"/>
                <a:cs typeface="Aileron Ultra-Bold"/>
                <a:sym typeface="Aileron Ultra-Bold"/>
              </a:rPr>
              <a:t>MỨC ĐỘ HOÀN THÀNH</a:t>
            </a:r>
          </a:p>
        </p:txBody>
      </p:sp>
      <p:graphicFrame>
        <p:nvGraphicFramePr>
          <p:cNvPr name="Table 3" id="3"/>
          <p:cNvGraphicFramePr>
            <a:graphicFrameLocks noGrp="true"/>
          </p:cNvGraphicFramePr>
          <p:nvPr/>
        </p:nvGraphicFramePr>
        <p:xfrm>
          <a:off x="4113000" y="2534426"/>
          <a:ext cx="10062000" cy="6241248"/>
        </p:xfrm>
        <a:graphic>
          <a:graphicData uri="http://schemas.openxmlformats.org/drawingml/2006/table">
            <a:tbl>
              <a:tblPr/>
              <a:tblGrid>
                <a:gridCol w="5031000"/>
                <a:gridCol w="5031000"/>
              </a:tblGrid>
              <a:tr h="1449496">
                <a:tc>
                  <a:txBody>
                    <a:bodyPr anchor="t" rtlCol="false"/>
                    <a:lstStyle/>
                    <a:p>
                      <a:pPr algn="ctr">
                        <a:lnSpc>
                          <a:spcPts val="3639"/>
                        </a:lnSpc>
                        <a:defRPr/>
                      </a:pPr>
                      <a:r>
                        <a:rPr lang="en-US" sz="2599" b="true">
                          <a:solidFill>
                            <a:srgbClr val="000000"/>
                          </a:solidFill>
                          <a:latin typeface="Public Sans Bold"/>
                          <a:ea typeface="Public Sans Bold"/>
                          <a:cs typeface="Public Sans Bold"/>
                          <a:sym typeface="Public Sans Bold"/>
                        </a:rPr>
                        <a:t>Họ và tên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b="true">
                          <a:solidFill>
                            <a:srgbClr val="000000"/>
                          </a:solidFill>
                          <a:latin typeface="Public Sans Bold"/>
                          <a:ea typeface="Public Sans Bold"/>
                          <a:cs typeface="Public Sans Bold"/>
                          <a:sym typeface="Public Sans Bold"/>
                        </a:rPr>
                        <a:t>Đánh giá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8350">
                <a:tc>
                  <a:txBody>
                    <a:bodyPr anchor="t" rtlCol="false"/>
                    <a:lstStyle/>
                    <a:p>
                      <a:pPr algn="ctr">
                        <a:lnSpc>
                          <a:spcPts val="3639"/>
                        </a:lnSpc>
                        <a:defRPr/>
                      </a:pPr>
                      <a:r>
                        <a:rPr lang="en-US" sz="2599">
                          <a:solidFill>
                            <a:srgbClr val="000000"/>
                          </a:solidFill>
                          <a:latin typeface="Public Sans"/>
                          <a:ea typeface="Public Sans"/>
                          <a:cs typeface="Public Sans"/>
                          <a:sym typeface="Public Sans"/>
                        </a:rPr>
                        <a:t>Nguyễn Phương Nhi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Public Sans"/>
                          <a:ea typeface="Public Sans"/>
                          <a:cs typeface="Public Sans"/>
                          <a:sym typeface="Public Sans"/>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8350">
                <a:tc>
                  <a:txBody>
                    <a:bodyPr anchor="t" rtlCol="false"/>
                    <a:lstStyle/>
                    <a:p>
                      <a:pPr algn="ctr">
                        <a:lnSpc>
                          <a:spcPts val="3639"/>
                        </a:lnSpc>
                        <a:defRPr/>
                      </a:pPr>
                      <a:r>
                        <a:rPr lang="en-US" sz="2599">
                          <a:solidFill>
                            <a:srgbClr val="000000"/>
                          </a:solidFill>
                          <a:latin typeface="Public Sans"/>
                          <a:ea typeface="Public Sans"/>
                          <a:cs typeface="Public Sans"/>
                          <a:sym typeface="Public Sans"/>
                        </a:rPr>
                        <a:t>Nguyễn Ngọc Bảo Trâm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Public Sans"/>
                          <a:ea typeface="Public Sans"/>
                          <a:cs typeface="Public Sans"/>
                          <a:sym typeface="Public Sans"/>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8350">
                <a:tc>
                  <a:txBody>
                    <a:bodyPr anchor="t" rtlCol="false"/>
                    <a:lstStyle/>
                    <a:p>
                      <a:pPr algn="ctr">
                        <a:lnSpc>
                          <a:spcPts val="3639"/>
                        </a:lnSpc>
                        <a:defRPr/>
                      </a:pPr>
                      <a:r>
                        <a:rPr lang="en-US" sz="2599">
                          <a:solidFill>
                            <a:srgbClr val="000000"/>
                          </a:solidFill>
                          <a:latin typeface="Public Sans"/>
                          <a:ea typeface="Public Sans"/>
                          <a:cs typeface="Public Sans"/>
                          <a:sym typeface="Public Sans"/>
                        </a:rPr>
                        <a:t>Võ Phương Anh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Public Sans"/>
                          <a:ea typeface="Public Sans"/>
                          <a:cs typeface="Public Sans"/>
                          <a:sym typeface="Public Sans"/>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8350">
                <a:tc>
                  <a:txBody>
                    <a:bodyPr anchor="t" rtlCol="false"/>
                    <a:lstStyle/>
                    <a:p>
                      <a:pPr algn="ctr">
                        <a:lnSpc>
                          <a:spcPts val="3639"/>
                        </a:lnSpc>
                        <a:defRPr/>
                      </a:pPr>
                      <a:r>
                        <a:rPr lang="en-US" sz="2599">
                          <a:solidFill>
                            <a:srgbClr val="000000"/>
                          </a:solidFill>
                          <a:latin typeface="Public Sans"/>
                          <a:ea typeface="Public Sans"/>
                          <a:cs typeface="Public Sans"/>
                          <a:sym typeface="Public Sans"/>
                        </a:rPr>
                        <a:t>Nguyễn Tiến Thăng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Public Sans"/>
                          <a:ea typeface="Public Sans"/>
                          <a:cs typeface="Public Sans"/>
                          <a:sym typeface="Public Sans"/>
                        </a:rPr>
                        <a:t>90%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8350">
                <a:tc>
                  <a:txBody>
                    <a:bodyPr anchor="t" rtlCol="false"/>
                    <a:lstStyle/>
                    <a:p>
                      <a:pPr algn="ctr">
                        <a:lnSpc>
                          <a:spcPts val="3639"/>
                        </a:lnSpc>
                        <a:defRPr/>
                      </a:pPr>
                      <a:r>
                        <a:rPr lang="en-US" sz="2599">
                          <a:solidFill>
                            <a:srgbClr val="000000"/>
                          </a:solidFill>
                          <a:latin typeface="Public Sans"/>
                          <a:ea typeface="Public Sans"/>
                          <a:cs typeface="Public Sans"/>
                          <a:sym typeface="Public Sans"/>
                        </a:rPr>
                        <a:t>Nguyễn Ngọc Kim Ngân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Public Sans"/>
                          <a:ea typeface="Public Sans"/>
                          <a:cs typeface="Public Sans"/>
                          <a:sym typeface="Public Sans"/>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FFFFFF">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1028700" y="1327794"/>
            <a:ext cx="17020135" cy="4041587"/>
          </a:xfrm>
          <a:prstGeom prst="rect">
            <a:avLst/>
          </a:prstGeom>
        </p:spPr>
        <p:txBody>
          <a:bodyPr anchor="t" rtlCol="false" tIns="0" lIns="0" bIns="0" rIns="0">
            <a:spAutoFit/>
          </a:bodyPr>
          <a:lstStyle/>
          <a:p>
            <a:pPr algn="just">
              <a:lnSpc>
                <a:spcPts val="3988"/>
              </a:lnSpc>
            </a:pPr>
            <a:r>
              <a:rPr lang="en-US" b="true" sz="3216" spc="109">
                <a:solidFill>
                  <a:srgbClr val="1A1A1A"/>
                </a:solidFill>
                <a:latin typeface="Poppins Bold"/>
                <a:ea typeface="Poppins Bold"/>
                <a:cs typeface="Poppins Bold"/>
                <a:sym typeface="Poppins Bold"/>
              </a:rPr>
              <a:t>Ta</a:t>
            </a:r>
            <a:r>
              <a:rPr lang="en-US" b="true" sz="3216" spc="109">
                <a:solidFill>
                  <a:srgbClr val="1A1A1A"/>
                </a:solidFill>
                <a:latin typeface="Poppins Bold"/>
                <a:ea typeface="Poppins Bold"/>
                <a:cs typeface="Poppins Bold"/>
                <a:sym typeface="Poppins Bold"/>
              </a:rPr>
              <a:t> </a:t>
            </a:r>
            <a:r>
              <a:rPr lang="en-US" b="true" sz="3216" spc="109">
                <a:solidFill>
                  <a:srgbClr val="1A1A1A"/>
                </a:solidFill>
                <a:latin typeface="Poppins Bold"/>
                <a:ea typeface="Poppins Bold"/>
                <a:cs typeface="Poppins Bold"/>
                <a:sym typeface="Poppins Bold"/>
              </a:rPr>
              <a:t>có:</a:t>
            </a:r>
          </a:p>
          <a:p>
            <a:pPr algn="just">
              <a:lnSpc>
                <a:spcPts val="3988"/>
              </a:lnSpc>
            </a:pPr>
            <a:r>
              <a:rPr lang="en-US" b="true" sz="3216" spc="109">
                <a:solidFill>
                  <a:srgbClr val="1A1A1A"/>
                </a:solidFill>
                <a:latin typeface="Poppins Bold"/>
                <a:ea typeface="Poppins Bold"/>
                <a:cs typeface="Poppins Bold"/>
                <a:sym typeface="Poppins Bold"/>
              </a:rPr>
              <a:t>Q</a:t>
            </a:r>
            <a:r>
              <a:rPr lang="en-US" b="true" sz="3216" spc="109">
                <a:solidFill>
                  <a:srgbClr val="1A1A1A"/>
                </a:solidFill>
                <a:latin typeface="Poppins Bold"/>
                <a:ea typeface="Poppins Bold"/>
                <a:cs typeface="Poppins Bold"/>
                <a:sym typeface="Poppins Bold"/>
              </a:rPr>
              <a:t> = </a:t>
            </a:r>
            <a:r>
              <a:rPr lang="en-US" b="true" sz="3216" spc="109">
                <a:solidFill>
                  <a:srgbClr val="1A1A1A"/>
                </a:solidFill>
                <a:latin typeface="Poppins Bold"/>
                <a:ea typeface="Poppins Bold"/>
                <a:cs typeface="Poppins Bold"/>
                <a:sym typeface="Poppins Bold"/>
              </a:rPr>
              <a:t>{A, B,</a:t>
            </a:r>
            <a:r>
              <a:rPr lang="en-US" b="true" sz="3216" spc="109">
                <a:solidFill>
                  <a:srgbClr val="1A1A1A"/>
                </a:solidFill>
                <a:latin typeface="Poppins Bold"/>
                <a:ea typeface="Poppins Bold"/>
                <a:cs typeface="Poppins Bold"/>
                <a:sym typeface="Poppins Bold"/>
              </a:rPr>
              <a:t> C, D, E</a:t>
            </a:r>
            <a:r>
              <a:rPr lang="en-US" b="true" sz="3216" spc="109">
                <a:solidFill>
                  <a:srgbClr val="1A1A1A"/>
                </a:solidFill>
                <a:latin typeface="Poppins Bold"/>
                <a:ea typeface="Poppins Bold"/>
                <a:cs typeface="Poppins Bold"/>
                <a:sym typeface="Poppins Bold"/>
              </a:rPr>
              <a:t>, F}</a:t>
            </a:r>
          </a:p>
          <a:p>
            <a:pPr algn="just">
              <a:lnSpc>
                <a:spcPts val="3988"/>
              </a:lnSpc>
            </a:pPr>
            <a:r>
              <a:rPr lang="en-US" b="true" sz="3216" spc="109">
                <a:solidFill>
                  <a:srgbClr val="1A1A1A"/>
                </a:solidFill>
                <a:latin typeface="Poppins Bold"/>
                <a:ea typeface="Poppins Bold"/>
                <a:cs typeface="Poppins Bold"/>
                <a:sym typeface="Poppins Bold"/>
              </a:rPr>
              <a:t>F= {A → B, C → AD, AF → EC}</a:t>
            </a:r>
          </a:p>
          <a:p>
            <a:pPr algn="just">
              <a:lnSpc>
                <a:spcPts val="3988"/>
              </a:lnSpc>
            </a:pPr>
            <a:r>
              <a:rPr lang="en-US" sz="3216" spc="109">
                <a:solidFill>
                  <a:srgbClr val="1A1A1A"/>
                </a:solidFill>
                <a:latin typeface="Poppins Bold"/>
                <a:ea typeface="Poppins Bold"/>
                <a:cs typeface="Poppins Bold"/>
                <a:sym typeface="Poppins Bold"/>
              </a:rPr>
              <a:t>Trái = {A, C, F}; Phải = {B, A,</a:t>
            </a:r>
            <a:r>
              <a:rPr lang="en-US" sz="3216" spc="109">
                <a:solidFill>
                  <a:srgbClr val="1A1A1A"/>
                </a:solidFill>
                <a:latin typeface="Poppins Bold"/>
                <a:ea typeface="Poppins Bold"/>
                <a:cs typeface="Poppins Bold"/>
                <a:sym typeface="Poppins Bold"/>
              </a:rPr>
              <a:t> D, E</a:t>
            </a:r>
            <a:r>
              <a:rPr lang="en-US" sz="3216" spc="109">
                <a:solidFill>
                  <a:srgbClr val="1A1A1A"/>
                </a:solidFill>
                <a:latin typeface="Poppins Bold"/>
                <a:ea typeface="Poppins Bold"/>
                <a:cs typeface="Poppins Bold"/>
                <a:sym typeface="Poppins Bold"/>
              </a:rPr>
              <a:t>, C}</a:t>
            </a:r>
          </a:p>
          <a:p>
            <a:pPr algn="just">
              <a:lnSpc>
                <a:spcPts val="3988"/>
              </a:lnSpc>
            </a:pPr>
            <a:r>
              <a:rPr lang="en-US" sz="3216" spc="109">
                <a:solidFill>
                  <a:srgbClr val="1A1A1A"/>
                </a:solidFill>
                <a:latin typeface="Poppins Bold"/>
                <a:ea typeface="Poppins Bold"/>
                <a:cs typeface="Poppins Bold"/>
                <a:sym typeface="Poppins Bold"/>
              </a:rPr>
              <a:t>Nguồn: Trái – Phải ∪ (Các phần tử có trong Q mà không có trong F) = {F}</a:t>
            </a:r>
          </a:p>
          <a:p>
            <a:pPr algn="just">
              <a:lnSpc>
                <a:spcPts val="3988"/>
              </a:lnSpc>
            </a:pPr>
            <a:r>
              <a:rPr lang="en-US" sz="3216" spc="109">
                <a:solidFill>
                  <a:srgbClr val="1A1A1A"/>
                </a:solidFill>
                <a:latin typeface="Poppins Bold"/>
                <a:ea typeface="Poppins Bold"/>
                <a:cs typeface="Poppins Bold"/>
                <a:sym typeface="Poppins Bold"/>
              </a:rPr>
              <a:t>Tập trung gian: Trái ∩ Phải = {</a:t>
            </a:r>
            <a:r>
              <a:rPr lang="en-US" sz="3216" spc="109">
                <a:solidFill>
                  <a:srgbClr val="1A1A1A"/>
                </a:solidFill>
                <a:latin typeface="Poppins Bold"/>
                <a:ea typeface="Poppins Bold"/>
                <a:cs typeface="Poppins Bold"/>
                <a:sym typeface="Poppins Bold"/>
              </a:rPr>
              <a:t>A</a:t>
            </a:r>
            <a:r>
              <a:rPr lang="en-US" sz="3216" spc="109">
                <a:solidFill>
                  <a:srgbClr val="1A1A1A"/>
                </a:solidFill>
                <a:latin typeface="Poppins Bold"/>
                <a:ea typeface="Poppins Bold"/>
                <a:cs typeface="Poppins Bold"/>
                <a:sym typeface="Poppins Bold"/>
              </a:rPr>
              <a:t>, C}</a:t>
            </a:r>
          </a:p>
          <a:p>
            <a:pPr algn="just">
              <a:lnSpc>
                <a:spcPts val="3988"/>
              </a:lnSpc>
            </a:pPr>
            <a:r>
              <a:rPr lang="en-US" sz="3216" spc="109">
                <a:solidFill>
                  <a:srgbClr val="1A1A1A"/>
                </a:solidFill>
                <a:latin typeface="Poppins Bold"/>
                <a:ea typeface="Poppins Bold"/>
                <a:cs typeface="Poppins Bold"/>
                <a:sym typeface="Poppins Bold"/>
              </a:rPr>
              <a:t>F+ = F khác Q</a:t>
            </a:r>
          </a:p>
          <a:p>
            <a:pPr algn="just">
              <a:lnSpc>
                <a:spcPts val="3852"/>
              </a:lnSpc>
            </a:pPr>
            <a:r>
              <a:rPr lang="en-US" sz="3107" spc="105">
                <a:solidFill>
                  <a:srgbClr val="1A1A1A"/>
                </a:solidFill>
                <a:latin typeface="Poppins Bold"/>
                <a:ea typeface="Poppins Bold"/>
                <a:cs typeface="Poppins Bold"/>
                <a:sym typeface="Poppins Bold"/>
              </a:rPr>
              <a:t>Xét tất cả các tập con của Q có thể là khóa:</a:t>
            </a:r>
          </a:p>
        </p:txBody>
      </p:sp>
      <p:grpSp>
        <p:nvGrpSpPr>
          <p:cNvPr name="Group 3" id="3"/>
          <p:cNvGrpSpPr/>
          <p:nvPr/>
        </p:nvGrpSpPr>
        <p:grpSpPr>
          <a:xfrm rot="0">
            <a:off x="390395" y="280326"/>
            <a:ext cx="4829442" cy="748374"/>
            <a:chOff x="0" y="0"/>
            <a:chExt cx="1271952" cy="197103"/>
          </a:xfrm>
        </p:grpSpPr>
        <p:sp>
          <p:nvSpPr>
            <p:cNvPr name="Freeform 4" id="4"/>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1</a:t>
              </a:r>
            </a:p>
          </p:txBody>
        </p:sp>
      </p:grpSp>
      <p:sp>
        <p:nvSpPr>
          <p:cNvPr name="TextBox 6" id="6"/>
          <p:cNvSpPr txBox="true"/>
          <p:nvPr/>
        </p:nvSpPr>
        <p:spPr>
          <a:xfrm rot="0">
            <a:off x="11445481" y="432714"/>
            <a:ext cx="5938680" cy="462647"/>
          </a:xfrm>
          <a:prstGeom prst="rect">
            <a:avLst/>
          </a:prstGeom>
        </p:spPr>
        <p:txBody>
          <a:bodyPr anchor="t" rtlCol="false" tIns="0" lIns="0" bIns="0" rIns="0">
            <a:spAutoFit/>
          </a:bodyPr>
          <a:lstStyle/>
          <a:p>
            <a:pPr algn="ctr">
              <a:lnSpc>
                <a:spcPts val="3395"/>
              </a:lnSpc>
              <a:spcBef>
                <a:spcPct val="0"/>
              </a:spcBef>
            </a:pPr>
            <a:r>
              <a:rPr lang="en-US" b="true" sz="3234">
                <a:solidFill>
                  <a:srgbClr val="FDFDFD"/>
                </a:solidFill>
                <a:latin typeface="Poppins Bold"/>
                <a:ea typeface="Poppins Bold"/>
                <a:cs typeface="Poppins Bold"/>
                <a:sym typeface="Poppins Bold"/>
              </a:rPr>
              <a:t>b) T</a:t>
            </a:r>
            <a:r>
              <a:rPr lang="en-US" b="true" sz="3234">
                <a:solidFill>
                  <a:srgbClr val="FDFDFD"/>
                </a:solidFill>
                <a:latin typeface="Poppins Bold"/>
                <a:ea typeface="Poppins Bold"/>
                <a:cs typeface="Poppins Bold"/>
                <a:sym typeface="Poppins Bold"/>
              </a:rPr>
              <a:t>ìm tất cả các khóa của Q</a:t>
            </a:r>
          </a:p>
        </p:txBody>
      </p:sp>
      <p:graphicFrame>
        <p:nvGraphicFramePr>
          <p:cNvPr name="Object 7" id="7"/>
          <p:cNvGraphicFramePr/>
          <p:nvPr/>
        </p:nvGraphicFramePr>
        <p:xfrm>
          <a:off x="2129128" y="5802442"/>
          <a:ext cx="6286500" cy="1676400"/>
        </p:xfrm>
        <a:graphic>
          <a:graphicData uri="http://schemas.openxmlformats.org/presentationml/2006/ole">
            <p:oleObj imgW="7543800" imgH="29337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8" id="8"/>
          <p:cNvSpPr txBox="true"/>
          <p:nvPr/>
        </p:nvSpPr>
        <p:spPr>
          <a:xfrm rot="0">
            <a:off x="1028700" y="9050474"/>
            <a:ext cx="17715163" cy="1451295"/>
          </a:xfrm>
          <a:prstGeom prst="rect">
            <a:avLst/>
          </a:prstGeom>
        </p:spPr>
        <p:txBody>
          <a:bodyPr anchor="t" rtlCol="false" tIns="0" lIns="0" bIns="0" rIns="0">
            <a:spAutoFit/>
          </a:bodyPr>
          <a:lstStyle/>
          <a:p>
            <a:pPr algn="just">
              <a:lnSpc>
                <a:spcPts val="3740"/>
              </a:lnSpc>
            </a:pPr>
            <a:r>
              <a:rPr lang="en-US" b="true" sz="3016" i="true" spc="102">
                <a:solidFill>
                  <a:srgbClr val="1A1A1A"/>
                </a:solidFill>
                <a:latin typeface="Poppins Bold"/>
                <a:ea typeface="Poppins Bold"/>
                <a:cs typeface="Poppins Bold"/>
                <a:sym typeface="Poppins Bold"/>
              </a:rPr>
              <a:t>Kết quả: lược đồ Q có 2 khóa là: AF, CF</a:t>
            </a:r>
          </a:p>
          <a:p>
            <a:pPr algn="just">
              <a:lnSpc>
                <a:spcPts val="3740"/>
              </a:lnSpc>
            </a:pPr>
            <a:r>
              <a:rPr lang="en-US" b="true" sz="3016" i="true" spc="102">
                <a:solidFill>
                  <a:srgbClr val="1A1A1A"/>
                </a:solidFill>
                <a:latin typeface="Poppins Bold"/>
                <a:ea typeface="Poppins Bold"/>
                <a:cs typeface="Poppins Bold"/>
                <a:sym typeface="Poppins Bold"/>
              </a:rPr>
              <a:t>-&gt; Lược đồ Q gồm 2 khóa = {TENTAU, NGAY}, {MACHUYEN, NGAY}</a:t>
            </a:r>
          </a:p>
          <a:p>
            <a:pPr algn="just">
              <a:lnSpc>
                <a:spcPts val="3852"/>
              </a:lnSpc>
            </a:pPr>
          </a:p>
        </p:txBody>
      </p:sp>
      <p:sp>
        <p:nvSpPr>
          <p:cNvPr name="TextBox 9" id="9"/>
          <p:cNvSpPr txBox="true"/>
          <p:nvPr/>
        </p:nvSpPr>
        <p:spPr>
          <a:xfrm rot="0">
            <a:off x="14591778" y="9619920"/>
            <a:ext cx="3975761" cy="398129"/>
          </a:xfrm>
          <a:prstGeom prst="rect">
            <a:avLst/>
          </a:prstGeom>
        </p:spPr>
        <p:txBody>
          <a:bodyPr anchor="t" rtlCol="false" tIns="0" lIns="0" bIns="0" rIns="0">
            <a:spAutoFit/>
          </a:bodyPr>
          <a:lstStyle/>
          <a:p>
            <a:pPr algn="ctr">
              <a:lnSpc>
                <a:spcPts val="3044"/>
              </a:lnSpc>
              <a:spcBef>
                <a:spcPct val="0"/>
              </a:spcBef>
            </a:pPr>
            <a:r>
              <a:rPr lang="en-US" b="true" sz="2899">
                <a:solidFill>
                  <a:srgbClr val="240960"/>
                </a:solidFill>
                <a:latin typeface="Cormorant Garamond Bold"/>
                <a:ea typeface="Cormorant Garamond Bold"/>
                <a:cs typeface="Cormorant Garamond Bold"/>
                <a:sym typeface="Cormorant Garamond Bold"/>
              </a:rPr>
              <a:t>Nguyễn Phương Nhi</a:t>
            </a:r>
          </a:p>
        </p:txBody>
      </p:sp>
    </p:spTree>
  </p:cSld>
  <p:clrMapOvr>
    <a:masterClrMapping/>
  </p:clrMapOvr>
</p:sld>
</file>

<file path=ppt/slides/slide31.xml><?xml version="1.0" encoding="utf-8"?>
<p:sld xmlns:p="http://schemas.openxmlformats.org/presentationml/2006/main" xmlns:a="http://schemas.openxmlformats.org/drawingml/2006/main">
  <p:cSld>
    <p:bg>
      <p:bgPr>
        <a:gradFill rotWithShape="true">
          <a:gsLst>
            <a:gs pos="0">
              <a:srgbClr val="0097B2">
                <a:alpha val="100000"/>
              </a:srgbClr>
            </a:gs>
            <a:gs pos="50000">
              <a:srgbClr val="FFFFFF">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390395" y="4127627"/>
            <a:ext cx="9155442" cy="3938669"/>
          </a:xfrm>
          <a:prstGeom prst="rect">
            <a:avLst/>
          </a:prstGeom>
        </p:spPr>
        <p:txBody>
          <a:bodyPr anchor="t" rtlCol="false" tIns="0" lIns="0" bIns="0" rIns="0">
            <a:spAutoFit/>
          </a:bodyPr>
          <a:lstStyle/>
          <a:p>
            <a:pPr algn="just">
              <a:lnSpc>
                <a:spcPts val="4460"/>
              </a:lnSpc>
            </a:pPr>
            <a:r>
              <a:rPr lang="en-US" b="true" sz="3685" spc="125">
                <a:solidFill>
                  <a:srgbClr val="240960"/>
                </a:solidFill>
                <a:latin typeface="Public Sans Bold"/>
                <a:ea typeface="Public Sans Bold"/>
                <a:cs typeface="Public Sans Bold"/>
                <a:sym typeface="Public Sans Bold"/>
              </a:rPr>
              <a:t>X={B,D}, X⁺=? </a:t>
            </a:r>
          </a:p>
          <a:p>
            <a:pPr algn="just">
              <a:lnSpc>
                <a:spcPts val="4460"/>
              </a:lnSpc>
            </a:pPr>
            <a:r>
              <a:rPr lang="en-US" sz="3685" spc="125">
                <a:solidFill>
                  <a:srgbClr val="1A1A1A"/>
                </a:solidFill>
                <a:latin typeface="Public Sans"/>
                <a:ea typeface="Public Sans"/>
                <a:cs typeface="Public Sans"/>
                <a:sym typeface="Public Sans"/>
              </a:rPr>
              <a:t>Ta có</a:t>
            </a:r>
            <a:r>
              <a:rPr lang="en-US" sz="3685" spc="125">
                <a:solidFill>
                  <a:srgbClr val="1A1A1A"/>
                </a:solidFill>
                <a:latin typeface="Public Sans"/>
                <a:ea typeface="Public Sans"/>
                <a:cs typeface="Public Sans"/>
                <a:sym typeface="Public Sans"/>
              </a:rPr>
              <a:t>: X = {B, D} à X⁺= (BD)+</a:t>
            </a:r>
          </a:p>
          <a:p>
            <a:pPr algn="just">
              <a:lnSpc>
                <a:spcPts val="4460"/>
              </a:lnSpc>
            </a:pPr>
            <a:r>
              <a:rPr lang="en-US" sz="3685" spc="125">
                <a:solidFill>
                  <a:srgbClr val="1A1A1A"/>
                </a:solidFill>
                <a:latin typeface="Public Sans"/>
                <a:ea typeface="Public Sans"/>
                <a:cs typeface="Public Sans"/>
                <a:sym typeface="Public Sans"/>
              </a:rPr>
              <a:t>-&gt;     </a:t>
            </a:r>
            <a:r>
              <a:rPr lang="en-US" sz="3685" spc="125">
                <a:solidFill>
                  <a:srgbClr val="1A1A1A"/>
                </a:solidFill>
                <a:latin typeface="Public Sans"/>
                <a:ea typeface="Public Sans"/>
                <a:cs typeface="Public Sans"/>
                <a:sym typeface="Public Sans"/>
              </a:rPr>
              <a:t>(BD)+ = BDEG        Vì: D→EG</a:t>
            </a:r>
          </a:p>
          <a:p>
            <a:pPr algn="just">
              <a:lnSpc>
                <a:spcPts val="4460"/>
              </a:lnSpc>
            </a:pPr>
            <a:r>
              <a:rPr lang="en-US" sz="3685" spc="125">
                <a:solidFill>
                  <a:srgbClr val="1A1A1A"/>
                </a:solidFill>
                <a:latin typeface="Public Sans"/>
                <a:ea typeface="Public Sans"/>
                <a:cs typeface="Public Sans"/>
                <a:sym typeface="Public Sans"/>
              </a:rPr>
              <a:t>         (BD)+ = BCDEG     Vì: BE→C </a:t>
            </a:r>
          </a:p>
          <a:p>
            <a:pPr algn="just">
              <a:lnSpc>
                <a:spcPts val="4460"/>
              </a:lnSpc>
            </a:pPr>
            <a:r>
              <a:rPr lang="en-US" sz="3685" spc="125">
                <a:solidFill>
                  <a:srgbClr val="1A1A1A"/>
                </a:solidFill>
                <a:latin typeface="Public Sans"/>
                <a:ea typeface="Public Sans"/>
                <a:cs typeface="Public Sans"/>
                <a:sym typeface="Public Sans"/>
              </a:rPr>
              <a:t>         (BD)+ = BCDEG     Vì: CG→BD </a:t>
            </a:r>
          </a:p>
          <a:p>
            <a:pPr algn="just">
              <a:lnSpc>
                <a:spcPts val="4460"/>
              </a:lnSpc>
            </a:pPr>
            <a:r>
              <a:rPr lang="en-US" sz="3685" spc="125">
                <a:solidFill>
                  <a:srgbClr val="1A1A1A"/>
                </a:solidFill>
                <a:latin typeface="Public Sans"/>
                <a:ea typeface="Public Sans"/>
                <a:cs typeface="Public Sans"/>
                <a:sym typeface="Public Sans"/>
              </a:rPr>
              <a:t>         (BD)+ = ABCDEG   Vì: CE → AG </a:t>
            </a:r>
          </a:p>
          <a:p>
            <a:pPr algn="just">
              <a:lnSpc>
                <a:spcPts val="4460"/>
              </a:lnSpc>
            </a:pPr>
            <a:r>
              <a:rPr lang="en-US" sz="3685" spc="125">
                <a:solidFill>
                  <a:srgbClr val="1A1A1A"/>
                </a:solidFill>
                <a:latin typeface="Public Sans"/>
                <a:ea typeface="Public Sans"/>
                <a:cs typeface="Public Sans"/>
                <a:sym typeface="Public Sans"/>
              </a:rPr>
              <a:t>  </a:t>
            </a:r>
            <a:r>
              <a:rPr lang="en-US" sz="3685" spc="125">
                <a:solidFill>
                  <a:srgbClr val="1A1A1A"/>
                </a:solidFill>
                <a:latin typeface="Public Sans"/>
                <a:ea typeface="Public Sans"/>
                <a:cs typeface="Public Sans"/>
                <a:sym typeface="Public Sans"/>
              </a:rPr>
              <a:t>Vậy (BD)+ = X+ = ABCDEG</a:t>
            </a:r>
          </a:p>
        </p:txBody>
      </p:sp>
      <p:sp>
        <p:nvSpPr>
          <p:cNvPr name="TextBox 3" id="3"/>
          <p:cNvSpPr txBox="true"/>
          <p:nvPr/>
        </p:nvSpPr>
        <p:spPr>
          <a:xfrm rot="0">
            <a:off x="9968953" y="6117585"/>
            <a:ext cx="9324701" cy="3979108"/>
          </a:xfrm>
          <a:prstGeom prst="rect">
            <a:avLst/>
          </a:prstGeom>
        </p:spPr>
        <p:txBody>
          <a:bodyPr anchor="t" rtlCol="false" tIns="0" lIns="0" bIns="0" rIns="0">
            <a:spAutoFit/>
          </a:bodyPr>
          <a:lstStyle/>
          <a:p>
            <a:pPr algn="just">
              <a:lnSpc>
                <a:spcPts val="4504"/>
              </a:lnSpc>
            </a:pPr>
            <a:r>
              <a:rPr lang="en-US" b="true" sz="3754" spc="127">
                <a:solidFill>
                  <a:srgbClr val="240960"/>
                </a:solidFill>
                <a:latin typeface="Public Sans Bold"/>
                <a:ea typeface="Public Sans Bold"/>
                <a:cs typeface="Public Sans Bold"/>
                <a:sym typeface="Public Sans Bold"/>
              </a:rPr>
              <a:t>Y={C,G}, Y⁺=?</a:t>
            </a:r>
          </a:p>
          <a:p>
            <a:pPr algn="just">
              <a:lnSpc>
                <a:spcPts val="4504"/>
              </a:lnSpc>
            </a:pPr>
            <a:r>
              <a:rPr lang="en-US" sz="3754" spc="127">
                <a:solidFill>
                  <a:srgbClr val="1A1A1A"/>
                </a:solidFill>
                <a:latin typeface="Public Sans"/>
                <a:ea typeface="Public Sans"/>
                <a:cs typeface="Public Sans"/>
                <a:sym typeface="Public Sans"/>
              </a:rPr>
              <a:t>Ta có</a:t>
            </a:r>
            <a:r>
              <a:rPr lang="en-US" sz="3754" spc="127">
                <a:solidFill>
                  <a:srgbClr val="1A1A1A"/>
                </a:solidFill>
                <a:latin typeface="Public Sans"/>
                <a:ea typeface="Public Sans"/>
                <a:cs typeface="Public Sans"/>
                <a:sym typeface="Public Sans"/>
              </a:rPr>
              <a:t>: Y+ = {C, G} à Y⁺ = (CG)+</a:t>
            </a:r>
          </a:p>
          <a:p>
            <a:pPr algn="just">
              <a:lnSpc>
                <a:spcPts val="4504"/>
              </a:lnSpc>
            </a:pPr>
            <a:r>
              <a:rPr lang="en-US" sz="3754" spc="127">
                <a:solidFill>
                  <a:srgbClr val="1A1A1A"/>
                </a:solidFill>
                <a:latin typeface="Public Sans"/>
                <a:ea typeface="Public Sans"/>
                <a:cs typeface="Public Sans"/>
                <a:sym typeface="Public Sans"/>
              </a:rPr>
              <a:t>-&gt; </a:t>
            </a:r>
            <a:r>
              <a:rPr lang="en-US" sz="3754" spc="127">
                <a:solidFill>
                  <a:srgbClr val="1A1A1A"/>
                </a:solidFill>
                <a:latin typeface="Public Sans"/>
                <a:ea typeface="Public Sans"/>
                <a:cs typeface="Public Sans"/>
                <a:sym typeface="Public Sans"/>
              </a:rPr>
              <a:t>(CG)+ = ACG Vì: C→A</a:t>
            </a:r>
          </a:p>
          <a:p>
            <a:pPr algn="just">
              <a:lnSpc>
                <a:spcPts val="4504"/>
              </a:lnSpc>
            </a:pPr>
            <a:r>
              <a:rPr lang="en-US" sz="3754" spc="127">
                <a:solidFill>
                  <a:srgbClr val="1A1A1A"/>
                </a:solidFill>
                <a:latin typeface="Public Sans"/>
                <a:ea typeface="Public Sans"/>
                <a:cs typeface="Public Sans"/>
                <a:sym typeface="Public Sans"/>
              </a:rPr>
              <a:t> (CG)+ = ABCDG Vì: CG→BD</a:t>
            </a:r>
          </a:p>
          <a:p>
            <a:pPr algn="just">
              <a:lnSpc>
                <a:spcPts val="4504"/>
              </a:lnSpc>
            </a:pPr>
            <a:r>
              <a:rPr lang="en-US" sz="3754" spc="127">
                <a:solidFill>
                  <a:srgbClr val="1A1A1A"/>
                </a:solidFill>
                <a:latin typeface="Public Sans"/>
                <a:ea typeface="Public Sans"/>
                <a:cs typeface="Public Sans"/>
                <a:sym typeface="Public Sans"/>
              </a:rPr>
              <a:t> (CG)+ = ABCDEG Vì: D → EG </a:t>
            </a:r>
          </a:p>
          <a:p>
            <a:pPr algn="just">
              <a:lnSpc>
                <a:spcPts val="4504"/>
              </a:lnSpc>
            </a:pPr>
            <a:r>
              <a:rPr lang="en-US" sz="3754" spc="127">
                <a:solidFill>
                  <a:srgbClr val="1A1A1A"/>
                </a:solidFill>
                <a:latin typeface="Public Sans"/>
                <a:ea typeface="Public Sans"/>
                <a:cs typeface="Public Sans"/>
                <a:sym typeface="Public Sans"/>
              </a:rPr>
              <a:t> </a:t>
            </a:r>
            <a:r>
              <a:rPr lang="en-US" sz="3754" spc="127">
                <a:solidFill>
                  <a:srgbClr val="1A1A1A"/>
                </a:solidFill>
                <a:latin typeface="Public Sans"/>
                <a:ea typeface="Public Sans"/>
                <a:cs typeface="Public Sans"/>
                <a:sym typeface="Public Sans"/>
              </a:rPr>
              <a:t>Vậy (CG) = Y⁺ = ABCDEG</a:t>
            </a:r>
          </a:p>
          <a:p>
            <a:pPr algn="just">
              <a:lnSpc>
                <a:spcPts val="3941"/>
              </a:lnSpc>
              <a:spcBef>
                <a:spcPct val="0"/>
              </a:spcBef>
            </a:pPr>
          </a:p>
        </p:txBody>
      </p:sp>
      <p:grpSp>
        <p:nvGrpSpPr>
          <p:cNvPr name="Group 4" id="4"/>
          <p:cNvGrpSpPr/>
          <p:nvPr/>
        </p:nvGrpSpPr>
        <p:grpSpPr>
          <a:xfrm rot="0">
            <a:off x="390395" y="280326"/>
            <a:ext cx="4829442" cy="748374"/>
            <a:chOff x="0" y="0"/>
            <a:chExt cx="1271952" cy="197103"/>
          </a:xfrm>
        </p:grpSpPr>
        <p:sp>
          <p:nvSpPr>
            <p:cNvPr name="Freeform 5" id="5"/>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6" id="6"/>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2</a:t>
              </a:r>
            </a:p>
          </p:txBody>
        </p:sp>
      </p:grpSp>
      <p:sp>
        <p:nvSpPr>
          <p:cNvPr name="TextBox 7" id="7"/>
          <p:cNvSpPr txBox="true"/>
          <p:nvPr/>
        </p:nvSpPr>
        <p:spPr>
          <a:xfrm rot="0">
            <a:off x="709547" y="1203488"/>
            <a:ext cx="16868905" cy="2220976"/>
          </a:xfrm>
          <a:prstGeom prst="rect">
            <a:avLst/>
          </a:prstGeom>
        </p:spPr>
        <p:txBody>
          <a:bodyPr anchor="t" rtlCol="false" tIns="0" lIns="0" bIns="0" rIns="0">
            <a:spAutoFit/>
          </a:bodyPr>
          <a:lstStyle/>
          <a:p>
            <a:pPr algn="just">
              <a:lnSpc>
                <a:spcPts val="5684"/>
              </a:lnSpc>
            </a:pPr>
            <a:r>
              <a:rPr lang="en-US" b="true" sz="4060">
                <a:solidFill>
                  <a:srgbClr val="240960"/>
                </a:solidFill>
                <a:latin typeface="Heading Now 61-68 Bold"/>
                <a:ea typeface="Heading Now 61-68 Bold"/>
                <a:cs typeface="Heading Now 61-68 Bold"/>
                <a:sym typeface="Heading Now 61-68 Bold"/>
              </a:rPr>
              <a:t> </a:t>
            </a:r>
            <a:r>
              <a:rPr lang="en-US" b="true" sz="4060">
                <a:solidFill>
                  <a:srgbClr val="240960"/>
                </a:solidFill>
                <a:latin typeface="Heading Now 61-68 Bold"/>
                <a:ea typeface="Heading Now 61-68 Bold"/>
                <a:cs typeface="Heading Now 61-68 Bold"/>
                <a:sym typeface="Heading Now 61-68 Bold"/>
              </a:rPr>
              <a:t>Q (A, B, C, D, E, G) </a:t>
            </a:r>
          </a:p>
          <a:p>
            <a:pPr algn="just">
              <a:lnSpc>
                <a:spcPts val="5684"/>
              </a:lnSpc>
            </a:pPr>
            <a:r>
              <a:rPr lang="en-US" b="true" sz="4060">
                <a:solidFill>
                  <a:srgbClr val="240960"/>
                </a:solidFill>
                <a:latin typeface="Heading Now 61-68 Bold"/>
                <a:ea typeface="Heading Now 61-68 Bold"/>
                <a:cs typeface="Heading Now 61-68 Bold"/>
                <a:sym typeface="Heading Now 61-68 Bold"/>
              </a:rPr>
              <a:t> CHO F = {AB → C; C→A; BC→D; ACD→B; D→EG; BE→C; CG→BD; CE → AG} </a:t>
            </a:r>
          </a:p>
          <a:p>
            <a:pPr algn="just">
              <a:lnSpc>
                <a:spcPts val="5684"/>
              </a:lnSpc>
            </a:pPr>
            <a:r>
              <a:rPr lang="en-US" b="true" sz="4060">
                <a:solidFill>
                  <a:srgbClr val="240960"/>
                </a:solidFill>
                <a:latin typeface="Heading Now 61-68 Bold"/>
                <a:ea typeface="Heading Now 61-68 Bold"/>
                <a:cs typeface="Heading Now 61-68 Bold"/>
                <a:sym typeface="Heading Now 61-68 Bold"/>
              </a:rPr>
              <a:t>  X={B,D}, X⁺=? Y={C,G}, Y⁺=?</a:t>
            </a:r>
          </a:p>
        </p:txBody>
      </p:sp>
      <p:sp>
        <p:nvSpPr>
          <p:cNvPr name="TextBox 8" id="8"/>
          <p:cNvSpPr txBox="true"/>
          <p:nvPr/>
        </p:nvSpPr>
        <p:spPr>
          <a:xfrm rot="0">
            <a:off x="-235568" y="9676664"/>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240960"/>
                </a:solidFill>
                <a:latin typeface="Cormorant Garamond Bold"/>
                <a:ea typeface="Cormorant Garamond Bold"/>
                <a:cs typeface="Cormorant Garamond Bold"/>
                <a:sym typeface="Cormorant Garamond Bold"/>
              </a:rPr>
              <a:t>Nguyễn Phương Nhi</a:t>
            </a:r>
          </a:p>
        </p:txBody>
      </p:sp>
    </p:spTree>
  </p:cSld>
  <p:clrMapOvr>
    <a:masterClrMapping/>
  </p:clrMapOvr>
</p:sld>
</file>

<file path=ppt/slides/slide32.xml><?xml version="1.0" encoding="utf-8"?>
<p:sld xmlns:p="http://schemas.openxmlformats.org/presentationml/2006/main" xmlns:a="http://schemas.openxmlformats.org/drawingml/2006/main">
  <p:cSld>
    <p:bg>
      <p:bgPr>
        <a:gradFill rotWithShape="true">
          <a:gsLst>
            <a:gs pos="0">
              <a:srgbClr val="0097B2">
                <a:alpha val="100000"/>
              </a:srgbClr>
            </a:gs>
            <a:gs pos="50000">
              <a:srgbClr val="FFFFFF">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1263128" y="3282279"/>
            <a:ext cx="10696150" cy="6720698"/>
          </a:xfrm>
          <a:prstGeom prst="rect">
            <a:avLst/>
          </a:prstGeom>
        </p:spPr>
        <p:txBody>
          <a:bodyPr anchor="t" rtlCol="false" tIns="0" lIns="0" bIns="0" rIns="0">
            <a:spAutoFit/>
          </a:bodyPr>
          <a:lstStyle/>
          <a:p>
            <a:pPr algn="just">
              <a:lnSpc>
                <a:spcPts val="4051"/>
              </a:lnSpc>
              <a:spcBef>
                <a:spcPct val="0"/>
              </a:spcBef>
            </a:pPr>
            <a:r>
              <a:rPr lang="en-US" sz="3858" spc="131">
                <a:solidFill>
                  <a:srgbClr val="1A1A1A"/>
                </a:solidFill>
                <a:latin typeface="Poppins Bold"/>
                <a:ea typeface="Poppins Bold"/>
                <a:cs typeface="Poppins Bold"/>
                <a:sym typeface="Poppins Bold"/>
              </a:rPr>
              <a:t>Ta có: AB → E (gt)</a:t>
            </a:r>
          </a:p>
          <a:p>
            <a:pPr algn="just">
              <a:lnSpc>
                <a:spcPts val="4051"/>
              </a:lnSpc>
              <a:spcBef>
                <a:spcPct val="0"/>
              </a:spcBef>
            </a:pPr>
            <a:r>
              <a:rPr lang="en-US" sz="3858" spc="131">
                <a:solidFill>
                  <a:srgbClr val="1A1A1A"/>
                </a:solidFill>
                <a:latin typeface="Poppins Bold"/>
                <a:ea typeface="Poppins Bold"/>
                <a:cs typeface="Poppins Bold"/>
                <a:sym typeface="Poppins Bold"/>
              </a:rPr>
              <a:t>           E</a:t>
            </a:r>
            <a:r>
              <a:rPr lang="en-US" sz="3858" spc="131">
                <a:solidFill>
                  <a:srgbClr val="1A1A1A"/>
                </a:solidFill>
                <a:latin typeface="Poppins Bold"/>
                <a:ea typeface="Poppins Bold"/>
                <a:cs typeface="Poppins Bold"/>
                <a:sym typeface="Poppins Bold"/>
              </a:rPr>
              <a:t> → G (gt)</a:t>
            </a:r>
          </a:p>
          <a:p>
            <a:pPr algn="just">
              <a:lnSpc>
                <a:spcPts val="4051"/>
              </a:lnSpc>
              <a:spcBef>
                <a:spcPct val="0"/>
              </a:spcBef>
            </a:pPr>
            <a:r>
              <a:rPr lang="en-US" sz="3858" spc="131">
                <a:solidFill>
                  <a:srgbClr val="1A1A1A"/>
                </a:solidFill>
                <a:latin typeface="Poppins Bold"/>
                <a:ea typeface="Poppins Bold"/>
                <a:cs typeface="Poppins Bold"/>
                <a:sym typeface="Poppins Bold"/>
              </a:rPr>
              <a:t>=&gt; </a:t>
            </a:r>
            <a:r>
              <a:rPr lang="en-US" sz="3858" spc="131">
                <a:solidFill>
                  <a:srgbClr val="1A1A1A"/>
                </a:solidFill>
                <a:latin typeface="Poppins Bold"/>
                <a:ea typeface="Poppins Bold"/>
                <a:cs typeface="Poppins Bold"/>
                <a:sym typeface="Poppins Bold"/>
              </a:rPr>
              <a:t>AB → G (bắc cầu) (1) </a:t>
            </a:r>
          </a:p>
          <a:p>
            <a:pPr algn="just">
              <a:lnSpc>
                <a:spcPts val="4051"/>
              </a:lnSpc>
              <a:spcBef>
                <a:spcPct val="0"/>
              </a:spcBef>
            </a:pPr>
            <a:r>
              <a:rPr lang="en-US" sz="3858" spc="131">
                <a:solidFill>
                  <a:srgbClr val="1A1A1A"/>
                </a:solidFill>
                <a:latin typeface="Poppins Bold"/>
                <a:ea typeface="Poppins Bold"/>
                <a:cs typeface="Poppins Bold"/>
                <a:sym typeface="Poppins Bold"/>
              </a:rPr>
              <a:t>     </a:t>
            </a:r>
            <a:r>
              <a:rPr lang="en-US" sz="3858" spc="131">
                <a:solidFill>
                  <a:srgbClr val="1A1A1A"/>
                </a:solidFill>
                <a:latin typeface="Poppins Bold"/>
                <a:ea typeface="Poppins Bold"/>
                <a:cs typeface="Poppins Bold"/>
                <a:sym typeface="Poppins Bold"/>
              </a:rPr>
              <a:t>AB → E (gt)</a:t>
            </a:r>
          </a:p>
          <a:p>
            <a:pPr algn="just">
              <a:lnSpc>
                <a:spcPts val="4051"/>
              </a:lnSpc>
              <a:spcBef>
                <a:spcPct val="0"/>
              </a:spcBef>
            </a:pPr>
            <a:r>
              <a:rPr lang="en-US" sz="3858" spc="131">
                <a:solidFill>
                  <a:srgbClr val="1A1A1A"/>
                </a:solidFill>
                <a:latin typeface="Poppins Bold"/>
                <a:ea typeface="Poppins Bold"/>
                <a:cs typeface="Poppins Bold"/>
                <a:sym typeface="Poppins Bold"/>
              </a:rPr>
              <a:t>     AB → B (B thuộc AB) </a:t>
            </a:r>
          </a:p>
          <a:p>
            <a:pPr algn="just">
              <a:lnSpc>
                <a:spcPts val="4051"/>
              </a:lnSpc>
              <a:spcBef>
                <a:spcPct val="0"/>
              </a:spcBef>
            </a:pPr>
            <a:r>
              <a:rPr lang="en-US" sz="3858" spc="131">
                <a:solidFill>
                  <a:srgbClr val="1A1A1A"/>
                </a:solidFill>
                <a:latin typeface="Poppins Bold"/>
                <a:ea typeface="Poppins Bold"/>
                <a:cs typeface="Poppins Bold"/>
                <a:sym typeface="Poppins Bold"/>
              </a:rPr>
              <a:t>=&gt; </a:t>
            </a:r>
            <a:r>
              <a:rPr lang="en-US" sz="3858" spc="131">
                <a:solidFill>
                  <a:srgbClr val="1A1A1A"/>
                </a:solidFill>
                <a:latin typeface="Poppins Bold"/>
                <a:ea typeface="Poppins Bold"/>
                <a:cs typeface="Poppins Bold"/>
                <a:sym typeface="Poppins Bold"/>
              </a:rPr>
              <a:t>AB → BE (hợp)</a:t>
            </a:r>
          </a:p>
          <a:p>
            <a:pPr algn="just">
              <a:lnSpc>
                <a:spcPts val="4051"/>
              </a:lnSpc>
              <a:spcBef>
                <a:spcPct val="0"/>
              </a:spcBef>
            </a:pPr>
            <a:r>
              <a:rPr lang="en-US" sz="3858" spc="131">
                <a:solidFill>
                  <a:srgbClr val="1A1A1A"/>
                </a:solidFill>
                <a:latin typeface="Poppins Bold"/>
                <a:ea typeface="Poppins Bold"/>
                <a:cs typeface="Poppins Bold"/>
                <a:sym typeface="Poppins Bold"/>
              </a:rPr>
              <a:t>Mà</a:t>
            </a:r>
            <a:r>
              <a:rPr lang="en-US" sz="3858" spc="131">
                <a:solidFill>
                  <a:srgbClr val="1A1A1A"/>
                </a:solidFill>
                <a:latin typeface="Poppins Bold"/>
                <a:ea typeface="Poppins Bold"/>
                <a:cs typeface="Poppins Bold"/>
                <a:sym typeface="Poppins Bold"/>
              </a:rPr>
              <a:t> BE → I (gt) </a:t>
            </a:r>
          </a:p>
          <a:p>
            <a:pPr algn="just">
              <a:lnSpc>
                <a:spcPts val="4051"/>
              </a:lnSpc>
              <a:spcBef>
                <a:spcPct val="0"/>
              </a:spcBef>
            </a:pPr>
            <a:r>
              <a:rPr lang="en-US" sz="3858" spc="131">
                <a:solidFill>
                  <a:srgbClr val="1A1A1A"/>
                </a:solidFill>
                <a:latin typeface="Poppins Bold"/>
                <a:ea typeface="Poppins Bold"/>
                <a:cs typeface="Poppins Bold"/>
                <a:sym typeface="Poppins Bold"/>
              </a:rPr>
              <a:t>Suy ra: AB → I (bắc cầu) (2)</a:t>
            </a:r>
          </a:p>
          <a:p>
            <a:pPr algn="just">
              <a:lnSpc>
                <a:spcPts val="4051"/>
              </a:lnSpc>
              <a:spcBef>
                <a:spcPct val="0"/>
              </a:spcBef>
            </a:pPr>
            <a:r>
              <a:rPr lang="en-US" sz="3858" spc="131">
                <a:solidFill>
                  <a:srgbClr val="1A1A1A"/>
                </a:solidFill>
                <a:latin typeface="Poppins Bold"/>
                <a:ea typeface="Poppins Bold"/>
                <a:cs typeface="Poppins Bold"/>
                <a:sym typeface="Poppins Bold"/>
              </a:rPr>
              <a:t>Từ (1) và (2) suy ra: AB → GI, mà GI → H</a:t>
            </a:r>
          </a:p>
          <a:p>
            <a:pPr algn="just">
              <a:lnSpc>
                <a:spcPts val="4051"/>
              </a:lnSpc>
              <a:spcBef>
                <a:spcPct val="0"/>
              </a:spcBef>
            </a:pPr>
            <a:r>
              <a:rPr lang="en-US" sz="3858" spc="131">
                <a:solidFill>
                  <a:srgbClr val="1A1A1A"/>
                </a:solidFill>
                <a:latin typeface="Poppins Bold"/>
                <a:ea typeface="Poppins Bold"/>
                <a:cs typeface="Poppins Bold"/>
                <a:sym typeface="Poppins Bold"/>
              </a:rPr>
              <a:t>Nên AB → H (bắc cầu) (3)</a:t>
            </a:r>
          </a:p>
          <a:p>
            <a:pPr algn="just">
              <a:lnSpc>
                <a:spcPts val="4051"/>
              </a:lnSpc>
              <a:spcBef>
                <a:spcPct val="0"/>
              </a:spcBef>
            </a:pPr>
            <a:r>
              <a:rPr lang="en-US" sz="3858" spc="131">
                <a:solidFill>
                  <a:srgbClr val="1A1A1A"/>
                </a:solidFill>
                <a:latin typeface="Poppins Bold"/>
                <a:ea typeface="Poppins Bold"/>
                <a:cs typeface="Poppins Bold"/>
                <a:sym typeface="Poppins Bold"/>
              </a:rPr>
              <a:t>Từ</a:t>
            </a:r>
            <a:r>
              <a:rPr lang="en-US" sz="3858" spc="131">
                <a:solidFill>
                  <a:srgbClr val="1A1A1A"/>
                </a:solidFill>
                <a:latin typeface="Poppins Bold"/>
                <a:ea typeface="Poppins Bold"/>
                <a:cs typeface="Poppins Bold"/>
                <a:sym typeface="Poppins Bold"/>
              </a:rPr>
              <a:t> (1) và (3) =&gt; AB → GH (hợp)</a:t>
            </a:r>
          </a:p>
          <a:p>
            <a:pPr algn="just">
              <a:lnSpc>
                <a:spcPts val="4051"/>
              </a:lnSpc>
              <a:spcBef>
                <a:spcPct val="0"/>
              </a:spcBef>
            </a:pPr>
            <a:r>
              <a:rPr lang="en-US" sz="3858" spc="131">
                <a:solidFill>
                  <a:srgbClr val="1A1A1A"/>
                </a:solidFill>
                <a:latin typeface="Poppins Bold"/>
                <a:ea typeface="Poppins Bold"/>
                <a:cs typeface="Poppins Bold"/>
                <a:sym typeface="Poppins Bold"/>
              </a:rPr>
              <a:t>Vậy</a:t>
            </a:r>
            <a:r>
              <a:rPr lang="en-US" sz="3858" spc="131">
                <a:solidFill>
                  <a:srgbClr val="1A1A1A"/>
                </a:solidFill>
                <a:latin typeface="Poppins Bold"/>
                <a:ea typeface="Poppins Bold"/>
                <a:cs typeface="Poppins Bold"/>
                <a:sym typeface="Poppins Bold"/>
              </a:rPr>
              <a:t> chứng minh được AB → GH </a:t>
            </a:r>
          </a:p>
          <a:p>
            <a:pPr algn="just">
              <a:lnSpc>
                <a:spcPts val="3913"/>
              </a:lnSpc>
              <a:spcBef>
                <a:spcPct val="0"/>
              </a:spcBef>
            </a:pPr>
          </a:p>
        </p:txBody>
      </p:sp>
      <p:grpSp>
        <p:nvGrpSpPr>
          <p:cNvPr name="Group 3" id="3"/>
          <p:cNvGrpSpPr/>
          <p:nvPr/>
        </p:nvGrpSpPr>
        <p:grpSpPr>
          <a:xfrm rot="0">
            <a:off x="390395" y="280326"/>
            <a:ext cx="4829442" cy="748374"/>
            <a:chOff x="0" y="0"/>
            <a:chExt cx="1271952" cy="197103"/>
          </a:xfrm>
        </p:grpSpPr>
        <p:sp>
          <p:nvSpPr>
            <p:cNvPr name="Freeform 4" id="4"/>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3</a:t>
              </a:r>
            </a:p>
          </p:txBody>
        </p:sp>
      </p:grpSp>
      <p:sp>
        <p:nvSpPr>
          <p:cNvPr name="TextBox 6" id="6"/>
          <p:cNvSpPr txBox="true"/>
          <p:nvPr/>
        </p:nvSpPr>
        <p:spPr>
          <a:xfrm rot="0">
            <a:off x="390395" y="1295437"/>
            <a:ext cx="16568014" cy="2096520"/>
          </a:xfrm>
          <a:prstGeom prst="rect">
            <a:avLst/>
          </a:prstGeom>
        </p:spPr>
        <p:txBody>
          <a:bodyPr anchor="t" rtlCol="false" tIns="0" lIns="0" bIns="0" rIns="0">
            <a:spAutoFit/>
          </a:bodyPr>
          <a:lstStyle/>
          <a:p>
            <a:pPr algn="l">
              <a:lnSpc>
                <a:spcPts val="5215"/>
              </a:lnSpc>
              <a:spcBef>
                <a:spcPct val="0"/>
              </a:spcBef>
            </a:pPr>
            <a:r>
              <a:rPr lang="en-US" b="true" sz="4967">
                <a:solidFill>
                  <a:srgbClr val="240960"/>
                </a:solidFill>
                <a:latin typeface="Heading Now 61-68 Bold"/>
                <a:ea typeface="Heading Now 61-68 Bold"/>
                <a:cs typeface="Heading Now 61-68 Bold"/>
                <a:sym typeface="Heading Now 61-68 Bold"/>
              </a:rPr>
              <a:t>CHO LƯỢC ĐỒ QUAN HỆ </a:t>
            </a:r>
            <a:r>
              <a:rPr lang="en-US" b="true" sz="4967">
                <a:solidFill>
                  <a:srgbClr val="240960"/>
                </a:solidFill>
                <a:latin typeface="Heading Now 61-68 Bold"/>
                <a:ea typeface="Heading Now 61-68 Bold"/>
                <a:cs typeface="Heading Now 61-68 Bold"/>
                <a:sym typeface="Heading Now 61-68 Bold"/>
              </a:rPr>
              <a:t>Q VÀ TẬP PHỤ THUỘC HÀM F</a:t>
            </a:r>
          </a:p>
          <a:p>
            <a:pPr algn="l">
              <a:lnSpc>
                <a:spcPts val="5215"/>
              </a:lnSpc>
              <a:spcBef>
                <a:spcPct val="0"/>
              </a:spcBef>
            </a:pPr>
            <a:r>
              <a:rPr lang="en-US" b="true" sz="4967">
                <a:solidFill>
                  <a:srgbClr val="240960"/>
                </a:solidFill>
                <a:latin typeface="Heading Now 61-68 Bold"/>
                <a:ea typeface="Heading Now 61-68 Bold"/>
                <a:cs typeface="Heading Now 61-68 Bold"/>
                <a:sym typeface="Heading Now 61-68 Bold"/>
              </a:rPr>
              <a:t>A) F = {AB→E; AG→I; BE→I; E→G; GI→ H}. CMR: AB → GH. </a:t>
            </a:r>
          </a:p>
          <a:p>
            <a:pPr algn="l">
              <a:lnSpc>
                <a:spcPts val="5215"/>
              </a:lnSpc>
              <a:spcBef>
                <a:spcPct val="0"/>
              </a:spcBef>
            </a:pPr>
          </a:p>
        </p:txBody>
      </p:sp>
      <p:sp>
        <p:nvSpPr>
          <p:cNvPr name="TextBox 7" id="7"/>
          <p:cNvSpPr txBox="true"/>
          <p:nvPr/>
        </p:nvSpPr>
        <p:spPr>
          <a:xfrm rot="0">
            <a:off x="13797316" y="9582948"/>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240960"/>
                </a:solidFill>
                <a:latin typeface="Cormorant Garamond Bold"/>
                <a:ea typeface="Cormorant Garamond Bold"/>
                <a:cs typeface="Cormorant Garamond Bold"/>
                <a:sym typeface="Cormorant Garamond Bold"/>
              </a:rPr>
              <a:t>Nguyễn Phương Nhi</a:t>
            </a:r>
          </a:p>
        </p:txBody>
      </p:sp>
    </p:spTree>
  </p:cSld>
  <p:clrMapOvr>
    <a:masterClrMapping/>
  </p:clrMapOvr>
</p:sld>
</file>

<file path=ppt/slides/slide33.xml><?xml version="1.0" encoding="utf-8"?>
<p:sld xmlns:p="http://schemas.openxmlformats.org/presentationml/2006/main" xmlns:a="http://schemas.openxmlformats.org/drawingml/2006/main">
  <p:cSld>
    <p:bg>
      <p:bgPr>
        <a:gradFill rotWithShape="true">
          <a:gsLst>
            <a:gs pos="0">
              <a:srgbClr val="0097B2">
                <a:alpha val="100000"/>
              </a:srgbClr>
            </a:gs>
            <a:gs pos="50000">
              <a:srgbClr val="FFFFFF">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1263128" y="3301329"/>
            <a:ext cx="15448322" cy="6701648"/>
          </a:xfrm>
          <a:prstGeom prst="rect">
            <a:avLst/>
          </a:prstGeom>
        </p:spPr>
        <p:txBody>
          <a:bodyPr anchor="t" rtlCol="false" tIns="0" lIns="0" bIns="0" rIns="0">
            <a:spAutoFit/>
          </a:bodyPr>
          <a:lstStyle/>
          <a:p>
            <a:pPr algn="just">
              <a:lnSpc>
                <a:spcPts val="4051"/>
              </a:lnSpc>
              <a:spcBef>
                <a:spcPct val="0"/>
              </a:spcBef>
            </a:pPr>
            <a:r>
              <a:rPr lang="en-US" sz="3858" spc="131">
                <a:solidFill>
                  <a:srgbClr val="1A1A1A"/>
                </a:solidFill>
                <a:latin typeface="Public Sans"/>
                <a:ea typeface="Public Sans"/>
                <a:cs typeface="Public Sans"/>
                <a:sym typeface="Public Sans"/>
              </a:rPr>
              <a:t>Ta có: AB → B (B</a:t>
            </a:r>
            <a:r>
              <a:rPr lang="en-US" sz="3858" spc="131">
                <a:solidFill>
                  <a:srgbClr val="1A1A1A"/>
                </a:solidFill>
                <a:latin typeface="Public Sans"/>
                <a:ea typeface="Public Sans"/>
                <a:cs typeface="Public Sans"/>
                <a:sym typeface="Public Sans"/>
              </a:rPr>
              <a:t> thuộc AB) </a:t>
            </a:r>
          </a:p>
          <a:p>
            <a:pPr algn="just">
              <a:lnSpc>
                <a:spcPts val="4051"/>
              </a:lnSpc>
              <a:spcBef>
                <a:spcPct val="0"/>
              </a:spcBef>
            </a:pPr>
            <a:r>
              <a:rPr lang="en-US" sz="3858" spc="131">
                <a:solidFill>
                  <a:srgbClr val="1A1A1A"/>
                </a:solidFill>
                <a:latin typeface="Public Sans"/>
                <a:ea typeface="Public Sans"/>
                <a:cs typeface="Public Sans"/>
                <a:sym typeface="Public Sans"/>
              </a:rPr>
              <a:t>B</a:t>
            </a:r>
            <a:r>
              <a:rPr lang="en-US" sz="3858" spc="131">
                <a:solidFill>
                  <a:srgbClr val="1A1A1A"/>
                </a:solidFill>
                <a:latin typeface="Public Sans"/>
                <a:ea typeface="Public Sans"/>
                <a:cs typeface="Public Sans"/>
                <a:sym typeface="Public Sans"/>
              </a:rPr>
              <a:t> → D (gt) </a:t>
            </a:r>
          </a:p>
          <a:p>
            <a:pPr algn="just">
              <a:lnSpc>
                <a:spcPts val="4051"/>
              </a:lnSpc>
              <a:spcBef>
                <a:spcPct val="0"/>
              </a:spcBef>
            </a:pPr>
            <a:r>
              <a:rPr lang="en-US" sz="3858" spc="131">
                <a:solidFill>
                  <a:srgbClr val="1A1A1A"/>
                </a:solidFill>
                <a:latin typeface="Public Sans"/>
                <a:ea typeface="Public Sans"/>
                <a:cs typeface="Public Sans"/>
                <a:sym typeface="Public Sans"/>
              </a:rPr>
              <a:t>Nên </a:t>
            </a:r>
            <a:r>
              <a:rPr lang="en-US" sz="3858" spc="131">
                <a:solidFill>
                  <a:srgbClr val="1A1A1A"/>
                </a:solidFill>
                <a:latin typeface="Public Sans"/>
                <a:ea typeface="Public Sans"/>
                <a:cs typeface="Public Sans"/>
                <a:sym typeface="Public Sans"/>
              </a:rPr>
              <a:t>AB à D (bắc cầu)</a:t>
            </a:r>
          </a:p>
          <a:p>
            <a:pPr algn="just">
              <a:lnSpc>
                <a:spcPts val="4051"/>
              </a:lnSpc>
              <a:spcBef>
                <a:spcPct val="0"/>
              </a:spcBef>
            </a:pPr>
            <a:r>
              <a:rPr lang="en-US" sz="3858" spc="131">
                <a:solidFill>
                  <a:srgbClr val="1A1A1A"/>
                </a:solidFill>
                <a:latin typeface="Public Sans"/>
                <a:ea typeface="Public Sans"/>
                <a:cs typeface="Public Sans"/>
                <a:sym typeface="Public Sans"/>
              </a:rPr>
              <a:t> Mà </a:t>
            </a:r>
            <a:r>
              <a:rPr lang="en-US" sz="3858" spc="131">
                <a:solidFill>
                  <a:srgbClr val="1A1A1A"/>
                </a:solidFill>
                <a:latin typeface="Public Sans"/>
                <a:ea typeface="Public Sans"/>
                <a:cs typeface="Public Sans"/>
                <a:sym typeface="Public Sans"/>
              </a:rPr>
              <a:t>AB → C (gt)</a:t>
            </a:r>
          </a:p>
          <a:p>
            <a:pPr algn="just">
              <a:lnSpc>
                <a:spcPts val="4051"/>
              </a:lnSpc>
              <a:spcBef>
                <a:spcPct val="0"/>
              </a:spcBef>
            </a:pPr>
            <a:r>
              <a:rPr lang="en-US" sz="3858" spc="131">
                <a:solidFill>
                  <a:srgbClr val="1A1A1A"/>
                </a:solidFill>
                <a:latin typeface="Public Sans"/>
                <a:ea typeface="Public Sans"/>
                <a:cs typeface="Public Sans"/>
                <a:sym typeface="Public Sans"/>
              </a:rPr>
              <a:t>AB → CD (hợp)</a:t>
            </a:r>
          </a:p>
          <a:p>
            <a:pPr algn="just">
              <a:lnSpc>
                <a:spcPts val="4051"/>
              </a:lnSpc>
              <a:spcBef>
                <a:spcPct val="0"/>
              </a:spcBef>
            </a:pPr>
            <a:r>
              <a:rPr lang="en-US" sz="3858" spc="131">
                <a:solidFill>
                  <a:srgbClr val="1A1A1A"/>
                </a:solidFill>
                <a:latin typeface="Public Sans"/>
                <a:ea typeface="Public Sans"/>
                <a:cs typeface="Public Sans"/>
                <a:sym typeface="Public Sans"/>
              </a:rPr>
              <a:t> Mà</a:t>
            </a:r>
            <a:r>
              <a:rPr lang="en-US" sz="3858" spc="131">
                <a:solidFill>
                  <a:srgbClr val="1A1A1A"/>
                </a:solidFill>
                <a:latin typeface="Public Sans"/>
                <a:ea typeface="Public Sans"/>
                <a:cs typeface="Public Sans"/>
                <a:sym typeface="Public Sans"/>
              </a:rPr>
              <a:t> CD → E (gt)</a:t>
            </a:r>
          </a:p>
          <a:p>
            <a:pPr algn="just">
              <a:lnSpc>
                <a:spcPts val="4051"/>
              </a:lnSpc>
              <a:spcBef>
                <a:spcPct val="0"/>
              </a:spcBef>
            </a:pPr>
            <a:r>
              <a:rPr lang="en-US" sz="3858" spc="131">
                <a:solidFill>
                  <a:srgbClr val="1A1A1A"/>
                </a:solidFill>
                <a:latin typeface="Public Sans"/>
                <a:ea typeface="Public Sans"/>
                <a:cs typeface="Public Sans"/>
                <a:sym typeface="Public Sans"/>
              </a:rPr>
              <a:t>AB → E bắc cầu) (1)</a:t>
            </a:r>
          </a:p>
          <a:p>
            <a:pPr algn="just">
              <a:lnSpc>
                <a:spcPts val="4051"/>
              </a:lnSpc>
              <a:spcBef>
                <a:spcPct val="0"/>
              </a:spcBef>
            </a:pPr>
            <a:r>
              <a:rPr lang="en-US" sz="3858" spc="131">
                <a:solidFill>
                  <a:srgbClr val="1A1A1A"/>
                </a:solidFill>
                <a:latin typeface="Public Sans"/>
                <a:ea typeface="Public Sans"/>
                <a:cs typeface="Public Sans"/>
                <a:sym typeface="Public Sans"/>
              </a:rPr>
              <a:t>Lại</a:t>
            </a:r>
            <a:r>
              <a:rPr lang="en-US" sz="3858" spc="131">
                <a:solidFill>
                  <a:srgbClr val="1A1A1A"/>
                </a:solidFill>
                <a:latin typeface="Public Sans"/>
                <a:ea typeface="Public Sans"/>
                <a:cs typeface="Public Sans"/>
                <a:sym typeface="Public Sans"/>
              </a:rPr>
              <a:t> có: AB → C (gt) nên AB → CE (hợp)</a:t>
            </a:r>
          </a:p>
          <a:p>
            <a:pPr algn="just">
              <a:lnSpc>
                <a:spcPts val="4051"/>
              </a:lnSpc>
              <a:spcBef>
                <a:spcPct val="0"/>
              </a:spcBef>
            </a:pPr>
            <a:r>
              <a:rPr lang="en-US" sz="3858" spc="131">
                <a:solidFill>
                  <a:srgbClr val="1A1A1A"/>
                </a:solidFill>
                <a:latin typeface="Public Sans"/>
                <a:ea typeface="Public Sans"/>
                <a:cs typeface="Public Sans"/>
                <a:sym typeface="Public Sans"/>
              </a:rPr>
              <a:t>Mà CE → GH (gt)</a:t>
            </a:r>
          </a:p>
          <a:p>
            <a:pPr algn="just">
              <a:lnSpc>
                <a:spcPts val="4051"/>
              </a:lnSpc>
              <a:spcBef>
                <a:spcPct val="0"/>
              </a:spcBef>
            </a:pPr>
            <a:r>
              <a:rPr lang="en-US" sz="3858" spc="131">
                <a:solidFill>
                  <a:srgbClr val="1A1A1A"/>
                </a:solidFill>
                <a:latin typeface="Public Sans"/>
                <a:ea typeface="Public Sans"/>
                <a:cs typeface="Public Sans"/>
                <a:sym typeface="Public Sans"/>
              </a:rPr>
              <a:t> suy ra:</a:t>
            </a:r>
            <a:r>
              <a:rPr lang="en-US" sz="3858" spc="131">
                <a:solidFill>
                  <a:srgbClr val="1A1A1A"/>
                </a:solidFill>
                <a:latin typeface="Public Sans"/>
                <a:ea typeface="Public Sans"/>
                <a:cs typeface="Public Sans"/>
                <a:sym typeface="Public Sans"/>
              </a:rPr>
              <a:t> AB → GH (bắc cầu)</a:t>
            </a:r>
          </a:p>
          <a:p>
            <a:pPr algn="just">
              <a:lnSpc>
                <a:spcPts val="4051"/>
              </a:lnSpc>
              <a:spcBef>
                <a:spcPct val="0"/>
              </a:spcBef>
            </a:pPr>
            <a:r>
              <a:rPr lang="en-US" sz="3858" spc="131">
                <a:solidFill>
                  <a:srgbClr val="1A1A1A"/>
                </a:solidFill>
                <a:latin typeface="Public Sans"/>
                <a:ea typeface="Public Sans"/>
                <a:cs typeface="Public Sans"/>
                <a:sym typeface="Public Sans"/>
              </a:rPr>
              <a:t>AB → G (2)</a:t>
            </a:r>
          </a:p>
          <a:p>
            <a:pPr algn="just">
              <a:lnSpc>
                <a:spcPts val="4051"/>
              </a:lnSpc>
              <a:spcBef>
                <a:spcPct val="0"/>
              </a:spcBef>
            </a:pPr>
            <a:r>
              <a:rPr lang="en-US" sz="3858" spc="131">
                <a:solidFill>
                  <a:srgbClr val="1A1A1A"/>
                </a:solidFill>
                <a:latin typeface="Public Sans"/>
                <a:ea typeface="Public Sans"/>
                <a:cs typeface="Public Sans"/>
                <a:sym typeface="Public Sans"/>
              </a:rPr>
              <a:t>Từ</a:t>
            </a:r>
            <a:r>
              <a:rPr lang="en-US" sz="3858" spc="131">
                <a:solidFill>
                  <a:srgbClr val="1A1A1A"/>
                </a:solidFill>
                <a:latin typeface="Public Sans"/>
                <a:ea typeface="Public Sans"/>
                <a:cs typeface="Public Sans"/>
                <a:sym typeface="Public Sans"/>
              </a:rPr>
              <a:t> (1) và (2), ta chứng minh được: AB → E và AB → G</a:t>
            </a:r>
          </a:p>
          <a:p>
            <a:pPr algn="just">
              <a:lnSpc>
                <a:spcPts val="3913"/>
              </a:lnSpc>
              <a:spcBef>
                <a:spcPct val="0"/>
              </a:spcBef>
            </a:pPr>
          </a:p>
        </p:txBody>
      </p:sp>
      <p:grpSp>
        <p:nvGrpSpPr>
          <p:cNvPr name="Group 3" id="3"/>
          <p:cNvGrpSpPr/>
          <p:nvPr/>
        </p:nvGrpSpPr>
        <p:grpSpPr>
          <a:xfrm rot="0">
            <a:off x="390395" y="280326"/>
            <a:ext cx="4829442" cy="748374"/>
            <a:chOff x="0" y="0"/>
            <a:chExt cx="1271952" cy="197103"/>
          </a:xfrm>
        </p:grpSpPr>
        <p:sp>
          <p:nvSpPr>
            <p:cNvPr name="Freeform 4" id="4"/>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3</a:t>
              </a:r>
            </a:p>
          </p:txBody>
        </p:sp>
      </p:grpSp>
      <p:sp>
        <p:nvSpPr>
          <p:cNvPr name="TextBox 6" id="6"/>
          <p:cNvSpPr txBox="true"/>
          <p:nvPr/>
        </p:nvSpPr>
        <p:spPr>
          <a:xfrm rot="0">
            <a:off x="390395" y="1295437"/>
            <a:ext cx="17348117" cy="2007787"/>
          </a:xfrm>
          <a:prstGeom prst="rect">
            <a:avLst/>
          </a:prstGeom>
        </p:spPr>
        <p:txBody>
          <a:bodyPr anchor="t" rtlCol="false" tIns="0" lIns="0" bIns="0" rIns="0">
            <a:spAutoFit/>
          </a:bodyPr>
          <a:lstStyle/>
          <a:p>
            <a:pPr algn="l">
              <a:lnSpc>
                <a:spcPts val="4989"/>
              </a:lnSpc>
              <a:spcBef>
                <a:spcPct val="0"/>
              </a:spcBef>
            </a:pPr>
            <a:r>
              <a:rPr lang="en-US" b="true" sz="4752">
                <a:solidFill>
                  <a:srgbClr val="240960"/>
                </a:solidFill>
                <a:latin typeface="Heading Now 61-68 Bold"/>
                <a:ea typeface="Heading Now 61-68 Bold"/>
                <a:cs typeface="Heading Now 61-68 Bold"/>
                <a:sym typeface="Heading Now 61-68 Bold"/>
              </a:rPr>
              <a:t>CHO LƯỢC ĐỒ QUAN HỆ </a:t>
            </a:r>
            <a:r>
              <a:rPr lang="en-US" b="true" sz="4752">
                <a:solidFill>
                  <a:srgbClr val="240960"/>
                </a:solidFill>
                <a:latin typeface="Heading Now 61-68 Bold"/>
                <a:ea typeface="Heading Now 61-68 Bold"/>
                <a:cs typeface="Heading Now 61-68 Bold"/>
                <a:sym typeface="Heading Now 61-68 Bold"/>
              </a:rPr>
              <a:t>Q VÀ TẬP PHỤ THUỘC HÀM F</a:t>
            </a:r>
          </a:p>
          <a:p>
            <a:pPr algn="l">
              <a:lnSpc>
                <a:spcPts val="4989"/>
              </a:lnSpc>
              <a:spcBef>
                <a:spcPct val="0"/>
              </a:spcBef>
            </a:pPr>
            <a:r>
              <a:rPr lang="en-US" b="true" sz="4752">
                <a:solidFill>
                  <a:srgbClr val="240960"/>
                </a:solidFill>
                <a:latin typeface="Heading Now 61-68 Bold"/>
                <a:ea typeface="Heading Now 61-68 Bold"/>
                <a:cs typeface="Heading Now 61-68 Bold"/>
                <a:sym typeface="Heading Now 61-68 Bold"/>
              </a:rPr>
              <a:t>B) F={AB→C; B→D; CD→E; CE→GH; G→A}. CMR: AB → E; AB → G. </a:t>
            </a:r>
          </a:p>
          <a:p>
            <a:pPr algn="l">
              <a:lnSpc>
                <a:spcPts val="4989"/>
              </a:lnSpc>
              <a:spcBef>
                <a:spcPct val="0"/>
              </a:spcBef>
            </a:pPr>
          </a:p>
        </p:txBody>
      </p:sp>
      <p:sp>
        <p:nvSpPr>
          <p:cNvPr name="TextBox 7" id="7"/>
          <p:cNvSpPr txBox="true"/>
          <p:nvPr/>
        </p:nvSpPr>
        <p:spPr>
          <a:xfrm rot="0">
            <a:off x="13797316" y="9582948"/>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240960"/>
                </a:solidFill>
                <a:latin typeface="Cormorant Garamond Bold"/>
                <a:ea typeface="Cormorant Garamond Bold"/>
                <a:cs typeface="Cormorant Garamond Bold"/>
                <a:sym typeface="Cormorant Garamond Bold"/>
              </a:rPr>
              <a:t>Nguyễn Phương Nhi</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A4BF">
                <a:alpha val="100000"/>
              </a:srgbClr>
            </a:gs>
            <a:gs pos="50000">
              <a:srgbClr val="4B9CBF">
                <a:alpha val="100000"/>
              </a:srgbClr>
            </a:gs>
            <a:gs pos="100000">
              <a:srgbClr val="204E8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0395" y="280326"/>
            <a:ext cx="4829442" cy="748374"/>
            <a:chOff x="0" y="0"/>
            <a:chExt cx="1271952" cy="197103"/>
          </a:xfrm>
        </p:grpSpPr>
        <p:sp>
          <p:nvSpPr>
            <p:cNvPr name="Freeform 3" id="3"/>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4" id="4"/>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4</a:t>
              </a:r>
            </a:p>
          </p:txBody>
        </p:sp>
      </p:grpSp>
      <p:sp>
        <p:nvSpPr>
          <p:cNvPr name="TextBox 5" id="5"/>
          <p:cNvSpPr txBox="true"/>
          <p:nvPr/>
        </p:nvSpPr>
        <p:spPr>
          <a:xfrm rot="0">
            <a:off x="390395" y="1295437"/>
            <a:ext cx="17348117" cy="2007787"/>
          </a:xfrm>
          <a:prstGeom prst="rect">
            <a:avLst/>
          </a:prstGeom>
        </p:spPr>
        <p:txBody>
          <a:bodyPr anchor="t" rtlCol="false" tIns="0" lIns="0" bIns="0" rIns="0">
            <a:spAutoFit/>
          </a:bodyPr>
          <a:lstStyle/>
          <a:p>
            <a:pPr algn="l">
              <a:lnSpc>
                <a:spcPts val="4989"/>
              </a:lnSpc>
              <a:spcBef>
                <a:spcPct val="0"/>
              </a:spcBef>
            </a:pPr>
            <a:r>
              <a:rPr lang="en-US" b="true" sz="4752">
                <a:solidFill>
                  <a:srgbClr val="240960"/>
                </a:solidFill>
                <a:latin typeface="Heading Now 61-68 Bold"/>
                <a:ea typeface="Heading Now 61-68 Bold"/>
                <a:cs typeface="Heading Now 61-68 Bold"/>
                <a:sym typeface="Heading Now 61-68 Bold"/>
              </a:rPr>
              <a:t>CÂU HỎI: TRONG</a:t>
            </a:r>
            <a:r>
              <a:rPr lang="en-US" b="true" sz="4752">
                <a:solidFill>
                  <a:srgbClr val="240960"/>
                </a:solidFill>
                <a:latin typeface="Heading Now 61-68 Bold"/>
                <a:ea typeface="Heading Now 61-68 Bold"/>
                <a:cs typeface="Heading Now 61-68 Bold"/>
                <a:sym typeface="Heading Now 61-68 Bold"/>
              </a:rPr>
              <a:t> CÁC PHỤ THUỘC HÀM SAU, PTH NÀO KHÔNG THỎA?</a:t>
            </a:r>
          </a:p>
          <a:p>
            <a:pPr algn="l">
              <a:lnSpc>
                <a:spcPts val="4989"/>
              </a:lnSpc>
              <a:spcBef>
                <a:spcPct val="0"/>
              </a:spcBef>
            </a:pPr>
          </a:p>
        </p:txBody>
      </p:sp>
      <p:sp>
        <p:nvSpPr>
          <p:cNvPr name="TextBox 6" id="6"/>
          <p:cNvSpPr txBox="true"/>
          <p:nvPr/>
        </p:nvSpPr>
        <p:spPr>
          <a:xfrm rot="0">
            <a:off x="13797316" y="9582948"/>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Ngọc Bảo Trâm</a:t>
            </a:r>
          </a:p>
        </p:txBody>
      </p:sp>
      <p:sp>
        <p:nvSpPr>
          <p:cNvPr name="Freeform 7" id="7"/>
          <p:cNvSpPr/>
          <p:nvPr/>
        </p:nvSpPr>
        <p:spPr>
          <a:xfrm flipH="false" flipV="false" rot="0">
            <a:off x="2805116" y="3303225"/>
            <a:ext cx="11268420" cy="5043554"/>
          </a:xfrm>
          <a:custGeom>
            <a:avLst/>
            <a:gdLst/>
            <a:ahLst/>
            <a:cxnLst/>
            <a:rect r="r" b="b" t="t" l="l"/>
            <a:pathLst>
              <a:path h="5043554" w="11268420">
                <a:moveTo>
                  <a:pt x="0" y="0"/>
                </a:moveTo>
                <a:lnTo>
                  <a:pt x="11268419" y="0"/>
                </a:lnTo>
                <a:lnTo>
                  <a:pt x="11268419" y="5043553"/>
                </a:lnTo>
                <a:lnTo>
                  <a:pt x="0" y="5043553"/>
                </a:lnTo>
                <a:lnTo>
                  <a:pt x="0" y="0"/>
                </a:lnTo>
                <a:close/>
              </a:path>
            </a:pathLst>
          </a:custGeom>
          <a:blipFill>
            <a:blip r:embed="rId2"/>
            <a:stretch>
              <a:fillRect l="-370" t="0" r="-370" b="-2374"/>
            </a:stretch>
          </a:blipFill>
        </p:spPr>
      </p:sp>
      <p:sp>
        <p:nvSpPr>
          <p:cNvPr name="Freeform 8" id="8"/>
          <p:cNvSpPr/>
          <p:nvPr/>
        </p:nvSpPr>
        <p:spPr>
          <a:xfrm flipH="false" flipV="true" rot="0">
            <a:off x="13797316" y="-2989286"/>
            <a:ext cx="5081025" cy="5978571"/>
          </a:xfrm>
          <a:custGeom>
            <a:avLst/>
            <a:gdLst/>
            <a:ahLst/>
            <a:cxnLst/>
            <a:rect r="r" b="b" t="t" l="l"/>
            <a:pathLst>
              <a:path h="5978571" w="5081025">
                <a:moveTo>
                  <a:pt x="0" y="5978572"/>
                </a:moveTo>
                <a:lnTo>
                  <a:pt x="5081025" y="5978572"/>
                </a:lnTo>
                <a:lnTo>
                  <a:pt x="5081025" y="0"/>
                </a:lnTo>
                <a:lnTo>
                  <a:pt x="0" y="0"/>
                </a:lnTo>
                <a:lnTo>
                  <a:pt x="0" y="5978572"/>
                </a:lnTo>
                <a:close/>
              </a:path>
            </a:pathLst>
          </a:custGeom>
          <a:blipFill>
            <a:blip r:embed="rId3"/>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B4D4">
                <a:alpha val="100000"/>
              </a:srgbClr>
            </a:gs>
            <a:gs pos="50000">
              <a:srgbClr val="5C90C8">
                <a:alpha val="100000"/>
              </a:srgbClr>
            </a:gs>
            <a:gs pos="100000">
              <a:srgbClr val="0E2C4D">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390395" y="280326"/>
            <a:ext cx="4829442" cy="748374"/>
            <a:chOff x="0" y="0"/>
            <a:chExt cx="1271952" cy="197103"/>
          </a:xfrm>
        </p:grpSpPr>
        <p:sp>
          <p:nvSpPr>
            <p:cNvPr name="Freeform 3" id="3"/>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4" id="4"/>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4</a:t>
              </a:r>
            </a:p>
          </p:txBody>
        </p:sp>
      </p:grpSp>
      <p:sp>
        <p:nvSpPr>
          <p:cNvPr name="TextBox 5" id="5"/>
          <p:cNvSpPr txBox="true"/>
          <p:nvPr/>
        </p:nvSpPr>
        <p:spPr>
          <a:xfrm rot="0">
            <a:off x="390395" y="1295437"/>
            <a:ext cx="17348117" cy="2007787"/>
          </a:xfrm>
          <a:prstGeom prst="rect">
            <a:avLst/>
          </a:prstGeom>
        </p:spPr>
        <p:txBody>
          <a:bodyPr anchor="t" rtlCol="false" tIns="0" lIns="0" bIns="0" rIns="0">
            <a:spAutoFit/>
          </a:bodyPr>
          <a:lstStyle/>
          <a:p>
            <a:pPr algn="l">
              <a:lnSpc>
                <a:spcPts val="4989"/>
              </a:lnSpc>
              <a:spcBef>
                <a:spcPct val="0"/>
              </a:spcBef>
            </a:pPr>
            <a:r>
              <a:rPr lang="en-US" b="true" sz="4752">
                <a:solidFill>
                  <a:srgbClr val="240960"/>
                </a:solidFill>
                <a:latin typeface="Heading Now 61-68 Bold"/>
                <a:ea typeface="Heading Now 61-68 Bold"/>
                <a:cs typeface="Heading Now 61-68 Bold"/>
                <a:sym typeface="Heading Now 61-68 Bold"/>
              </a:rPr>
              <a:t>CÂU HỎI: TRONG</a:t>
            </a:r>
            <a:r>
              <a:rPr lang="en-US" b="true" sz="4752">
                <a:solidFill>
                  <a:srgbClr val="240960"/>
                </a:solidFill>
                <a:latin typeface="Heading Now 61-68 Bold"/>
                <a:ea typeface="Heading Now 61-68 Bold"/>
                <a:cs typeface="Heading Now 61-68 Bold"/>
                <a:sym typeface="Heading Now 61-68 Bold"/>
              </a:rPr>
              <a:t> CÁC PHỤ THUỘC HÀM SAU, PTH NÀO KHÔNG THỎA?</a:t>
            </a:r>
          </a:p>
          <a:p>
            <a:pPr algn="l">
              <a:lnSpc>
                <a:spcPts val="4989"/>
              </a:lnSpc>
              <a:spcBef>
                <a:spcPct val="0"/>
              </a:spcBef>
            </a:pPr>
          </a:p>
        </p:txBody>
      </p:sp>
      <p:sp>
        <p:nvSpPr>
          <p:cNvPr name="Freeform 6" id="6"/>
          <p:cNvSpPr/>
          <p:nvPr/>
        </p:nvSpPr>
        <p:spPr>
          <a:xfrm flipH="false" flipV="false" rot="0">
            <a:off x="-1601989" y="7310719"/>
            <a:ext cx="19889989" cy="8313610"/>
          </a:xfrm>
          <a:custGeom>
            <a:avLst/>
            <a:gdLst/>
            <a:ahLst/>
            <a:cxnLst/>
            <a:rect r="r" b="b" t="t" l="l"/>
            <a:pathLst>
              <a:path h="8313610" w="19889989">
                <a:moveTo>
                  <a:pt x="0" y="0"/>
                </a:moveTo>
                <a:lnTo>
                  <a:pt x="19889989" y="0"/>
                </a:lnTo>
                <a:lnTo>
                  <a:pt x="19889989" y="8313609"/>
                </a:lnTo>
                <a:lnTo>
                  <a:pt x="0" y="8313609"/>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3787791" y="9324975"/>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Ngọc Bảo Trâm</a:t>
            </a:r>
          </a:p>
        </p:txBody>
      </p:sp>
      <p:sp>
        <p:nvSpPr>
          <p:cNvPr name="TextBox 8" id="8"/>
          <p:cNvSpPr txBox="true"/>
          <p:nvPr/>
        </p:nvSpPr>
        <p:spPr>
          <a:xfrm rot="0">
            <a:off x="390395" y="2982674"/>
            <a:ext cx="16868905" cy="6092948"/>
          </a:xfrm>
          <a:prstGeom prst="rect">
            <a:avLst/>
          </a:prstGeom>
        </p:spPr>
        <p:txBody>
          <a:bodyPr anchor="t" rtlCol="false" tIns="0" lIns="0" bIns="0" rIns="0">
            <a:spAutoFit/>
          </a:bodyPr>
          <a:lstStyle/>
          <a:p>
            <a:pPr algn="l">
              <a:lnSpc>
                <a:spcPts val="4031"/>
              </a:lnSpc>
              <a:spcBef>
                <a:spcPct val="0"/>
              </a:spcBef>
            </a:pPr>
            <a:r>
              <a:rPr lang="en-US" b="true" sz="3839">
                <a:solidFill>
                  <a:srgbClr val="FFFFFF"/>
                </a:solidFill>
                <a:latin typeface="Public Sans Bold"/>
                <a:ea typeface="Public Sans Bold"/>
                <a:cs typeface="Public Sans Bold"/>
                <a:sym typeface="Public Sans Bold"/>
              </a:rPr>
              <a:t>- A → B: A = Y XUẤT HIỆN 2 LẦN → B = X (DÒNG 2) VÀ Z (DÒNG 4) → KHÔNG DUY NHẤT → KHÔNG THỎA.</a:t>
            </a:r>
          </a:p>
          <a:p>
            <a:pPr algn="l">
              <a:lnSpc>
                <a:spcPts val="4031"/>
              </a:lnSpc>
              <a:spcBef>
                <a:spcPct val="0"/>
              </a:spcBef>
            </a:pPr>
            <a:r>
              <a:rPr lang="en-US" b="true" sz="3839">
                <a:solidFill>
                  <a:srgbClr val="FFFFFF"/>
                </a:solidFill>
                <a:latin typeface="Public Sans Bold"/>
                <a:ea typeface="Public Sans Bold"/>
                <a:cs typeface="Public Sans Bold"/>
                <a:sym typeface="Public Sans Bold"/>
              </a:rPr>
              <a:t>- A → C: A = Y → C = Z (DÒNG 2) VÀ W (DÒNG 4) → KHÔNG DUY NHẤT → KHÔNG THỎA.</a:t>
            </a:r>
          </a:p>
          <a:p>
            <a:pPr algn="l">
              <a:lnSpc>
                <a:spcPts val="4031"/>
              </a:lnSpc>
              <a:spcBef>
                <a:spcPct val="0"/>
              </a:spcBef>
            </a:pPr>
            <a:r>
              <a:rPr lang="en-US" b="true" sz="3839">
                <a:solidFill>
                  <a:srgbClr val="FFFFFF"/>
                </a:solidFill>
                <a:latin typeface="Public Sans Bold"/>
                <a:ea typeface="Public Sans Bold"/>
                <a:cs typeface="Public Sans Bold"/>
                <a:sym typeface="Public Sans Bold"/>
              </a:rPr>
              <a:t>- B → A: MỖI B TƯƠNG ỨNG MỘT GIÁ TRỊ A DUY NHẤT → THỎA MÃN.</a:t>
            </a:r>
          </a:p>
          <a:p>
            <a:pPr algn="l">
              <a:lnSpc>
                <a:spcPts val="4031"/>
              </a:lnSpc>
              <a:spcBef>
                <a:spcPct val="0"/>
              </a:spcBef>
            </a:pPr>
            <a:r>
              <a:rPr lang="en-US" b="true" sz="3839">
                <a:solidFill>
                  <a:srgbClr val="FFFFFF"/>
                </a:solidFill>
                <a:latin typeface="Public Sans Bold"/>
                <a:ea typeface="Public Sans Bold"/>
                <a:cs typeface="Public Sans Bold"/>
                <a:sym typeface="Public Sans Bold"/>
              </a:rPr>
              <a:t>- C → D: MỖI C TƯƠNG ỨNG MỘT GIÁ TRỊ D DUY NHẤT → THỎA MÃN.</a:t>
            </a:r>
          </a:p>
          <a:p>
            <a:pPr algn="l">
              <a:lnSpc>
                <a:spcPts val="4031"/>
              </a:lnSpc>
              <a:spcBef>
                <a:spcPct val="0"/>
              </a:spcBef>
            </a:pPr>
            <a:r>
              <a:rPr lang="en-US" b="true" sz="3839">
                <a:solidFill>
                  <a:srgbClr val="FFFFFF"/>
                </a:solidFill>
                <a:latin typeface="Public Sans Bold"/>
                <a:ea typeface="Public Sans Bold"/>
                <a:cs typeface="Public Sans Bold"/>
                <a:sym typeface="Public Sans Bold"/>
              </a:rPr>
              <a:t>- D → C: D = Y → C = X (DÒNG 1), Y (DÒNG 3) → KHÔNG DUY NHẤT → KHÔNG THỎA.</a:t>
            </a:r>
          </a:p>
          <a:p>
            <a:pPr algn="l">
              <a:lnSpc>
                <a:spcPts val="4031"/>
              </a:lnSpc>
              <a:spcBef>
                <a:spcPct val="0"/>
              </a:spcBef>
            </a:pPr>
            <a:r>
              <a:rPr lang="en-US" b="true" sz="3839">
                <a:solidFill>
                  <a:srgbClr val="FFFFFF"/>
                </a:solidFill>
                <a:latin typeface="Public Sans Bold"/>
                <a:ea typeface="Public Sans Bold"/>
                <a:cs typeface="Public Sans Bold"/>
                <a:sym typeface="Public Sans Bold"/>
              </a:rPr>
              <a:t>- D → A: D = Y → A = X (DÒNG 1), Z (DÒNG 3) → KHÔNG DUY NHẤT → KHÔNG THỎA.</a:t>
            </a:r>
          </a:p>
          <a:p>
            <a:pPr algn="l">
              <a:lnSpc>
                <a:spcPts val="4031"/>
              </a:lnSpc>
              <a:spcBef>
                <a:spcPct val="0"/>
              </a:spcBef>
            </a:pPr>
            <a:r>
              <a:rPr lang="en-US" b="true" sz="3839">
                <a:solidFill>
                  <a:srgbClr val="FFFFFF"/>
                </a:solidFill>
                <a:latin typeface="Public Sans Bold"/>
                <a:ea typeface="Public Sans Bold"/>
                <a:cs typeface="Public Sans Bold"/>
                <a:sym typeface="Public Sans Bold"/>
              </a:rPr>
              <a:t>NHƯ VẬY: PHỤ THUỘC HÀM KHÔNG THỎA MÃN LÀ: A → B, A → C, D → C, D → A</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668FBB">
                <a:alpha val="100000"/>
              </a:srgbClr>
            </a:gs>
            <a:gs pos="100000">
              <a:srgbClr val="042447">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390395" y="280326"/>
            <a:ext cx="4829442" cy="748374"/>
            <a:chOff x="0" y="0"/>
            <a:chExt cx="1271952" cy="197103"/>
          </a:xfrm>
        </p:grpSpPr>
        <p:sp>
          <p:nvSpPr>
            <p:cNvPr name="Freeform 3" id="3"/>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4" id="4"/>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5</a:t>
              </a:r>
            </a:p>
          </p:txBody>
        </p:sp>
      </p:grpSp>
      <p:sp>
        <p:nvSpPr>
          <p:cNvPr name="TextBox 5" id="5"/>
          <p:cNvSpPr txBox="true"/>
          <p:nvPr/>
        </p:nvSpPr>
        <p:spPr>
          <a:xfrm rot="0">
            <a:off x="390395" y="1450054"/>
            <a:ext cx="15142133" cy="1384577"/>
          </a:xfrm>
          <a:prstGeom prst="rect">
            <a:avLst/>
          </a:prstGeom>
        </p:spPr>
        <p:txBody>
          <a:bodyPr anchor="t" rtlCol="false" tIns="0" lIns="0" bIns="0" rIns="0">
            <a:spAutoFit/>
          </a:bodyPr>
          <a:lstStyle/>
          <a:p>
            <a:pPr algn="l">
              <a:lnSpc>
                <a:spcPts val="4989"/>
              </a:lnSpc>
              <a:spcBef>
                <a:spcPct val="0"/>
              </a:spcBef>
            </a:pPr>
            <a:r>
              <a:rPr lang="en-US" b="true" sz="4752">
                <a:solidFill>
                  <a:srgbClr val="240960"/>
                </a:solidFill>
                <a:latin typeface="Heading Now 61-68 Bold"/>
                <a:ea typeface="Heading Now 61-68 Bold"/>
                <a:cs typeface="Heading Now 61-68 Bold"/>
                <a:sym typeface="Heading Now 61-68 Bold"/>
              </a:rPr>
              <a:t>CÂU HỎI: HÃY TÌM TẤT CẢ</a:t>
            </a:r>
            <a:r>
              <a:rPr lang="en-US" b="true" sz="4752">
                <a:solidFill>
                  <a:srgbClr val="240960"/>
                </a:solidFill>
                <a:latin typeface="Heading Now 61-68 Bold"/>
                <a:ea typeface="Heading Now 61-68 Bold"/>
                <a:cs typeface="Heading Now 61-68 Bold"/>
                <a:sym typeface="Heading Now 61-68 Bold"/>
              </a:rPr>
              <a:t> CÁC KHÓA CHO LƯỢC ĐỒ QUAN HỆ SAU: </a:t>
            </a:r>
          </a:p>
        </p:txBody>
      </p:sp>
      <p:sp>
        <p:nvSpPr>
          <p:cNvPr name="TextBox 6" id="6"/>
          <p:cNvSpPr txBox="true"/>
          <p:nvPr/>
        </p:nvSpPr>
        <p:spPr>
          <a:xfrm rot="0">
            <a:off x="13797316" y="9582948"/>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Ngọc Bảo Trâm</a:t>
            </a:r>
          </a:p>
        </p:txBody>
      </p:sp>
      <p:sp>
        <p:nvSpPr>
          <p:cNvPr name="Freeform 7" id="7"/>
          <p:cNvSpPr/>
          <p:nvPr/>
        </p:nvSpPr>
        <p:spPr>
          <a:xfrm flipH="false" flipV="true" rot="0">
            <a:off x="13797316" y="-2989286"/>
            <a:ext cx="5081025" cy="5978571"/>
          </a:xfrm>
          <a:custGeom>
            <a:avLst/>
            <a:gdLst/>
            <a:ahLst/>
            <a:cxnLst/>
            <a:rect r="r" b="b" t="t" l="l"/>
            <a:pathLst>
              <a:path h="5978571" w="5081025">
                <a:moveTo>
                  <a:pt x="0" y="5978572"/>
                </a:moveTo>
                <a:lnTo>
                  <a:pt x="5081025" y="5978572"/>
                </a:lnTo>
                <a:lnTo>
                  <a:pt x="5081025" y="0"/>
                </a:lnTo>
                <a:lnTo>
                  <a:pt x="0" y="0"/>
                </a:lnTo>
                <a:lnTo>
                  <a:pt x="0" y="5978572"/>
                </a:lnTo>
                <a:close/>
              </a:path>
            </a:pathLst>
          </a:custGeom>
          <a:blipFill>
            <a:blip r:embed="rId2"/>
            <a:stretch>
              <a:fillRect l="0" t="0" r="0" b="0"/>
            </a:stretch>
          </a:blipFill>
        </p:spPr>
      </p:sp>
      <p:sp>
        <p:nvSpPr>
          <p:cNvPr name="TextBox 8" id="8"/>
          <p:cNvSpPr txBox="true"/>
          <p:nvPr/>
        </p:nvSpPr>
        <p:spPr>
          <a:xfrm rot="0">
            <a:off x="390395" y="3494111"/>
            <a:ext cx="13895309" cy="2559173"/>
          </a:xfrm>
          <a:prstGeom prst="rect">
            <a:avLst/>
          </a:prstGeom>
        </p:spPr>
        <p:txBody>
          <a:bodyPr anchor="t" rtlCol="false" tIns="0" lIns="0" bIns="0" rIns="0">
            <a:spAutoFit/>
          </a:bodyPr>
          <a:lstStyle/>
          <a:p>
            <a:pPr algn="l" marL="0" indent="0" lvl="0">
              <a:lnSpc>
                <a:spcPts val="4031"/>
              </a:lnSpc>
              <a:spcBef>
                <a:spcPct val="0"/>
              </a:spcBef>
            </a:pPr>
            <a:r>
              <a:rPr lang="en-US" b="true" sz="3839" strike="noStrike" u="none">
                <a:solidFill>
                  <a:srgbClr val="FDFDFD"/>
                </a:solidFill>
                <a:latin typeface="Public Sans Bold"/>
                <a:ea typeface="Public Sans Bold"/>
                <a:cs typeface="Public Sans Bold"/>
                <a:sym typeface="Public Sans Bold"/>
              </a:rPr>
              <a:t>Q(BROKER,OFFICE,STOCK,QUANTIT,INVESTOR,DIVIDENT)</a:t>
            </a:r>
          </a:p>
          <a:p>
            <a:pPr algn="l" marL="0" indent="0" lvl="0">
              <a:lnSpc>
                <a:spcPts val="4031"/>
              </a:lnSpc>
              <a:spcBef>
                <a:spcPct val="0"/>
              </a:spcBef>
            </a:pPr>
            <a:r>
              <a:rPr lang="en-US" b="true" sz="3839" strike="noStrike" u="none">
                <a:solidFill>
                  <a:srgbClr val="FDFDFD"/>
                </a:solidFill>
                <a:latin typeface="Public Sans Bold"/>
                <a:ea typeface="Public Sans Bold"/>
                <a:cs typeface="Public Sans Bold"/>
                <a:sym typeface="Public Sans Bold"/>
              </a:rPr>
              <a:t>F={STOCK → DIVIDENT</a:t>
            </a:r>
          </a:p>
          <a:p>
            <a:pPr algn="l" marL="0" indent="0" lvl="0">
              <a:lnSpc>
                <a:spcPts val="4031"/>
              </a:lnSpc>
              <a:spcBef>
                <a:spcPct val="0"/>
              </a:spcBef>
            </a:pPr>
            <a:r>
              <a:rPr lang="en-US" b="true" sz="3839" strike="noStrike" u="none">
                <a:solidFill>
                  <a:srgbClr val="FDFDFD"/>
                </a:solidFill>
                <a:latin typeface="Public Sans Bold"/>
                <a:ea typeface="Public Sans Bold"/>
                <a:cs typeface="Public Sans Bold"/>
                <a:sym typeface="Public Sans Bold"/>
              </a:rPr>
              <a:t>INVESTOR → BROKER</a:t>
            </a:r>
          </a:p>
          <a:p>
            <a:pPr algn="l" marL="0" indent="0" lvl="0">
              <a:lnSpc>
                <a:spcPts val="4031"/>
              </a:lnSpc>
              <a:spcBef>
                <a:spcPct val="0"/>
              </a:spcBef>
            </a:pPr>
            <a:r>
              <a:rPr lang="en-US" b="true" sz="3839" strike="noStrike" u="none">
                <a:solidFill>
                  <a:srgbClr val="FDFDFD"/>
                </a:solidFill>
                <a:latin typeface="Public Sans Bold"/>
                <a:ea typeface="Public Sans Bold"/>
                <a:cs typeface="Public Sans Bold"/>
                <a:sym typeface="Public Sans Bold"/>
              </a:rPr>
              <a:t>INVESTOR,STOCK → QUANTITY</a:t>
            </a:r>
          </a:p>
          <a:p>
            <a:pPr algn="l" marL="0" indent="0" lvl="0">
              <a:lnSpc>
                <a:spcPts val="4031"/>
              </a:lnSpc>
              <a:spcBef>
                <a:spcPct val="0"/>
              </a:spcBef>
            </a:pPr>
            <a:r>
              <a:rPr lang="en-US" b="true" sz="3839" strike="noStrike" u="none">
                <a:solidFill>
                  <a:srgbClr val="FDFDFD"/>
                </a:solidFill>
                <a:latin typeface="Public Sans Bold"/>
                <a:ea typeface="Public Sans Bold"/>
                <a:cs typeface="Public Sans Bold"/>
                <a:sym typeface="Public Sans Bold"/>
              </a:rPr>
              <a:t>BROKER → OFFICE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B4D4">
                <a:alpha val="100000"/>
              </a:srgbClr>
            </a:gs>
            <a:gs pos="50000">
              <a:srgbClr val="5C90C8">
                <a:alpha val="100000"/>
              </a:srgbClr>
            </a:gs>
            <a:gs pos="100000">
              <a:srgbClr val="0E2C4D">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390395" y="280326"/>
            <a:ext cx="4829442" cy="748374"/>
            <a:chOff x="0" y="0"/>
            <a:chExt cx="1271952" cy="197103"/>
          </a:xfrm>
        </p:grpSpPr>
        <p:sp>
          <p:nvSpPr>
            <p:cNvPr name="Freeform 3" id="3"/>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4" id="4"/>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5</a:t>
              </a:r>
            </a:p>
          </p:txBody>
        </p:sp>
      </p:grpSp>
      <p:sp>
        <p:nvSpPr>
          <p:cNvPr name="TextBox 5" id="5"/>
          <p:cNvSpPr txBox="true"/>
          <p:nvPr/>
        </p:nvSpPr>
        <p:spPr>
          <a:xfrm rot="0">
            <a:off x="390395" y="1450054"/>
            <a:ext cx="15142133" cy="1384577"/>
          </a:xfrm>
          <a:prstGeom prst="rect">
            <a:avLst/>
          </a:prstGeom>
        </p:spPr>
        <p:txBody>
          <a:bodyPr anchor="t" rtlCol="false" tIns="0" lIns="0" bIns="0" rIns="0">
            <a:spAutoFit/>
          </a:bodyPr>
          <a:lstStyle/>
          <a:p>
            <a:pPr algn="l">
              <a:lnSpc>
                <a:spcPts val="4989"/>
              </a:lnSpc>
              <a:spcBef>
                <a:spcPct val="0"/>
              </a:spcBef>
            </a:pPr>
            <a:r>
              <a:rPr lang="en-US" b="true" sz="4752">
                <a:solidFill>
                  <a:srgbClr val="240960"/>
                </a:solidFill>
                <a:latin typeface="Heading Now 61-68 Bold"/>
                <a:ea typeface="Heading Now 61-68 Bold"/>
                <a:cs typeface="Heading Now 61-68 Bold"/>
                <a:sym typeface="Heading Now 61-68 Bold"/>
              </a:rPr>
              <a:t>CÂU HỎI: HÃY TÌM TẤT CẢ</a:t>
            </a:r>
            <a:r>
              <a:rPr lang="en-US" b="true" sz="4752">
                <a:solidFill>
                  <a:srgbClr val="240960"/>
                </a:solidFill>
                <a:latin typeface="Heading Now 61-68 Bold"/>
                <a:ea typeface="Heading Now 61-68 Bold"/>
                <a:cs typeface="Heading Now 61-68 Bold"/>
                <a:sym typeface="Heading Now 61-68 Bold"/>
              </a:rPr>
              <a:t> CÁC KHÓA CHO LƯỢC ĐỒ QUAN HỆ SAU: </a:t>
            </a:r>
          </a:p>
        </p:txBody>
      </p:sp>
      <p:sp>
        <p:nvSpPr>
          <p:cNvPr name="TextBox 6" id="6"/>
          <p:cNvSpPr txBox="true"/>
          <p:nvPr/>
        </p:nvSpPr>
        <p:spPr>
          <a:xfrm rot="0">
            <a:off x="13797316" y="9582948"/>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Ngọc Bảo Trâm</a:t>
            </a:r>
          </a:p>
        </p:txBody>
      </p:sp>
      <p:sp>
        <p:nvSpPr>
          <p:cNvPr name="Freeform 7" id="7"/>
          <p:cNvSpPr/>
          <p:nvPr/>
        </p:nvSpPr>
        <p:spPr>
          <a:xfrm flipH="false" flipV="true" rot="0">
            <a:off x="13797316" y="-2989286"/>
            <a:ext cx="5081025" cy="5978571"/>
          </a:xfrm>
          <a:custGeom>
            <a:avLst/>
            <a:gdLst/>
            <a:ahLst/>
            <a:cxnLst/>
            <a:rect r="r" b="b" t="t" l="l"/>
            <a:pathLst>
              <a:path h="5978571" w="5081025">
                <a:moveTo>
                  <a:pt x="0" y="5978572"/>
                </a:moveTo>
                <a:lnTo>
                  <a:pt x="5081025" y="5978572"/>
                </a:lnTo>
                <a:lnTo>
                  <a:pt x="5081025" y="0"/>
                </a:lnTo>
                <a:lnTo>
                  <a:pt x="0" y="0"/>
                </a:lnTo>
                <a:lnTo>
                  <a:pt x="0" y="5978572"/>
                </a:lnTo>
                <a:close/>
              </a:path>
            </a:pathLst>
          </a:custGeom>
          <a:blipFill>
            <a:blip r:embed="rId2"/>
            <a:stretch>
              <a:fillRect l="0" t="0" r="0" b="0"/>
            </a:stretch>
          </a:blipFill>
        </p:spPr>
      </p:sp>
      <p:sp>
        <p:nvSpPr>
          <p:cNvPr name="TextBox 8" id="8"/>
          <p:cNvSpPr txBox="true"/>
          <p:nvPr/>
        </p:nvSpPr>
        <p:spPr>
          <a:xfrm rot="0">
            <a:off x="390395" y="3320406"/>
            <a:ext cx="15947434" cy="6199586"/>
          </a:xfrm>
          <a:prstGeom prst="rect">
            <a:avLst/>
          </a:prstGeom>
        </p:spPr>
        <p:txBody>
          <a:bodyPr anchor="t" rtlCol="false" tIns="0" lIns="0" bIns="0" rIns="0">
            <a:spAutoFit/>
          </a:bodyPr>
          <a:lstStyle/>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Q(BROKER,OFFICE,STOCK,QUANTIT</a:t>
            </a:r>
            <a:r>
              <a:rPr lang="en-US" b="true" sz="2525" strike="noStrike" u="none">
                <a:solidFill>
                  <a:srgbClr val="FDFDFD"/>
                </a:solidFill>
                <a:latin typeface="Public Sans Bold"/>
                <a:ea typeface="Public Sans Bold"/>
                <a:cs typeface="Public Sans Bold"/>
                <a:sym typeface="Public Sans Bold"/>
              </a:rPr>
              <a:t>Y</a:t>
            </a:r>
            <a:r>
              <a:rPr lang="en-US" b="true" sz="2525" strike="noStrike" u="none">
                <a:solidFill>
                  <a:srgbClr val="FDFDFD"/>
                </a:solidFill>
                <a:latin typeface="Public Sans Bold"/>
                <a:ea typeface="Public Sans Bold"/>
                <a:cs typeface="Public Sans Bold"/>
                <a:sym typeface="Public Sans Bold"/>
              </a:rPr>
              <a:t>,INVESTOR,DIVIDENT)</a:t>
            </a:r>
            <a:r>
              <a:rPr lang="en-US" b="true" sz="2525" strike="noStrike" u="none">
                <a:solidFill>
                  <a:srgbClr val="FDFDFD"/>
                </a:solidFill>
                <a:latin typeface="Public Sans Bold"/>
                <a:ea typeface="Public Sans Bold"/>
                <a:cs typeface="Public Sans Bold"/>
                <a:sym typeface="Public Sans Bold"/>
              </a:rPr>
              <a:t> </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F={STOCK → DIVIDENT</a:t>
            </a:r>
            <a:r>
              <a:rPr lang="en-US" b="true" sz="2525" strike="noStrike" u="none">
                <a:solidFill>
                  <a:srgbClr val="FDFDFD"/>
                </a:solidFill>
                <a:latin typeface="Public Sans Bold"/>
                <a:ea typeface="Public Sans Bold"/>
                <a:cs typeface="Public Sans Bold"/>
                <a:sym typeface="Public Sans Bold"/>
              </a:rPr>
              <a:t> </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INVESTOR → BROKER</a:t>
            </a:r>
            <a:r>
              <a:rPr lang="en-US" b="true" sz="2525" strike="noStrike" u="none">
                <a:solidFill>
                  <a:srgbClr val="FDFDFD"/>
                </a:solidFill>
                <a:latin typeface="Public Sans Bold"/>
                <a:ea typeface="Public Sans Bold"/>
                <a:cs typeface="Public Sans Bold"/>
                <a:sym typeface="Public Sans Bold"/>
              </a:rPr>
              <a:t> </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INVESTOR,STOCK → QUANTITY</a:t>
            </a:r>
            <a:r>
              <a:rPr lang="en-US" b="true" sz="2525" strike="noStrike" u="none">
                <a:solidFill>
                  <a:srgbClr val="FDFDFD"/>
                </a:solidFill>
                <a:latin typeface="Public Sans Bold"/>
                <a:ea typeface="Public Sans Bold"/>
                <a:cs typeface="Public Sans Bold"/>
                <a:sym typeface="Public Sans Bold"/>
              </a:rPr>
              <a:t> </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BROKER → OFFICE }</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TÌM BAO ĐÓNG (CLOSURE) ĐỂ TÌM KHÓA.</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THỬ TẬP {INVESTOR, STOCK}(VÌ INVESTOR VÀ STOCK XUẤT HIỆN Ở VẾ TRÁI CỦA NHIỀU PHỤ THUỘC):</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 INVESTOR → BROKER</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 BROKER → OFFICE ⇒ INVESTOR → OFFICE</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 STOCK → DIVIDENT</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 INVESTOR, STOCK → QUANTITY</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 {INVESTOR, STOCK}+ = {INVESTOR, STOCK, BROKER, OFFICE, DIVIDENT, QUANTITY}</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 BAO ĐÓNG CHỨA TẤT CẢ THUỘC TÍNH ⇒ {INVESTOR, STOCK} LÀ MỘT KHÓA.</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KIỂM TRA XEM CÓ KHÓA NÀO NHỎ HƠN KHÔNG:</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 INVESTOR+ = {INVESTOR, BROKER, OFFICE} (KHÔNG ĐỦ)</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 STOCK+ = {STOCK, DIVIDENT} (KHÔNG ĐỦ)</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 KHÔNG CÓ TẬP CON NÀO NHỎ HƠN TẠO ĐƯỢC TOÀN BỘ THUỘC TÍNH.</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 VẬY KHÓA DUY NHẤT LÀ: {INVESTOR, STOCK}</a:t>
            </a:r>
          </a:p>
          <a:p>
            <a:pPr algn="l" marL="0" indent="0" lvl="0">
              <a:lnSpc>
                <a:spcPts val="2651"/>
              </a:lnSpc>
              <a:spcBef>
                <a:spcPct val="0"/>
              </a:spcBef>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A4BF">
                <a:alpha val="100000"/>
              </a:srgbClr>
            </a:gs>
            <a:gs pos="50000">
              <a:srgbClr val="4B9CBF">
                <a:alpha val="100000"/>
              </a:srgbClr>
            </a:gs>
            <a:gs pos="100000">
              <a:srgbClr val="204E8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0395" y="280326"/>
            <a:ext cx="4829442" cy="748374"/>
            <a:chOff x="0" y="0"/>
            <a:chExt cx="1271952" cy="197103"/>
          </a:xfrm>
        </p:grpSpPr>
        <p:sp>
          <p:nvSpPr>
            <p:cNvPr name="Freeform 3" id="3"/>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4" id="4"/>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6</a:t>
              </a:r>
            </a:p>
          </p:txBody>
        </p:sp>
      </p:grpSp>
      <p:sp>
        <p:nvSpPr>
          <p:cNvPr name="TextBox 5" id="5"/>
          <p:cNvSpPr txBox="true"/>
          <p:nvPr/>
        </p:nvSpPr>
        <p:spPr>
          <a:xfrm rot="0">
            <a:off x="390395" y="1450054"/>
            <a:ext cx="15142133" cy="1384577"/>
          </a:xfrm>
          <a:prstGeom prst="rect">
            <a:avLst/>
          </a:prstGeom>
        </p:spPr>
        <p:txBody>
          <a:bodyPr anchor="t" rtlCol="false" tIns="0" lIns="0" bIns="0" rIns="0">
            <a:spAutoFit/>
          </a:bodyPr>
          <a:lstStyle/>
          <a:p>
            <a:pPr algn="l">
              <a:lnSpc>
                <a:spcPts val="4989"/>
              </a:lnSpc>
              <a:spcBef>
                <a:spcPct val="0"/>
              </a:spcBef>
            </a:pPr>
            <a:r>
              <a:rPr lang="en-US" b="true" sz="4752">
                <a:solidFill>
                  <a:srgbClr val="240960"/>
                </a:solidFill>
                <a:latin typeface="Heading Now 61-68 Bold"/>
                <a:ea typeface="Heading Now 61-68 Bold"/>
                <a:cs typeface="Heading Now 61-68 Bold"/>
                <a:sym typeface="Heading Now 61-68 Bold"/>
              </a:rPr>
              <a:t>CÂU HỎI: XÉT </a:t>
            </a:r>
            <a:r>
              <a:rPr lang="en-US" b="true" sz="4752">
                <a:solidFill>
                  <a:srgbClr val="240960"/>
                </a:solidFill>
                <a:latin typeface="Heading Now 61-68 Bold"/>
                <a:ea typeface="Heading Now 61-68 Bold"/>
                <a:cs typeface="Heading Now 61-68 Bold"/>
                <a:sym typeface="Heading Now 61-68 Bold"/>
              </a:rPr>
              <a:t>LƯỢC ĐỒ QUAN HỆ VÀ TẬP PHỤ THUỘC DỮ LIỆU: </a:t>
            </a:r>
          </a:p>
        </p:txBody>
      </p:sp>
      <p:sp>
        <p:nvSpPr>
          <p:cNvPr name="TextBox 6" id="6"/>
          <p:cNvSpPr txBox="true"/>
          <p:nvPr/>
        </p:nvSpPr>
        <p:spPr>
          <a:xfrm rot="0">
            <a:off x="13797316" y="9582948"/>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Ngọc Bảo Trâm</a:t>
            </a:r>
          </a:p>
        </p:txBody>
      </p:sp>
      <p:sp>
        <p:nvSpPr>
          <p:cNvPr name="Freeform 7" id="7"/>
          <p:cNvSpPr/>
          <p:nvPr/>
        </p:nvSpPr>
        <p:spPr>
          <a:xfrm flipH="false" flipV="true" rot="0">
            <a:off x="13797316" y="-2989286"/>
            <a:ext cx="5081025" cy="5978571"/>
          </a:xfrm>
          <a:custGeom>
            <a:avLst/>
            <a:gdLst/>
            <a:ahLst/>
            <a:cxnLst/>
            <a:rect r="r" b="b" t="t" l="l"/>
            <a:pathLst>
              <a:path h="5978571" w="5081025">
                <a:moveTo>
                  <a:pt x="0" y="5978572"/>
                </a:moveTo>
                <a:lnTo>
                  <a:pt x="5081025" y="5978572"/>
                </a:lnTo>
                <a:lnTo>
                  <a:pt x="5081025" y="0"/>
                </a:lnTo>
                <a:lnTo>
                  <a:pt x="0" y="0"/>
                </a:lnTo>
                <a:lnTo>
                  <a:pt x="0" y="5978572"/>
                </a:lnTo>
                <a:close/>
              </a:path>
            </a:pathLst>
          </a:custGeom>
          <a:blipFill>
            <a:blip r:embed="rId2"/>
            <a:stretch>
              <a:fillRect l="0" t="0" r="0" b="0"/>
            </a:stretch>
          </a:blipFill>
        </p:spPr>
      </p:sp>
      <p:sp>
        <p:nvSpPr>
          <p:cNvPr name="TextBox 8" id="8"/>
          <p:cNvSpPr txBox="true"/>
          <p:nvPr/>
        </p:nvSpPr>
        <p:spPr>
          <a:xfrm rot="0">
            <a:off x="390395" y="3339456"/>
            <a:ext cx="13816251" cy="2054078"/>
          </a:xfrm>
          <a:prstGeom prst="rect">
            <a:avLst/>
          </a:prstGeom>
        </p:spPr>
        <p:txBody>
          <a:bodyPr anchor="t" rtlCol="false" tIns="0" lIns="0" bIns="0" rIns="0">
            <a:spAutoFit/>
          </a:bodyPr>
          <a:lstStyle/>
          <a:p>
            <a:pPr algn="l" marL="0" indent="0" lvl="0">
              <a:lnSpc>
                <a:spcPts val="4016"/>
              </a:lnSpc>
              <a:spcBef>
                <a:spcPct val="0"/>
              </a:spcBef>
            </a:pPr>
            <a:r>
              <a:rPr lang="en-US" b="true" sz="3825" strike="noStrike" u="none">
                <a:solidFill>
                  <a:srgbClr val="FDFDFD"/>
                </a:solidFill>
                <a:latin typeface="Public Sans Bold"/>
                <a:ea typeface="Public Sans Bold"/>
                <a:cs typeface="Public Sans Bold"/>
                <a:sym typeface="Public Sans Bold"/>
              </a:rPr>
              <a:t>Q(C,T,H,R,S,G)</a:t>
            </a:r>
          </a:p>
          <a:p>
            <a:pPr algn="l" marL="0" indent="0" lvl="0">
              <a:lnSpc>
                <a:spcPts val="4016"/>
              </a:lnSpc>
              <a:spcBef>
                <a:spcPct val="0"/>
              </a:spcBef>
            </a:pPr>
            <a:r>
              <a:rPr lang="en-US" b="true" sz="3825" strike="noStrike" u="none">
                <a:solidFill>
                  <a:srgbClr val="FDFDFD"/>
                </a:solidFill>
                <a:latin typeface="Public Sans Bold"/>
                <a:ea typeface="Public Sans Bold"/>
                <a:cs typeface="Public Sans Bold"/>
                <a:sym typeface="Public Sans Bold"/>
              </a:rPr>
              <a:t>F</a:t>
            </a:r>
            <a:r>
              <a:rPr lang="en-US" b="true" sz="3825" strike="noStrike" u="none">
                <a:solidFill>
                  <a:srgbClr val="FDFDFD"/>
                </a:solidFill>
                <a:latin typeface="Public Sans Bold"/>
                <a:ea typeface="Public Sans Bold"/>
                <a:cs typeface="Public Sans Bold"/>
                <a:sym typeface="Public Sans Bold"/>
              </a:rPr>
              <a:t>={ F1: C→T;</a:t>
            </a:r>
            <a:r>
              <a:rPr lang="en-US" b="true" sz="3825" strike="noStrike" u="none">
                <a:solidFill>
                  <a:srgbClr val="FDFDFD"/>
                </a:solidFill>
                <a:latin typeface="Public Sans Bold"/>
                <a:ea typeface="Public Sans Bold"/>
                <a:cs typeface="Public Sans Bold"/>
                <a:sym typeface="Public Sans Bold"/>
              </a:rPr>
              <a:t> F2:</a:t>
            </a:r>
            <a:r>
              <a:rPr lang="en-US" b="true" sz="3825" strike="noStrike" u="none">
                <a:solidFill>
                  <a:srgbClr val="FDFDFD"/>
                </a:solidFill>
                <a:latin typeface="Public Sans Bold"/>
                <a:ea typeface="Public Sans Bold"/>
                <a:cs typeface="Public Sans Bold"/>
                <a:sym typeface="Public Sans Bold"/>
              </a:rPr>
              <a:t> HR→ C; F3: </a:t>
            </a:r>
            <a:r>
              <a:rPr lang="en-US" b="true" sz="3825" strike="noStrike" u="none">
                <a:solidFill>
                  <a:srgbClr val="FDFDFD"/>
                </a:solidFill>
                <a:latin typeface="Public Sans Bold"/>
                <a:ea typeface="Public Sans Bold"/>
                <a:cs typeface="Public Sans Bold"/>
                <a:sym typeface="Public Sans Bold"/>
              </a:rPr>
              <a:t>H</a:t>
            </a:r>
            <a:r>
              <a:rPr lang="en-US" b="true" sz="3825" strike="noStrike" u="none">
                <a:solidFill>
                  <a:srgbClr val="FDFDFD"/>
                </a:solidFill>
                <a:latin typeface="Public Sans Bold"/>
                <a:ea typeface="Public Sans Bold"/>
                <a:cs typeface="Public Sans Bold"/>
                <a:sym typeface="Public Sans Bold"/>
              </a:rPr>
              <a:t>T→ R</a:t>
            </a:r>
            <a:r>
              <a:rPr lang="en-US" b="true" sz="3825" strike="noStrike" u="none">
                <a:solidFill>
                  <a:srgbClr val="FDFDFD"/>
                </a:solidFill>
                <a:latin typeface="Public Sans Bold"/>
                <a:ea typeface="Public Sans Bold"/>
                <a:cs typeface="Public Sans Bold"/>
                <a:sym typeface="Public Sans Bold"/>
              </a:rPr>
              <a:t>;</a:t>
            </a:r>
            <a:r>
              <a:rPr lang="en-US" b="true" sz="3825" strike="noStrike" u="none">
                <a:solidFill>
                  <a:srgbClr val="FDFDFD"/>
                </a:solidFill>
                <a:latin typeface="Public Sans Bold"/>
                <a:ea typeface="Public Sans Bold"/>
                <a:cs typeface="Public Sans Bold"/>
                <a:sym typeface="Public Sans Bold"/>
              </a:rPr>
              <a:t> </a:t>
            </a:r>
            <a:r>
              <a:rPr lang="en-US" b="true" sz="3825" strike="noStrike" u="none">
                <a:solidFill>
                  <a:srgbClr val="FDFDFD"/>
                </a:solidFill>
                <a:latin typeface="Public Sans Bold"/>
                <a:ea typeface="Public Sans Bold"/>
                <a:cs typeface="Public Sans Bold"/>
                <a:sym typeface="Public Sans Bold"/>
              </a:rPr>
              <a:t>F4:</a:t>
            </a:r>
            <a:r>
              <a:rPr lang="en-US" b="true" sz="3825" strike="noStrike" u="none">
                <a:solidFill>
                  <a:srgbClr val="FDFDFD"/>
                </a:solidFill>
                <a:latin typeface="Public Sans Bold"/>
                <a:ea typeface="Public Sans Bold"/>
                <a:cs typeface="Public Sans Bold"/>
                <a:sym typeface="Public Sans Bold"/>
              </a:rPr>
              <a:t> CS→ </a:t>
            </a:r>
            <a:r>
              <a:rPr lang="en-US" b="true" sz="3825" strike="noStrike" u="none">
                <a:solidFill>
                  <a:srgbClr val="FDFDFD"/>
                </a:solidFill>
                <a:latin typeface="Public Sans Bold"/>
                <a:ea typeface="Public Sans Bold"/>
                <a:cs typeface="Public Sans Bold"/>
                <a:sym typeface="Public Sans Bold"/>
              </a:rPr>
              <a:t>G;</a:t>
            </a:r>
            <a:r>
              <a:rPr lang="en-US" b="true" sz="3825" strike="noStrike" u="none">
                <a:solidFill>
                  <a:srgbClr val="FDFDFD"/>
                </a:solidFill>
                <a:latin typeface="Public Sans Bold"/>
                <a:ea typeface="Public Sans Bold"/>
                <a:cs typeface="Public Sans Bold"/>
                <a:sym typeface="Public Sans Bold"/>
              </a:rPr>
              <a:t> </a:t>
            </a:r>
            <a:r>
              <a:rPr lang="en-US" b="true" sz="3825" strike="noStrike" u="none">
                <a:solidFill>
                  <a:srgbClr val="FDFDFD"/>
                </a:solidFill>
                <a:latin typeface="Public Sans Bold"/>
                <a:ea typeface="Public Sans Bold"/>
                <a:cs typeface="Public Sans Bold"/>
                <a:sym typeface="Public Sans Bold"/>
              </a:rPr>
              <a:t>F5:</a:t>
            </a:r>
            <a:r>
              <a:rPr lang="en-US" b="true" sz="3825" strike="noStrike" u="none">
                <a:solidFill>
                  <a:srgbClr val="FDFDFD"/>
                </a:solidFill>
                <a:latin typeface="Public Sans Bold"/>
                <a:ea typeface="Public Sans Bold"/>
                <a:cs typeface="Public Sans Bold"/>
                <a:sym typeface="Public Sans Bold"/>
              </a:rPr>
              <a:t> </a:t>
            </a:r>
            <a:r>
              <a:rPr lang="en-US" b="true" sz="3825" strike="noStrike" u="none">
                <a:solidFill>
                  <a:srgbClr val="FDFDFD"/>
                </a:solidFill>
                <a:latin typeface="Public Sans Bold"/>
                <a:ea typeface="Public Sans Bold"/>
                <a:cs typeface="Public Sans Bold"/>
                <a:sym typeface="Public Sans Bold"/>
              </a:rPr>
              <a:t>H</a:t>
            </a:r>
            <a:r>
              <a:rPr lang="en-US" b="true" sz="3825" strike="noStrike" u="none">
                <a:solidFill>
                  <a:srgbClr val="FDFDFD"/>
                </a:solidFill>
                <a:latin typeface="Public Sans Bold"/>
                <a:ea typeface="Public Sans Bold"/>
                <a:cs typeface="Public Sans Bold"/>
                <a:sym typeface="Public Sans Bold"/>
              </a:rPr>
              <a:t>S→ R}</a:t>
            </a:r>
          </a:p>
          <a:p>
            <a:pPr algn="l" marL="0" indent="0" lvl="0">
              <a:lnSpc>
                <a:spcPts val="4016"/>
              </a:lnSpc>
              <a:spcBef>
                <a:spcPct val="0"/>
              </a:spcBef>
            </a:pPr>
            <a:r>
              <a:rPr lang="en-US" b="true" sz="3825" strike="noStrike" u="none">
                <a:solidFill>
                  <a:srgbClr val="FDFDFD"/>
                </a:solidFill>
                <a:latin typeface="Public Sans Bold"/>
                <a:ea typeface="Public Sans Bold"/>
                <a:cs typeface="Public Sans Bold"/>
                <a:sym typeface="Public Sans Bold"/>
              </a:rPr>
              <a:t>TI</a:t>
            </a:r>
            <a:r>
              <a:rPr lang="en-US" b="true" sz="3825" strike="noStrike" u="none">
                <a:solidFill>
                  <a:srgbClr val="FDFDFD"/>
                </a:solidFill>
                <a:latin typeface="Public Sans Bold"/>
                <a:ea typeface="Public Sans Bold"/>
                <a:cs typeface="Public Sans Bold"/>
                <a:sym typeface="Public Sans Bold"/>
              </a:rPr>
              <a:t>̀</a:t>
            </a:r>
            <a:r>
              <a:rPr lang="en-US" b="true" sz="3825" strike="noStrike" u="none">
                <a:solidFill>
                  <a:srgbClr val="FDFDFD"/>
                </a:solidFill>
                <a:latin typeface="Public Sans Bold"/>
                <a:ea typeface="Public Sans Bold"/>
                <a:cs typeface="Public Sans Bold"/>
                <a:sym typeface="Public Sans Bold"/>
              </a:rPr>
              <a:t>M </a:t>
            </a:r>
            <a:r>
              <a:rPr lang="en-US" b="true" sz="3825" strike="noStrike" u="none">
                <a:solidFill>
                  <a:srgbClr val="FDFDFD"/>
                </a:solidFill>
                <a:latin typeface="Public Sans Bold"/>
                <a:ea typeface="Public Sans Bold"/>
                <a:cs typeface="Public Sans Bold"/>
                <a:sym typeface="Public Sans Bold"/>
              </a:rPr>
              <a:t>P</a:t>
            </a:r>
            <a:r>
              <a:rPr lang="en-US" b="true" sz="3825" strike="noStrike" u="none">
                <a:solidFill>
                  <a:srgbClr val="FDFDFD"/>
                </a:solidFill>
                <a:latin typeface="Public Sans Bold"/>
                <a:ea typeface="Public Sans Bold"/>
                <a:cs typeface="Public Sans Bold"/>
                <a:sym typeface="Public Sans Bold"/>
              </a:rPr>
              <a:t>H</a:t>
            </a:r>
            <a:r>
              <a:rPr lang="en-US" b="true" sz="3825" strike="noStrike" u="none">
                <a:solidFill>
                  <a:srgbClr val="FDFDFD"/>
                </a:solidFill>
                <a:latin typeface="Public Sans Bold"/>
                <a:ea typeface="Public Sans Bold"/>
                <a:cs typeface="Public Sans Bold"/>
                <a:sym typeface="Public Sans Bold"/>
              </a:rPr>
              <a:t>Ủ</a:t>
            </a:r>
            <a:r>
              <a:rPr lang="en-US" b="true" sz="3825" strike="noStrike" u="none">
                <a:solidFill>
                  <a:srgbClr val="FDFDFD"/>
                </a:solidFill>
                <a:latin typeface="Public Sans Bold"/>
                <a:ea typeface="Public Sans Bold"/>
                <a:cs typeface="Public Sans Bold"/>
                <a:sym typeface="Public Sans Bold"/>
              </a:rPr>
              <a:t> </a:t>
            </a:r>
            <a:r>
              <a:rPr lang="en-US" b="true" sz="3825" strike="noStrike" u="none">
                <a:solidFill>
                  <a:srgbClr val="FDFDFD"/>
                </a:solidFill>
                <a:latin typeface="Public Sans Bold"/>
                <a:ea typeface="Public Sans Bold"/>
                <a:cs typeface="Public Sans Bold"/>
                <a:sym typeface="Public Sans Bold"/>
              </a:rPr>
              <a:t>T</a:t>
            </a:r>
            <a:r>
              <a:rPr lang="en-US" b="true" sz="3825" strike="noStrike" u="none">
                <a:solidFill>
                  <a:srgbClr val="FDFDFD"/>
                </a:solidFill>
                <a:latin typeface="Public Sans Bold"/>
                <a:ea typeface="Public Sans Bold"/>
                <a:cs typeface="Public Sans Bold"/>
                <a:sym typeface="Public Sans Bold"/>
              </a:rPr>
              <a:t>Ô</a:t>
            </a:r>
            <a:r>
              <a:rPr lang="en-US" b="true" sz="3825" strike="noStrike" u="none">
                <a:solidFill>
                  <a:srgbClr val="FDFDFD"/>
                </a:solidFill>
                <a:latin typeface="Public Sans Bold"/>
                <a:ea typeface="Public Sans Bold"/>
                <a:cs typeface="Public Sans Bold"/>
                <a:sym typeface="Public Sans Bold"/>
              </a:rPr>
              <a:t>́I</a:t>
            </a:r>
            <a:r>
              <a:rPr lang="en-US" b="true" sz="3825" strike="noStrike" u="none">
                <a:solidFill>
                  <a:srgbClr val="FDFDFD"/>
                </a:solidFill>
                <a:latin typeface="Public Sans Bold"/>
                <a:ea typeface="Public Sans Bold"/>
                <a:cs typeface="Public Sans Bold"/>
                <a:sym typeface="Public Sans Bold"/>
              </a:rPr>
              <a:t> TH</a:t>
            </a:r>
            <a:r>
              <a:rPr lang="en-US" b="true" sz="3825" strike="noStrike" u="none">
                <a:solidFill>
                  <a:srgbClr val="FDFDFD"/>
                </a:solidFill>
                <a:latin typeface="Public Sans Bold"/>
                <a:ea typeface="Public Sans Bold"/>
                <a:cs typeface="Public Sans Bold"/>
                <a:sym typeface="Public Sans Bold"/>
              </a:rPr>
              <a:t>IỂU</a:t>
            </a:r>
            <a:r>
              <a:rPr lang="en-US" b="true" sz="3825" strike="noStrike" u="none">
                <a:solidFill>
                  <a:srgbClr val="FDFDFD"/>
                </a:solidFill>
                <a:latin typeface="Public Sans Bold"/>
                <a:ea typeface="Public Sans Bold"/>
                <a:cs typeface="Public Sans Bold"/>
                <a:sym typeface="Public Sans Bold"/>
              </a:rPr>
              <a:t> CU</a:t>
            </a:r>
            <a:r>
              <a:rPr lang="en-US" b="true" sz="3825" strike="noStrike" u="none">
                <a:solidFill>
                  <a:srgbClr val="FDFDFD"/>
                </a:solidFill>
                <a:latin typeface="Public Sans Bold"/>
                <a:ea typeface="Public Sans Bold"/>
                <a:cs typeface="Public Sans Bold"/>
                <a:sym typeface="Public Sans Bold"/>
              </a:rPr>
              <a:t>̉</a:t>
            </a:r>
            <a:r>
              <a:rPr lang="en-US" b="true" sz="3825" strike="noStrike" u="none">
                <a:solidFill>
                  <a:srgbClr val="FDFDFD"/>
                </a:solidFill>
                <a:latin typeface="Public Sans Bold"/>
                <a:ea typeface="Public Sans Bold"/>
                <a:cs typeface="Public Sans Bold"/>
                <a:sym typeface="Public Sans Bold"/>
              </a:rPr>
              <a:t>A </a:t>
            </a:r>
            <a:r>
              <a:rPr lang="en-US" b="true" sz="3825" strike="noStrike" u="none">
                <a:solidFill>
                  <a:srgbClr val="FDFDFD"/>
                </a:solidFill>
                <a:latin typeface="Public Sans Bold"/>
                <a:ea typeface="Public Sans Bold"/>
                <a:cs typeface="Public Sans Bold"/>
                <a:sym typeface="Public Sans Bold"/>
              </a:rPr>
              <a:t>F</a:t>
            </a:r>
            <a:r>
              <a:rPr lang="en-US" b="true" sz="3825" strike="noStrike" u="none">
                <a:solidFill>
                  <a:srgbClr val="FDFDFD"/>
                </a:solidFill>
                <a:latin typeface="Public Sans Bold"/>
                <a:ea typeface="Public Sans Bold"/>
                <a:cs typeface="Public Sans Bold"/>
                <a:sym typeface="Public Sans Bold"/>
              </a:rPr>
              <a:t> </a:t>
            </a:r>
          </a:p>
          <a:p>
            <a:pPr algn="l" marL="0" indent="0" lvl="0">
              <a:lnSpc>
                <a:spcPts val="4016"/>
              </a:lnSpc>
              <a:spcBef>
                <a:spcPct val="0"/>
              </a:spcBef>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3A6A9E">
                <a:alpha val="100000"/>
              </a:srgbClr>
            </a:gs>
            <a:gs pos="100000">
              <a:srgbClr val="103863">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0395" y="280326"/>
            <a:ext cx="4829442" cy="748374"/>
            <a:chOff x="0" y="0"/>
            <a:chExt cx="1271952" cy="197103"/>
          </a:xfrm>
        </p:grpSpPr>
        <p:sp>
          <p:nvSpPr>
            <p:cNvPr name="Freeform 3" id="3"/>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4" id="4"/>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6</a:t>
              </a:r>
            </a:p>
          </p:txBody>
        </p:sp>
      </p:grpSp>
      <p:sp>
        <p:nvSpPr>
          <p:cNvPr name="TextBox 5" id="5"/>
          <p:cNvSpPr txBox="true"/>
          <p:nvPr/>
        </p:nvSpPr>
        <p:spPr>
          <a:xfrm rot="0">
            <a:off x="390395" y="1450054"/>
            <a:ext cx="15142133" cy="1384577"/>
          </a:xfrm>
          <a:prstGeom prst="rect">
            <a:avLst/>
          </a:prstGeom>
        </p:spPr>
        <p:txBody>
          <a:bodyPr anchor="t" rtlCol="false" tIns="0" lIns="0" bIns="0" rIns="0">
            <a:spAutoFit/>
          </a:bodyPr>
          <a:lstStyle/>
          <a:p>
            <a:pPr algn="l">
              <a:lnSpc>
                <a:spcPts val="4989"/>
              </a:lnSpc>
              <a:spcBef>
                <a:spcPct val="0"/>
              </a:spcBef>
            </a:pPr>
            <a:r>
              <a:rPr lang="en-US" b="true" sz="4752">
                <a:solidFill>
                  <a:srgbClr val="240960"/>
                </a:solidFill>
                <a:latin typeface="Heading Now 61-68 Bold"/>
                <a:ea typeface="Heading Now 61-68 Bold"/>
                <a:cs typeface="Heading Now 61-68 Bold"/>
                <a:sym typeface="Heading Now 61-68 Bold"/>
              </a:rPr>
              <a:t>CÂU HỎI: HÃY TÌM TẤT CẢ</a:t>
            </a:r>
            <a:r>
              <a:rPr lang="en-US" b="true" sz="4752">
                <a:solidFill>
                  <a:srgbClr val="240960"/>
                </a:solidFill>
                <a:latin typeface="Heading Now 61-68 Bold"/>
                <a:ea typeface="Heading Now 61-68 Bold"/>
                <a:cs typeface="Heading Now 61-68 Bold"/>
                <a:sym typeface="Heading Now 61-68 Bold"/>
              </a:rPr>
              <a:t> CÁC KHÓA CHO LƯỢC ĐỒ QUAN HỆ SAU: </a:t>
            </a:r>
          </a:p>
        </p:txBody>
      </p:sp>
      <p:sp>
        <p:nvSpPr>
          <p:cNvPr name="TextBox 6" id="6"/>
          <p:cNvSpPr txBox="true"/>
          <p:nvPr/>
        </p:nvSpPr>
        <p:spPr>
          <a:xfrm rot="0">
            <a:off x="13797316" y="9582948"/>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Ngọc Bảo Trâm</a:t>
            </a:r>
          </a:p>
        </p:txBody>
      </p:sp>
      <p:sp>
        <p:nvSpPr>
          <p:cNvPr name="Freeform 7" id="7"/>
          <p:cNvSpPr/>
          <p:nvPr/>
        </p:nvSpPr>
        <p:spPr>
          <a:xfrm flipH="false" flipV="true" rot="0">
            <a:off x="13797316" y="-2989286"/>
            <a:ext cx="5081025" cy="5978571"/>
          </a:xfrm>
          <a:custGeom>
            <a:avLst/>
            <a:gdLst/>
            <a:ahLst/>
            <a:cxnLst/>
            <a:rect r="r" b="b" t="t" l="l"/>
            <a:pathLst>
              <a:path h="5978571" w="5081025">
                <a:moveTo>
                  <a:pt x="0" y="5978572"/>
                </a:moveTo>
                <a:lnTo>
                  <a:pt x="5081025" y="5978572"/>
                </a:lnTo>
                <a:lnTo>
                  <a:pt x="5081025" y="0"/>
                </a:lnTo>
                <a:lnTo>
                  <a:pt x="0" y="0"/>
                </a:lnTo>
                <a:lnTo>
                  <a:pt x="0" y="5978572"/>
                </a:lnTo>
                <a:close/>
              </a:path>
            </a:pathLst>
          </a:custGeom>
          <a:blipFill>
            <a:blip r:embed="rId2"/>
            <a:stretch>
              <a:fillRect l="0" t="0" r="0" b="0"/>
            </a:stretch>
          </a:blipFill>
        </p:spPr>
      </p:sp>
      <p:sp>
        <p:nvSpPr>
          <p:cNvPr name="TextBox 8" id="8"/>
          <p:cNvSpPr txBox="true"/>
          <p:nvPr/>
        </p:nvSpPr>
        <p:spPr>
          <a:xfrm rot="0">
            <a:off x="390395" y="3320406"/>
            <a:ext cx="9568520" cy="6524350"/>
          </a:xfrm>
          <a:prstGeom prst="rect">
            <a:avLst/>
          </a:prstGeom>
        </p:spPr>
        <p:txBody>
          <a:bodyPr anchor="t" rtlCol="false" tIns="0" lIns="0" bIns="0" rIns="0">
            <a:spAutoFit/>
          </a:bodyPr>
          <a:lstStyle/>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TẬP PHỤ</a:t>
            </a:r>
            <a:r>
              <a:rPr lang="en-US" b="true" sz="2525" strike="noStrike" u="none">
                <a:solidFill>
                  <a:srgbClr val="FDFDFD"/>
                </a:solidFill>
                <a:latin typeface="Public Sans Bold"/>
                <a:ea typeface="Public Sans Bold"/>
                <a:cs typeface="Public Sans Bold"/>
                <a:sym typeface="Public Sans Bold"/>
              </a:rPr>
              <a:t> THUỘC</a:t>
            </a:r>
            <a:r>
              <a:rPr lang="en-US" b="true" sz="2525" strike="noStrike" u="none">
                <a:solidFill>
                  <a:srgbClr val="FDFDFD"/>
                </a:solidFill>
                <a:latin typeface="Public Sans Bold"/>
                <a:ea typeface="Public Sans Bold"/>
                <a:cs typeface="Public Sans Bold"/>
                <a:sym typeface="Public Sans Bold"/>
              </a:rPr>
              <a:t> HÀM F</a:t>
            </a:r>
            <a:r>
              <a:rPr lang="en-US" b="true" sz="2525" strike="noStrike" u="none">
                <a:solidFill>
                  <a:srgbClr val="FDFDFD"/>
                </a:solidFill>
                <a:latin typeface="Public Sans Bold"/>
                <a:ea typeface="Public Sans Bold"/>
                <a:cs typeface="Public Sans Bold"/>
                <a:sym typeface="Public Sans Bold"/>
              </a:rPr>
              <a:t> GỒM:</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F1:</a:t>
            </a:r>
            <a:r>
              <a:rPr lang="en-US" b="true" sz="2525" strike="noStrike" u="none">
                <a:solidFill>
                  <a:srgbClr val="FDFDFD"/>
                </a:solidFill>
                <a:latin typeface="Public Sans Bold"/>
                <a:ea typeface="Public Sans Bold"/>
                <a:cs typeface="Public Sans Bold"/>
                <a:sym typeface="Public Sans Bold"/>
              </a:rPr>
              <a:t> C → T</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F2:</a:t>
            </a:r>
            <a:r>
              <a:rPr lang="en-US" b="true" sz="2525" strike="noStrike" u="none">
                <a:solidFill>
                  <a:srgbClr val="FDFDFD"/>
                </a:solidFill>
                <a:latin typeface="Public Sans Bold"/>
                <a:ea typeface="Public Sans Bold"/>
                <a:cs typeface="Public Sans Bold"/>
                <a:sym typeface="Public Sans Bold"/>
              </a:rPr>
              <a:t> H</a:t>
            </a:r>
            <a:r>
              <a:rPr lang="en-US" b="true" sz="2525" strike="noStrike" u="none">
                <a:solidFill>
                  <a:srgbClr val="FDFDFD"/>
                </a:solidFill>
                <a:latin typeface="Public Sans Bold"/>
                <a:ea typeface="Public Sans Bold"/>
                <a:cs typeface="Public Sans Bold"/>
                <a:sym typeface="Public Sans Bold"/>
              </a:rPr>
              <a:t>R → C</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F3:</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H</a:t>
            </a:r>
            <a:r>
              <a:rPr lang="en-US" b="true" sz="2525" strike="noStrike" u="none">
                <a:solidFill>
                  <a:srgbClr val="FDFDFD"/>
                </a:solidFill>
                <a:latin typeface="Public Sans Bold"/>
                <a:ea typeface="Public Sans Bold"/>
                <a:cs typeface="Public Sans Bold"/>
                <a:sym typeface="Public Sans Bold"/>
              </a:rPr>
              <a:t>T </a:t>
            </a:r>
            <a:r>
              <a:rPr lang="en-US" b="true" sz="2525" strike="noStrike" u="none">
                <a:solidFill>
                  <a:srgbClr val="FDFDFD"/>
                </a:solidFill>
                <a:latin typeface="Public Sans Bold"/>
                <a:ea typeface="Public Sans Bold"/>
                <a:cs typeface="Public Sans Bold"/>
                <a:sym typeface="Public Sans Bold"/>
              </a:rPr>
              <a:t>→</a:t>
            </a:r>
            <a:r>
              <a:rPr lang="en-US" b="true" sz="2525" strike="noStrike" u="none">
                <a:solidFill>
                  <a:srgbClr val="FDFDFD"/>
                </a:solidFill>
                <a:latin typeface="Public Sans Bold"/>
                <a:ea typeface="Public Sans Bold"/>
                <a:cs typeface="Public Sans Bold"/>
                <a:sym typeface="Public Sans Bold"/>
              </a:rPr>
              <a:t> R</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F4:</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C</a:t>
            </a:r>
            <a:r>
              <a:rPr lang="en-US" b="true" sz="2525" strike="noStrike" u="none">
                <a:solidFill>
                  <a:srgbClr val="FDFDFD"/>
                </a:solidFill>
                <a:latin typeface="Public Sans Bold"/>
                <a:ea typeface="Public Sans Bold"/>
                <a:cs typeface="Public Sans Bold"/>
                <a:sym typeface="Public Sans Bold"/>
              </a:rPr>
              <a:t>S </a:t>
            </a:r>
            <a:r>
              <a:rPr lang="en-US" b="true" sz="2525" strike="noStrike" u="none">
                <a:solidFill>
                  <a:srgbClr val="FDFDFD"/>
                </a:solidFill>
                <a:latin typeface="Public Sans Bold"/>
                <a:ea typeface="Public Sans Bold"/>
                <a:cs typeface="Public Sans Bold"/>
                <a:sym typeface="Public Sans Bold"/>
              </a:rPr>
              <a:t>→</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G</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F5:</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H</a:t>
            </a:r>
            <a:r>
              <a:rPr lang="en-US" b="true" sz="2525" strike="noStrike" u="none">
                <a:solidFill>
                  <a:srgbClr val="FDFDFD"/>
                </a:solidFill>
                <a:latin typeface="Public Sans Bold"/>
                <a:ea typeface="Public Sans Bold"/>
                <a:cs typeface="Public Sans Bold"/>
                <a:sym typeface="Public Sans Bold"/>
              </a:rPr>
              <a:t>S </a:t>
            </a:r>
            <a:r>
              <a:rPr lang="en-US" b="true" sz="2525" strike="noStrike" u="none">
                <a:solidFill>
                  <a:srgbClr val="FDFDFD"/>
                </a:solidFill>
                <a:latin typeface="Public Sans Bold"/>
                <a:ea typeface="Public Sans Bold"/>
                <a:cs typeface="Public Sans Bold"/>
                <a:sym typeface="Public Sans Bold"/>
              </a:rPr>
              <a:t>→</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R</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LOẠ</a:t>
            </a:r>
            <a:r>
              <a:rPr lang="en-US" b="true" sz="2525" strike="noStrike" u="none">
                <a:solidFill>
                  <a:srgbClr val="FDFDFD"/>
                </a:solidFill>
                <a:latin typeface="Public Sans Bold"/>
                <a:ea typeface="Public Sans Bold"/>
                <a:cs typeface="Public Sans Bold"/>
                <a:sym typeface="Public Sans Bold"/>
              </a:rPr>
              <a:t>I </a:t>
            </a:r>
            <a:r>
              <a:rPr lang="en-US" b="true" sz="2525" strike="noStrike" u="none">
                <a:solidFill>
                  <a:srgbClr val="FDFDFD"/>
                </a:solidFill>
                <a:latin typeface="Public Sans Bold"/>
                <a:ea typeface="Public Sans Bold"/>
                <a:cs typeface="Public Sans Bold"/>
                <a:sym typeface="Public Sans Bold"/>
              </a:rPr>
              <a:t>BỎ</a:t>
            </a:r>
            <a:r>
              <a:rPr lang="en-US" b="true" sz="2525" strike="noStrike" u="none">
                <a:solidFill>
                  <a:srgbClr val="FDFDFD"/>
                </a:solidFill>
                <a:latin typeface="Public Sans Bold"/>
                <a:ea typeface="Public Sans Bold"/>
                <a:cs typeface="Public Sans Bold"/>
                <a:sym typeface="Public Sans Bold"/>
              </a:rPr>
              <a:t> PHỤ THUỘC</a:t>
            </a:r>
            <a:r>
              <a:rPr lang="en-US" b="true" sz="2525" strike="noStrike" u="none">
                <a:solidFill>
                  <a:srgbClr val="FDFDFD"/>
                </a:solidFill>
                <a:latin typeface="Public Sans Bold"/>
                <a:ea typeface="Public Sans Bold"/>
                <a:cs typeface="Public Sans Bold"/>
                <a:sym typeface="Public Sans Bold"/>
              </a:rPr>
              <a:t> DƯ THỪA</a:t>
            </a:r>
            <a:r>
              <a:rPr lang="en-US" b="true" sz="2525" strike="noStrike" u="none">
                <a:solidFill>
                  <a:srgbClr val="FDFDFD"/>
                </a:solidFill>
                <a:latin typeface="Public Sans Bold"/>
                <a:ea typeface="Public Sans Bold"/>
                <a:cs typeface="Public Sans Bold"/>
                <a:sym typeface="Public Sans Bold"/>
              </a:rPr>
              <a:t>:</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XÉT F3: H</a:t>
            </a:r>
            <a:r>
              <a:rPr lang="en-US" b="true" sz="2525" strike="noStrike" u="none">
                <a:solidFill>
                  <a:srgbClr val="FDFDFD"/>
                </a:solidFill>
                <a:latin typeface="Public Sans Bold"/>
                <a:ea typeface="Public Sans Bold"/>
                <a:cs typeface="Public Sans Bold"/>
                <a:sym typeface="Public Sans Bold"/>
              </a:rPr>
              <a:t>T → R </a:t>
            </a:r>
            <a:r>
              <a:rPr lang="en-US" b="true" sz="2525" strike="noStrike" u="none">
                <a:solidFill>
                  <a:srgbClr val="FDFDFD"/>
                </a:solidFill>
                <a:latin typeface="Public Sans Bold"/>
                <a:ea typeface="Public Sans Bold"/>
                <a:cs typeface="Public Sans Bold"/>
                <a:sym typeface="Public Sans Bold"/>
              </a:rPr>
              <a:t>VÀ</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F5:</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H</a:t>
            </a:r>
            <a:r>
              <a:rPr lang="en-US" b="true" sz="2525" strike="noStrike" u="none">
                <a:solidFill>
                  <a:srgbClr val="FDFDFD"/>
                </a:solidFill>
                <a:latin typeface="Public Sans Bold"/>
                <a:ea typeface="Public Sans Bold"/>
                <a:cs typeface="Public Sans Bold"/>
                <a:sym typeface="Public Sans Bold"/>
              </a:rPr>
              <a:t>S → </a:t>
            </a:r>
            <a:r>
              <a:rPr lang="en-US" b="true" sz="2525" strike="noStrike" u="none">
                <a:solidFill>
                  <a:srgbClr val="FDFDFD"/>
                </a:solidFill>
                <a:latin typeface="Public Sans Bold"/>
                <a:ea typeface="Public Sans Bold"/>
                <a:cs typeface="Public Sans Bold"/>
                <a:sym typeface="Public Sans Bold"/>
              </a:rPr>
              <a:t>R</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 ĐỀU</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CHO</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R</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T</a:t>
            </a:r>
            <a:r>
              <a:rPr lang="en-US" b="true" sz="2525" strike="noStrike" u="none">
                <a:solidFill>
                  <a:srgbClr val="FDFDFD"/>
                </a:solidFill>
                <a:latin typeface="Public Sans Bold"/>
                <a:ea typeface="Public Sans Bold"/>
                <a:cs typeface="Public Sans Bold"/>
                <a:sym typeface="Public Sans Bold"/>
              </a:rPr>
              <a:t>HỬ</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LOẠI</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F5:</a:t>
            </a:r>
            <a:r>
              <a:rPr lang="en-US" b="true" sz="2525" strike="noStrike" u="none">
                <a:solidFill>
                  <a:srgbClr val="FDFDFD"/>
                </a:solidFill>
                <a:latin typeface="Public Sans Bold"/>
                <a:ea typeface="Public Sans Bold"/>
                <a:cs typeface="Public Sans Bold"/>
                <a:sym typeface="Public Sans Bold"/>
              </a:rPr>
              <a:t> </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H</a:t>
            </a:r>
            <a:r>
              <a:rPr lang="en-US" b="true" sz="2525" strike="noStrike" u="none">
                <a:solidFill>
                  <a:srgbClr val="FDFDFD"/>
                </a:solidFill>
                <a:latin typeface="Public Sans Bold"/>
                <a:ea typeface="Public Sans Bold"/>
                <a:cs typeface="Public Sans Bold"/>
                <a:sym typeface="Public Sans Bold"/>
              </a:rPr>
              <a:t>T+ = {</a:t>
            </a:r>
            <a:r>
              <a:rPr lang="en-US" b="true" sz="2525" strike="noStrike" u="none">
                <a:solidFill>
                  <a:srgbClr val="FDFDFD"/>
                </a:solidFill>
                <a:latin typeface="Public Sans Bold"/>
                <a:ea typeface="Public Sans Bold"/>
                <a:cs typeface="Public Sans Bold"/>
                <a:sym typeface="Public Sans Bold"/>
              </a:rPr>
              <a:t>H</a:t>
            </a:r>
            <a:r>
              <a:rPr lang="en-US" b="true" sz="2525" strike="noStrike" u="none">
                <a:solidFill>
                  <a:srgbClr val="FDFDFD"/>
                </a:solidFill>
                <a:latin typeface="Public Sans Bold"/>
                <a:ea typeface="Public Sans Bold"/>
                <a:cs typeface="Public Sans Bold"/>
                <a:sym typeface="Public Sans Bold"/>
              </a:rPr>
              <a:t>, T, R}</a:t>
            </a:r>
            <a:r>
              <a:rPr lang="en-US" b="true" sz="2525" strike="noStrike" u="none">
                <a:solidFill>
                  <a:srgbClr val="FDFDFD"/>
                </a:solidFill>
                <a:latin typeface="Public Sans Bold"/>
                <a:ea typeface="Public Sans Bold"/>
                <a:cs typeface="Public Sans Bold"/>
                <a:sym typeface="Public Sans Bold"/>
              </a:rPr>
              <a:t>,</a:t>
            </a:r>
            <a:r>
              <a:rPr lang="en-US" b="true" sz="2525" strike="noStrike" u="none">
                <a:solidFill>
                  <a:srgbClr val="FDFDFD"/>
                </a:solidFill>
                <a:latin typeface="Public Sans Bold"/>
                <a:ea typeface="Public Sans Bold"/>
                <a:cs typeface="Public Sans Bold"/>
                <a:sym typeface="Public Sans Bold"/>
              </a:rPr>
              <a:t> CHỨA </a:t>
            </a:r>
            <a:r>
              <a:rPr lang="en-US" b="true" sz="2525" strike="noStrike" u="none">
                <a:solidFill>
                  <a:srgbClr val="FDFDFD"/>
                </a:solidFill>
                <a:latin typeface="Public Sans Bold"/>
                <a:ea typeface="Public Sans Bold"/>
                <a:cs typeface="Public Sans Bold"/>
                <a:sym typeface="Public Sans Bold"/>
              </a:rPr>
              <a:t>R</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 GIỮ</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LẠI</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F3</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BỎ</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F5</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KIỂM TRA </a:t>
            </a:r>
            <a:r>
              <a:rPr lang="en-US" b="true" sz="2525" strike="noStrike" u="none">
                <a:solidFill>
                  <a:srgbClr val="FDFDFD"/>
                </a:solidFill>
                <a:latin typeface="Public Sans Bold"/>
                <a:ea typeface="Public Sans Bold"/>
                <a:cs typeface="Public Sans Bold"/>
                <a:sym typeface="Public Sans Bold"/>
              </a:rPr>
              <a:t>VẾ TRÁI</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DƯ</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T</a:t>
            </a:r>
            <a:r>
              <a:rPr lang="en-US" b="true" sz="2525" strike="noStrike" u="none">
                <a:solidFill>
                  <a:srgbClr val="FDFDFD"/>
                </a:solidFill>
                <a:latin typeface="Public Sans Bold"/>
                <a:ea typeface="Public Sans Bold"/>
                <a:cs typeface="Public Sans Bold"/>
                <a:sym typeface="Public Sans Bold"/>
              </a:rPr>
              <a:t>H</a:t>
            </a:r>
            <a:r>
              <a:rPr lang="en-US" b="true" sz="2525" strike="noStrike" u="none">
                <a:solidFill>
                  <a:srgbClr val="FDFDFD"/>
                </a:solidFill>
                <a:latin typeface="Public Sans Bold"/>
                <a:ea typeface="Public Sans Bold"/>
                <a:cs typeface="Public Sans Bold"/>
                <a:sym typeface="Public Sans Bold"/>
              </a:rPr>
              <a:t>Ừ</a:t>
            </a:r>
            <a:r>
              <a:rPr lang="en-US" b="true" sz="2525" strike="noStrike" u="none">
                <a:solidFill>
                  <a:srgbClr val="FDFDFD"/>
                </a:solidFill>
                <a:latin typeface="Public Sans Bold"/>
                <a:ea typeface="Public Sans Bold"/>
                <a:cs typeface="Public Sans Bold"/>
                <a:sym typeface="Public Sans Bold"/>
              </a:rPr>
              <a:t>A</a:t>
            </a:r>
            <a:r>
              <a:rPr lang="en-US" b="true" sz="2525" strike="noStrike" u="none">
                <a:solidFill>
                  <a:srgbClr val="FDFDFD"/>
                </a:solidFill>
                <a:latin typeface="Public Sans Bold"/>
                <a:ea typeface="Public Sans Bold"/>
                <a:cs typeface="Public Sans Bold"/>
                <a:sym typeface="Public Sans Bold"/>
              </a:rPr>
              <a:t>:</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HR</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C:</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T</a:t>
            </a:r>
            <a:r>
              <a:rPr lang="en-US" b="true" sz="2525" strike="noStrike" u="none">
                <a:solidFill>
                  <a:srgbClr val="FDFDFD"/>
                </a:solidFill>
                <a:latin typeface="Public Sans Bold"/>
                <a:ea typeface="Public Sans Bold"/>
                <a:cs typeface="Public Sans Bold"/>
                <a:sym typeface="Public Sans Bold"/>
              </a:rPr>
              <a:t>H</a:t>
            </a:r>
            <a:r>
              <a:rPr lang="en-US" b="true" sz="2525" strike="noStrike" u="none">
                <a:solidFill>
                  <a:srgbClr val="FDFDFD"/>
                </a:solidFill>
                <a:latin typeface="Public Sans Bold"/>
                <a:ea typeface="Public Sans Bold"/>
                <a:cs typeface="Public Sans Bold"/>
                <a:sym typeface="Public Sans Bold"/>
              </a:rPr>
              <a:t>Ử</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BỎ</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H</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R </a:t>
            </a:r>
            <a:r>
              <a:rPr lang="en-US" b="true" sz="2525" strike="noStrike" u="none">
                <a:solidFill>
                  <a:srgbClr val="FDFDFD"/>
                </a:solidFill>
                <a:latin typeface="Public Sans Bold"/>
                <a:ea typeface="Public Sans Bold"/>
                <a:cs typeface="Public Sans Bold"/>
                <a:sym typeface="Public Sans Bold"/>
              </a:rPr>
              <a:t>→</a:t>
            </a:r>
            <a:r>
              <a:rPr lang="en-US" b="true" sz="2525" strike="noStrike" u="none">
                <a:solidFill>
                  <a:srgbClr val="FDFDFD"/>
                </a:solidFill>
                <a:latin typeface="Public Sans Bold"/>
                <a:ea typeface="Public Sans Bold"/>
                <a:cs typeface="Public Sans Bold"/>
                <a:sym typeface="Public Sans Bold"/>
              </a:rPr>
              <a:t> C</a:t>
            </a:r>
            <a:r>
              <a:rPr lang="en-US" b="true" sz="2525" strike="noStrike" u="none">
                <a:solidFill>
                  <a:srgbClr val="FDFDFD"/>
                </a:solidFill>
                <a:latin typeface="Public Sans Bold"/>
                <a:ea typeface="Public Sans Bold"/>
                <a:cs typeface="Public Sans Bold"/>
                <a:sym typeface="Public Sans Bold"/>
              </a:rPr>
              <a:t>?</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K</a:t>
            </a:r>
            <a:r>
              <a:rPr lang="en-US" b="true" sz="2525" strike="noStrike" u="none">
                <a:solidFill>
                  <a:srgbClr val="FDFDFD"/>
                </a:solidFill>
                <a:latin typeface="Public Sans Bold"/>
                <a:ea typeface="Public Sans Bold"/>
                <a:cs typeface="Public Sans Bold"/>
                <a:sym typeface="Public Sans Bold"/>
              </a:rPr>
              <a:t>HÔNG Đ</a:t>
            </a:r>
            <a:r>
              <a:rPr lang="en-US" b="true" sz="2525" strike="noStrike" u="none">
                <a:solidFill>
                  <a:srgbClr val="FDFDFD"/>
                </a:solidFill>
                <a:latin typeface="Public Sans Bold"/>
                <a:ea typeface="Public Sans Bold"/>
                <a:cs typeface="Public Sans Bold"/>
                <a:sym typeface="Public Sans Bold"/>
              </a:rPr>
              <a:t>ÚNG</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H</a:t>
            </a:r>
            <a:r>
              <a:rPr lang="en-US" b="true" sz="2525" strike="noStrike" u="none">
                <a:solidFill>
                  <a:srgbClr val="FDFDFD"/>
                </a:solidFill>
                <a:latin typeface="Public Sans Bold"/>
                <a:ea typeface="Public Sans Bold"/>
                <a:cs typeface="Public Sans Bold"/>
                <a:sym typeface="Public Sans Bold"/>
              </a:rPr>
              <a:t>T </a:t>
            </a:r>
            <a:r>
              <a:rPr lang="en-US" b="true" sz="2525" strike="noStrike" u="none">
                <a:solidFill>
                  <a:srgbClr val="FDFDFD"/>
                </a:solidFill>
                <a:latin typeface="Public Sans Bold"/>
                <a:ea typeface="Public Sans Bold"/>
                <a:cs typeface="Public Sans Bold"/>
                <a:sym typeface="Public Sans Bold"/>
              </a:rPr>
              <a:t>→</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R: THỬ</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BỎ</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H</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 T → R?</a:t>
            </a:r>
            <a:r>
              <a:rPr lang="en-US" b="true" sz="2525" strike="noStrike" u="none">
                <a:solidFill>
                  <a:srgbClr val="FDFDFD"/>
                </a:solidFill>
                <a:latin typeface="Public Sans Bold"/>
                <a:ea typeface="Public Sans Bold"/>
                <a:cs typeface="Public Sans Bold"/>
                <a:sym typeface="Public Sans Bold"/>
              </a:rPr>
              <a:t> KHÔNG </a:t>
            </a:r>
            <a:r>
              <a:rPr lang="en-US" b="true" sz="2525" strike="noStrike" u="none">
                <a:solidFill>
                  <a:srgbClr val="FDFDFD"/>
                </a:solidFill>
                <a:latin typeface="Public Sans Bold"/>
                <a:ea typeface="Public Sans Bold"/>
                <a:cs typeface="Public Sans Bold"/>
                <a:sym typeface="Public Sans Bold"/>
              </a:rPr>
              <a:t>ĐÚNG</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PHỦ</a:t>
            </a:r>
            <a:r>
              <a:rPr lang="en-US" b="true" sz="2525" strike="noStrike" u="none">
                <a:solidFill>
                  <a:srgbClr val="FDFDFD"/>
                </a:solidFill>
                <a:latin typeface="Public Sans Bold"/>
                <a:ea typeface="Public Sans Bold"/>
                <a:cs typeface="Public Sans Bold"/>
                <a:sym typeface="Public Sans Bold"/>
              </a:rPr>
              <a:t> T</a:t>
            </a:r>
            <a:r>
              <a:rPr lang="en-US" b="true" sz="2525" strike="noStrike" u="none">
                <a:solidFill>
                  <a:srgbClr val="FDFDFD"/>
                </a:solidFill>
                <a:latin typeface="Public Sans Bold"/>
                <a:ea typeface="Public Sans Bold"/>
                <a:cs typeface="Public Sans Bold"/>
                <a:sym typeface="Public Sans Bold"/>
              </a:rPr>
              <a:t>ỐI</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THIỂU</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L</a:t>
            </a:r>
            <a:r>
              <a:rPr lang="en-US" b="true" sz="2525" strike="noStrike" u="none">
                <a:solidFill>
                  <a:srgbClr val="FDFDFD"/>
                </a:solidFill>
                <a:latin typeface="Public Sans Bold"/>
                <a:ea typeface="Public Sans Bold"/>
                <a:cs typeface="Public Sans Bold"/>
                <a:sym typeface="Public Sans Bold"/>
              </a:rPr>
              <a:t>À</a:t>
            </a:r>
            <a:r>
              <a:rPr lang="en-US" b="true" sz="2525" strike="noStrike" u="none">
                <a:solidFill>
                  <a:srgbClr val="FDFDFD"/>
                </a:solidFill>
                <a:latin typeface="Public Sans Bold"/>
                <a:ea typeface="Public Sans Bold"/>
                <a:cs typeface="Public Sans Bold"/>
                <a:sym typeface="Public Sans Bold"/>
              </a:rPr>
              <a:t>:</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1.</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C</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T</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2.</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HR</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C</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3. HT</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R</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4</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CS</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G</a:t>
            </a:r>
          </a:p>
          <a:p>
            <a:pPr algn="l" marL="0" indent="0" lvl="0">
              <a:lnSpc>
                <a:spcPts val="2651"/>
              </a:lnSpc>
              <a:spcBef>
                <a:spcPct val="0"/>
              </a:spcBef>
            </a:pPr>
            <a:r>
              <a:rPr lang="en-US" b="true" sz="2525" strike="noStrike" u="none">
                <a:solidFill>
                  <a:srgbClr val="FDFDFD"/>
                </a:solidFill>
                <a:latin typeface="Public Sans Bold"/>
                <a:ea typeface="Public Sans Bold"/>
                <a:cs typeface="Public Sans Bold"/>
                <a:sym typeface="Public Sans Bold"/>
              </a:rPr>
              <a:t>=&gt;</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P</a:t>
            </a:r>
            <a:r>
              <a:rPr lang="en-US" b="true" sz="2525" strike="noStrike" u="none">
                <a:solidFill>
                  <a:srgbClr val="FDFDFD"/>
                </a:solidFill>
                <a:latin typeface="Public Sans Bold"/>
                <a:ea typeface="Public Sans Bold"/>
                <a:cs typeface="Public Sans Bold"/>
                <a:sym typeface="Public Sans Bold"/>
              </a:rPr>
              <a:t>H</a:t>
            </a:r>
            <a:r>
              <a:rPr lang="en-US" b="true" sz="2525" strike="noStrike" u="none">
                <a:solidFill>
                  <a:srgbClr val="FDFDFD"/>
                </a:solidFill>
                <a:latin typeface="Public Sans Bold"/>
                <a:ea typeface="Public Sans Bold"/>
                <a:cs typeface="Public Sans Bold"/>
                <a:sym typeface="Public Sans Bold"/>
              </a:rPr>
              <a:t>Ủ </a:t>
            </a:r>
            <a:r>
              <a:rPr lang="en-US" b="true" sz="2525" strike="noStrike" u="none">
                <a:solidFill>
                  <a:srgbClr val="FDFDFD"/>
                </a:solidFill>
                <a:latin typeface="Public Sans Bold"/>
                <a:ea typeface="Public Sans Bold"/>
                <a:cs typeface="Public Sans Bold"/>
                <a:sym typeface="Public Sans Bold"/>
              </a:rPr>
              <a:t>T</a:t>
            </a:r>
            <a:r>
              <a:rPr lang="en-US" b="true" sz="2525" strike="noStrike" u="none">
                <a:solidFill>
                  <a:srgbClr val="FDFDFD"/>
                </a:solidFill>
                <a:latin typeface="Public Sans Bold"/>
                <a:ea typeface="Public Sans Bold"/>
                <a:cs typeface="Public Sans Bold"/>
                <a:sym typeface="Public Sans Bold"/>
              </a:rPr>
              <a:t>ỐI THIỂU CỦA F</a:t>
            </a:r>
            <a:r>
              <a:rPr lang="en-US" b="true" sz="2525" strike="noStrike" u="none">
                <a:solidFill>
                  <a:srgbClr val="FDFDFD"/>
                </a:solidFill>
                <a:latin typeface="Public Sans Bold"/>
                <a:ea typeface="Public Sans Bold"/>
                <a:cs typeface="Public Sans Bold"/>
                <a:sym typeface="Public Sans Bold"/>
              </a:rPr>
              <a:t> LÀ: {</a:t>
            </a:r>
            <a:r>
              <a:rPr lang="en-US" b="true" sz="2525" strike="noStrike" u="none">
                <a:solidFill>
                  <a:srgbClr val="FDFDFD"/>
                </a:solidFill>
                <a:latin typeface="Public Sans Bold"/>
                <a:ea typeface="Public Sans Bold"/>
                <a:cs typeface="Public Sans Bold"/>
                <a:sym typeface="Public Sans Bold"/>
              </a:rPr>
              <a:t> C → </a:t>
            </a:r>
            <a:r>
              <a:rPr lang="en-US" b="true" sz="2525" strike="noStrike" u="none">
                <a:solidFill>
                  <a:srgbClr val="FDFDFD"/>
                </a:solidFill>
                <a:latin typeface="Public Sans Bold"/>
                <a:ea typeface="Public Sans Bold"/>
                <a:cs typeface="Public Sans Bold"/>
                <a:sym typeface="Public Sans Bold"/>
              </a:rPr>
              <a:t>T</a:t>
            </a:r>
            <a:r>
              <a:rPr lang="en-US" b="true" sz="2525" strike="noStrike" u="none">
                <a:solidFill>
                  <a:srgbClr val="FDFDFD"/>
                </a:solidFill>
                <a:latin typeface="Public Sans Bold"/>
                <a:ea typeface="Public Sans Bold"/>
                <a:cs typeface="Public Sans Bold"/>
                <a:sym typeface="Public Sans Bold"/>
              </a:rPr>
              <a:t>, H</a:t>
            </a:r>
            <a:r>
              <a:rPr lang="en-US" b="true" sz="2525" strike="noStrike" u="none">
                <a:solidFill>
                  <a:srgbClr val="FDFDFD"/>
                </a:solidFill>
                <a:latin typeface="Public Sans Bold"/>
                <a:ea typeface="Public Sans Bold"/>
                <a:cs typeface="Public Sans Bold"/>
                <a:sym typeface="Public Sans Bold"/>
              </a:rPr>
              <a:t>R</a:t>
            </a:r>
            <a:r>
              <a:rPr lang="en-US" b="true" sz="2525" strike="noStrike" u="none">
                <a:solidFill>
                  <a:srgbClr val="FDFDFD"/>
                </a:solidFill>
                <a:latin typeface="Public Sans Bold"/>
                <a:ea typeface="Public Sans Bold"/>
                <a:cs typeface="Public Sans Bold"/>
                <a:sym typeface="Public Sans Bold"/>
              </a:rPr>
              <a:t> → C</a:t>
            </a:r>
            <a:r>
              <a:rPr lang="en-US" b="true" sz="2525" strike="noStrike" u="none">
                <a:solidFill>
                  <a:srgbClr val="FDFDFD"/>
                </a:solidFill>
                <a:latin typeface="Public Sans Bold"/>
                <a:ea typeface="Public Sans Bold"/>
                <a:cs typeface="Public Sans Bold"/>
                <a:sym typeface="Public Sans Bold"/>
              </a:rPr>
              <a:t>, </a:t>
            </a:r>
            <a:r>
              <a:rPr lang="en-US" b="true" sz="2525" strike="noStrike" u="none">
                <a:solidFill>
                  <a:srgbClr val="FDFDFD"/>
                </a:solidFill>
                <a:latin typeface="Public Sans Bold"/>
                <a:ea typeface="Public Sans Bold"/>
                <a:cs typeface="Public Sans Bold"/>
                <a:sym typeface="Public Sans Bold"/>
              </a:rPr>
              <a:t>H</a:t>
            </a:r>
            <a:r>
              <a:rPr lang="en-US" b="true" sz="2525" strike="noStrike" u="none">
                <a:solidFill>
                  <a:srgbClr val="FDFDFD"/>
                </a:solidFill>
                <a:latin typeface="Public Sans Bold"/>
                <a:ea typeface="Public Sans Bold"/>
                <a:cs typeface="Public Sans Bold"/>
                <a:sym typeface="Public Sans Bold"/>
              </a:rPr>
              <a:t>T</a:t>
            </a:r>
            <a:r>
              <a:rPr lang="en-US" b="true" sz="2525" strike="noStrike" u="none">
                <a:solidFill>
                  <a:srgbClr val="FDFDFD"/>
                </a:solidFill>
                <a:latin typeface="Public Sans Bold"/>
                <a:ea typeface="Public Sans Bold"/>
                <a:cs typeface="Public Sans Bold"/>
                <a:sym typeface="Public Sans Bold"/>
              </a:rPr>
              <a:t> → R, </a:t>
            </a:r>
            <a:r>
              <a:rPr lang="en-US" b="true" sz="2525" strike="noStrike" u="none">
                <a:solidFill>
                  <a:srgbClr val="FDFDFD"/>
                </a:solidFill>
                <a:latin typeface="Public Sans Bold"/>
                <a:ea typeface="Public Sans Bold"/>
                <a:cs typeface="Public Sans Bold"/>
                <a:sym typeface="Public Sans Bold"/>
              </a:rPr>
              <a:t>C</a:t>
            </a:r>
            <a:r>
              <a:rPr lang="en-US" b="true" sz="2525" strike="noStrike" u="none">
                <a:solidFill>
                  <a:srgbClr val="FDFDFD"/>
                </a:solidFill>
                <a:latin typeface="Public Sans Bold"/>
                <a:ea typeface="Public Sans Bold"/>
                <a:cs typeface="Public Sans Bold"/>
                <a:sym typeface="Public Sans Bold"/>
              </a:rPr>
              <a:t>S → G </a:t>
            </a:r>
            <a:r>
              <a:rPr lang="en-US" b="true" sz="2525" strike="noStrike" u="none">
                <a:solidFill>
                  <a:srgbClr val="FDFDFD"/>
                </a:solidFill>
                <a:latin typeface="Public Sans Bold"/>
                <a:ea typeface="Public Sans Bold"/>
                <a:cs typeface="Public Sans Bold"/>
                <a:sym typeface="Public Sans Bold"/>
              </a:rPr>
              <a:t>}</a:t>
            </a:r>
          </a:p>
          <a:p>
            <a:pPr algn="l" marL="0" indent="0" lvl="0">
              <a:lnSpc>
                <a:spcPts val="2651"/>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grpSp>
        <p:nvGrpSpPr>
          <p:cNvPr name="Group 2" id="2"/>
          <p:cNvGrpSpPr/>
          <p:nvPr/>
        </p:nvGrpSpPr>
        <p:grpSpPr>
          <a:xfrm rot="0">
            <a:off x="-1585664" y="-2069616"/>
            <a:ext cx="4199655" cy="3086100"/>
            <a:chOff x="0" y="0"/>
            <a:chExt cx="1106082" cy="812800"/>
          </a:xfrm>
        </p:grpSpPr>
        <p:sp>
          <p:nvSpPr>
            <p:cNvPr name="Freeform 3" id="3"/>
            <p:cNvSpPr/>
            <p:nvPr/>
          </p:nvSpPr>
          <p:spPr>
            <a:xfrm flipH="false" flipV="false" rot="0">
              <a:off x="0" y="0"/>
              <a:ext cx="1106082" cy="812800"/>
            </a:xfrm>
            <a:custGeom>
              <a:avLst/>
              <a:gdLst/>
              <a:ahLst/>
              <a:cxnLst/>
              <a:rect r="r" b="b" t="t" l="l"/>
              <a:pathLst>
                <a:path h="812800" w="1106082">
                  <a:moveTo>
                    <a:pt x="46087" y="0"/>
                  </a:moveTo>
                  <a:lnTo>
                    <a:pt x="1059995" y="0"/>
                  </a:lnTo>
                  <a:cubicBezTo>
                    <a:pt x="1072218" y="0"/>
                    <a:pt x="1083941" y="4856"/>
                    <a:pt x="1092584" y="13498"/>
                  </a:cubicBezTo>
                  <a:cubicBezTo>
                    <a:pt x="1101226" y="22141"/>
                    <a:pt x="1106082" y="33864"/>
                    <a:pt x="1106082" y="46087"/>
                  </a:cubicBezTo>
                  <a:lnTo>
                    <a:pt x="1106082" y="766713"/>
                  </a:lnTo>
                  <a:cubicBezTo>
                    <a:pt x="1106082" y="778936"/>
                    <a:pt x="1101226" y="790659"/>
                    <a:pt x="1092584" y="799302"/>
                  </a:cubicBezTo>
                  <a:cubicBezTo>
                    <a:pt x="1083941" y="807944"/>
                    <a:pt x="1072218" y="812800"/>
                    <a:pt x="1059995" y="812800"/>
                  </a:cubicBezTo>
                  <a:lnTo>
                    <a:pt x="46087" y="812800"/>
                  </a:lnTo>
                  <a:cubicBezTo>
                    <a:pt x="33864" y="812800"/>
                    <a:pt x="22141" y="807944"/>
                    <a:pt x="13498" y="799302"/>
                  </a:cubicBezTo>
                  <a:cubicBezTo>
                    <a:pt x="4856" y="790659"/>
                    <a:pt x="0" y="778936"/>
                    <a:pt x="0" y="766713"/>
                  </a:cubicBezTo>
                  <a:lnTo>
                    <a:pt x="0" y="46087"/>
                  </a:lnTo>
                  <a:cubicBezTo>
                    <a:pt x="0" y="33864"/>
                    <a:pt x="4856" y="22141"/>
                    <a:pt x="13498" y="13498"/>
                  </a:cubicBezTo>
                  <a:cubicBezTo>
                    <a:pt x="22141" y="4856"/>
                    <a:pt x="33864" y="0"/>
                    <a:pt x="4608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4" id="4"/>
            <p:cNvSpPr txBox="true"/>
            <p:nvPr/>
          </p:nvSpPr>
          <p:spPr>
            <a:xfrm>
              <a:off x="0" y="28575"/>
              <a:ext cx="1106082" cy="784225"/>
            </a:xfrm>
            <a:prstGeom prst="rect">
              <a:avLst/>
            </a:prstGeom>
          </p:spPr>
          <p:txBody>
            <a:bodyPr anchor="ctr" rtlCol="false" tIns="50800" lIns="50800" bIns="50800" rIns="50800"/>
            <a:lstStyle/>
            <a:p>
              <a:pPr algn="ctr">
                <a:lnSpc>
                  <a:spcPts val="1826"/>
                </a:lnSpc>
              </a:pPr>
            </a:p>
          </p:txBody>
        </p:sp>
      </p:grpSp>
      <p:sp>
        <p:nvSpPr>
          <p:cNvPr name="Freeform 5" id="5"/>
          <p:cNvSpPr/>
          <p:nvPr/>
        </p:nvSpPr>
        <p:spPr>
          <a:xfrm flipH="false" flipV="false" rot="0">
            <a:off x="171165" y="318363"/>
            <a:ext cx="685996" cy="518768"/>
          </a:xfrm>
          <a:custGeom>
            <a:avLst/>
            <a:gdLst/>
            <a:ahLst/>
            <a:cxnLst/>
            <a:rect r="r" b="b" t="t" l="l"/>
            <a:pathLst>
              <a:path h="518768" w="685996">
                <a:moveTo>
                  <a:pt x="0" y="0"/>
                </a:moveTo>
                <a:lnTo>
                  <a:pt x="685996" y="0"/>
                </a:lnTo>
                <a:lnTo>
                  <a:pt x="685996" y="518767"/>
                </a:lnTo>
                <a:lnTo>
                  <a:pt x="0" y="5187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139503" y="1290735"/>
            <a:ext cx="8776139" cy="9617687"/>
          </a:xfrm>
          <a:custGeom>
            <a:avLst/>
            <a:gdLst/>
            <a:ahLst/>
            <a:cxnLst/>
            <a:rect r="r" b="b" t="t" l="l"/>
            <a:pathLst>
              <a:path h="9617687" w="8776139">
                <a:moveTo>
                  <a:pt x="0" y="0"/>
                </a:moveTo>
                <a:lnTo>
                  <a:pt x="8776140" y="0"/>
                </a:lnTo>
                <a:lnTo>
                  <a:pt x="8776140" y="9617688"/>
                </a:lnTo>
                <a:lnTo>
                  <a:pt x="0" y="9617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83001" y="661889"/>
            <a:ext cx="6994113" cy="8229600"/>
          </a:xfrm>
          <a:custGeom>
            <a:avLst/>
            <a:gdLst/>
            <a:ahLst/>
            <a:cxnLst/>
            <a:rect r="r" b="b" t="t" l="l"/>
            <a:pathLst>
              <a:path h="8229600" w="6994113">
                <a:moveTo>
                  <a:pt x="0" y="0"/>
                </a:moveTo>
                <a:lnTo>
                  <a:pt x="6994113" y="0"/>
                </a:lnTo>
                <a:lnTo>
                  <a:pt x="6994113"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0">
            <a:off x="11630295" y="3086100"/>
            <a:ext cx="4637582" cy="4114800"/>
          </a:xfrm>
          <a:custGeom>
            <a:avLst/>
            <a:gdLst/>
            <a:ahLst/>
            <a:cxnLst/>
            <a:rect r="r" b="b" t="t" l="l"/>
            <a:pathLst>
              <a:path h="4114800" w="4637582">
                <a:moveTo>
                  <a:pt x="0" y="0"/>
                </a:moveTo>
                <a:lnTo>
                  <a:pt x="4637582" y="0"/>
                </a:lnTo>
                <a:lnTo>
                  <a:pt x="463758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030244" y="480592"/>
            <a:ext cx="1678700" cy="177505"/>
          </a:xfrm>
          <a:prstGeom prst="rect">
            <a:avLst/>
          </a:prstGeom>
        </p:spPr>
        <p:txBody>
          <a:bodyPr anchor="t" rtlCol="false" tIns="0" lIns="0" bIns="0" rIns="0">
            <a:spAutoFit/>
          </a:bodyPr>
          <a:lstStyle/>
          <a:p>
            <a:pPr algn="l">
              <a:lnSpc>
                <a:spcPts val="1383"/>
              </a:lnSpc>
            </a:pPr>
            <a:r>
              <a:rPr lang="en-US" sz="1317" b="true">
                <a:solidFill>
                  <a:srgbClr val="FFFFFF"/>
                </a:solidFill>
                <a:latin typeface="TT Lakes Neue Expanded Bold"/>
                <a:ea typeface="TT Lakes Neue Expanded Bold"/>
                <a:cs typeface="TT Lakes Neue Expanded Bold"/>
                <a:sym typeface="TT Lakes Neue Expanded Bold"/>
              </a:rPr>
              <a:t>NHÓM 15</a:t>
            </a:r>
          </a:p>
        </p:txBody>
      </p:sp>
      <p:sp>
        <p:nvSpPr>
          <p:cNvPr name="Freeform 10" id="10"/>
          <p:cNvSpPr/>
          <p:nvPr/>
        </p:nvSpPr>
        <p:spPr>
          <a:xfrm flipH="false" flipV="false" rot="0">
            <a:off x="5006024" y="-526566"/>
            <a:ext cx="6045815" cy="2011608"/>
          </a:xfrm>
          <a:custGeom>
            <a:avLst/>
            <a:gdLst/>
            <a:ahLst/>
            <a:cxnLst/>
            <a:rect r="r" b="b" t="t" l="l"/>
            <a:pathLst>
              <a:path h="2011608" w="6045815">
                <a:moveTo>
                  <a:pt x="0" y="0"/>
                </a:moveTo>
                <a:lnTo>
                  <a:pt x="6045814" y="0"/>
                </a:lnTo>
                <a:lnTo>
                  <a:pt x="6045814" y="2011608"/>
                </a:lnTo>
                <a:lnTo>
                  <a:pt x="0" y="2011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0" y="1612719"/>
            <a:ext cx="14926363" cy="509429"/>
          </a:xfrm>
          <a:prstGeom prst="rect">
            <a:avLst/>
          </a:prstGeom>
        </p:spPr>
        <p:txBody>
          <a:bodyPr anchor="t" rtlCol="false" tIns="0" lIns="0" bIns="0" rIns="0">
            <a:spAutoFit/>
          </a:bodyPr>
          <a:lstStyle/>
          <a:p>
            <a:pPr algn="ctr">
              <a:lnSpc>
                <a:spcPts val="3928"/>
              </a:lnSpc>
            </a:pPr>
            <a:r>
              <a:rPr lang="en-US" b="true" sz="3741">
                <a:solidFill>
                  <a:srgbClr val="1C0140"/>
                </a:solidFill>
                <a:latin typeface="TT Lakes Neue Expanded Bold"/>
                <a:ea typeface="TT Lakes Neue Expanded Bold"/>
                <a:cs typeface="TT Lakes Neue Expanded Bold"/>
                <a:sym typeface="TT Lakes Neue Expanded Bold"/>
              </a:rPr>
              <a:t>QUẢN LÝ LỊCH DẠY CỦA GIÁO VIÊN</a:t>
            </a:r>
          </a:p>
        </p:txBody>
      </p:sp>
      <p:sp>
        <p:nvSpPr>
          <p:cNvPr name="Freeform 12" id="12"/>
          <p:cNvSpPr/>
          <p:nvPr/>
        </p:nvSpPr>
        <p:spPr>
          <a:xfrm flipH="false" flipV="false" rot="0">
            <a:off x="1440055" y="9304465"/>
            <a:ext cx="549282" cy="549282"/>
          </a:xfrm>
          <a:custGeom>
            <a:avLst/>
            <a:gdLst/>
            <a:ahLst/>
            <a:cxnLst/>
            <a:rect r="r" b="b" t="t" l="l"/>
            <a:pathLst>
              <a:path h="549282" w="549282">
                <a:moveTo>
                  <a:pt x="0" y="0"/>
                </a:moveTo>
                <a:lnTo>
                  <a:pt x="549282" y="0"/>
                </a:lnTo>
                <a:lnTo>
                  <a:pt x="549282" y="549282"/>
                </a:lnTo>
                <a:lnTo>
                  <a:pt x="0" y="5492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686315" y="2483833"/>
            <a:ext cx="10765133" cy="7231501"/>
          </a:xfrm>
          <a:prstGeom prst="rect">
            <a:avLst/>
          </a:prstGeom>
        </p:spPr>
        <p:txBody>
          <a:bodyPr anchor="t" rtlCol="false" tIns="0" lIns="0" bIns="0" rIns="0">
            <a:spAutoFit/>
          </a:bodyPr>
          <a:lstStyle/>
          <a:p>
            <a:pPr algn="just">
              <a:lnSpc>
                <a:spcPts val="2475"/>
              </a:lnSpc>
            </a:pPr>
            <a:r>
              <a:rPr lang="en-US" sz="1980" spc="124">
                <a:solidFill>
                  <a:srgbClr val="1C0140"/>
                </a:solidFill>
                <a:latin typeface="Heading Now 61-68"/>
                <a:ea typeface="Heading Now 61-68"/>
                <a:cs typeface="Heading Now 61-68"/>
                <a:sym typeface="Heading Now 61-68"/>
              </a:rPr>
              <a:t> Để quản lý lịch dạy của các giáo viên và lịch học của các lớp, một trường tổ chức như sau: Mỗi giáo viên có một mã số giáo viên (MAGV) duy nhất, mỗi MAGV xác định các thông tin như: họ và tên giáo viên (HOTEN), số điện thoại (DTGV). Mỗi giáo viên có thể dạy nhiều môn cho nhiều khoa nhưng chỉ thuộc sự quản lý hành chánh của một khoa nào đó. Mỗi môn học có một mã số môn học (MAMH) duy nhất, mỗi môn học xác định tên môn học (TENMH). Ứng với mỗi lớp thì mỗi môn học chỉ được phân cho một giáo viên. Mỗi phòng học có một số phòng học (PHONG) duy nhất, mỗi phòng có một chức năng (CHUCNANG); chẳng hạn như phòng lý thuyết, phòng thực hành máy tính, phòng nghe nhìn, xưởng thực tập cơ khí,... Mỗi khoa có một mã khoa (MAKHOA) duy nhất, mỗi khoa xác định các thông tin như: tên khoa (TENKHOA), điện thoại khoa (DTKHOA). Mỗi lớp có một mã lớp (MALOP) duy nhất, mỗi lớp có một tên lớp (TENLOP), sĩ số lớp (SISO). Mỗi lớp có thể học nhiều môn của nhiều khoa nhưng chỉ thuộc sự quản lý hành chính của một khoa nào đó. Hàng tuần, mỗi giáo viên phải lập lịch báo giảng cho biết giáo viên đó sẽ dạy những lớp nào, ngày nào (NGAYDAY), môn gì?, tại phòng nào, từ tiết nào (TUTIET) đến tiết nào (ĐENTIET), tựa đề bài dạy (BAIDAY), những ghi chú (GHICHU) về các tiết dạy này, đây là giờ dạy lý thuyết (LYTHUYET) hay thực hành - giả sử nếu LYTHUYET=1 thì đó là giờ dạy thực hành và nếu LYTHUYET=2 thì đó là giờ lý thuyết, một ngày có 16 tiết, sáng từ tiết 1 đến tiết 6, chiều từ tiết 7 đến tiết 12, tối từ tiết 13 đến 16. Một số yêu cầu của hệ thống này như: Lập lịch dạy trong tuần của các giáo viên. Tổng số dạy của các giáo viên theo từng môn cho từng lớp.</a:t>
            </a:r>
          </a:p>
          <a:p>
            <a:pPr algn="just">
              <a:lnSpc>
                <a:spcPts val="1966"/>
              </a:lnSpc>
              <a:spcBef>
                <a:spcPct val="0"/>
              </a:spcBef>
            </a:pPr>
          </a:p>
        </p:txBody>
      </p:sp>
      <p:sp>
        <p:nvSpPr>
          <p:cNvPr name="TextBox 14" id="14"/>
          <p:cNvSpPr txBox="true"/>
          <p:nvPr/>
        </p:nvSpPr>
        <p:spPr>
          <a:xfrm rot="0">
            <a:off x="4860187" y="499642"/>
            <a:ext cx="6770107" cy="431288"/>
          </a:xfrm>
          <a:prstGeom prst="rect">
            <a:avLst/>
          </a:prstGeom>
        </p:spPr>
        <p:txBody>
          <a:bodyPr anchor="t" rtlCol="false" tIns="0" lIns="0" bIns="0" rIns="0">
            <a:spAutoFit/>
          </a:bodyPr>
          <a:lstStyle/>
          <a:p>
            <a:pPr algn="ctr">
              <a:lnSpc>
                <a:spcPts val="3296"/>
              </a:lnSpc>
              <a:spcBef>
                <a:spcPct val="0"/>
              </a:spcBef>
            </a:pPr>
            <a:r>
              <a:rPr lang="en-US" b="true" sz="3139">
                <a:solidFill>
                  <a:srgbClr val="1C0140"/>
                </a:solidFill>
                <a:latin typeface="TT Lakes Neue Expanded Bold"/>
                <a:ea typeface="TT Lakes Neue Expanded Bold"/>
                <a:cs typeface="TT Lakes Neue Expanded Bold"/>
                <a:sym typeface="TT Lakes Neue Expanded Bold"/>
              </a:rPr>
              <a:t>ĐỀ TÀI THỰC HIỆN: </a:t>
            </a:r>
          </a:p>
        </p:txBody>
      </p:sp>
    </p:spTree>
  </p:cSld>
  <p:clrMapOvr>
    <a:masterClrMapping/>
  </p:clrMapOvr>
</p:sld>
</file>

<file path=ppt/slides/slide40.xml><?xml version="1.0" encoding="utf-8"?>
<p:sld xmlns:p="http://schemas.openxmlformats.org/presentationml/2006/main" xmlns:a="http://schemas.openxmlformats.org/drawingml/2006/main">
  <p:cSld>
    <p:bg>
      <p:bgPr>
        <a:gradFill rotWithShape="true">
          <a:gsLst>
            <a:gs pos="0">
              <a:srgbClr val="0AA4BF">
                <a:alpha val="100000"/>
              </a:srgbClr>
            </a:gs>
            <a:gs pos="50000">
              <a:srgbClr val="4B9CBF">
                <a:alpha val="100000"/>
              </a:srgbClr>
            </a:gs>
            <a:gs pos="100000">
              <a:srgbClr val="204E8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263128" y="3084553"/>
            <a:ext cx="17495453" cy="6173747"/>
          </a:xfrm>
          <a:prstGeom prst="rect">
            <a:avLst/>
          </a:prstGeom>
        </p:spPr>
        <p:txBody>
          <a:bodyPr anchor="t" rtlCol="false" tIns="0" lIns="0" bIns="0" rIns="0">
            <a:spAutoFit/>
          </a:bodyPr>
          <a:lstStyle/>
          <a:p>
            <a:pPr algn="just">
              <a:lnSpc>
                <a:spcPts val="3291"/>
              </a:lnSpc>
              <a:spcBef>
                <a:spcPct val="0"/>
              </a:spcBef>
            </a:pPr>
            <a:r>
              <a:rPr lang="en-US" sz="3134" spc="106">
                <a:solidFill>
                  <a:srgbClr val="FFFFFF"/>
                </a:solidFill>
                <a:latin typeface="Poppins Bold"/>
                <a:ea typeface="Poppins Bold"/>
                <a:cs typeface="Poppins Bold"/>
                <a:sym typeface="Poppins Bold"/>
              </a:rPr>
              <a:t>Bước 1: Tính bao đóng của K = {A, B, C}</a:t>
            </a:r>
          </a:p>
          <a:p>
            <a:pPr algn="just">
              <a:lnSpc>
                <a:spcPts val="3291"/>
              </a:lnSpc>
              <a:spcBef>
                <a:spcPct val="0"/>
              </a:spcBef>
            </a:pPr>
            <a:r>
              <a:rPr lang="en-US" sz="3134" spc="106">
                <a:solidFill>
                  <a:srgbClr val="FFFFFF"/>
                </a:solidFill>
                <a:latin typeface="Poppins Bold"/>
                <a:ea typeface="Poppins Bold"/>
                <a:cs typeface="Poppins Bold"/>
                <a:sym typeface="Poppins Bold"/>
              </a:rPr>
              <a:t>- K⁺ = {A, B, C}</a:t>
            </a:r>
          </a:p>
          <a:p>
            <a:pPr algn="just">
              <a:lnSpc>
                <a:spcPts val="3291"/>
              </a:lnSpc>
              <a:spcBef>
                <a:spcPct val="0"/>
              </a:spcBef>
            </a:pPr>
            <a:r>
              <a:rPr lang="en-US" sz="3134" spc="106">
                <a:solidFill>
                  <a:srgbClr val="FFFFFF"/>
                </a:solidFill>
                <a:latin typeface="Poppins Bold"/>
                <a:ea typeface="Poppins Bold"/>
                <a:cs typeface="Poppins Bold"/>
                <a:sym typeface="Poppins Bold"/>
              </a:rPr>
              <a:t>- A → E → thêm E</a:t>
            </a:r>
          </a:p>
          <a:p>
            <a:pPr algn="just">
              <a:lnSpc>
                <a:spcPts val="3291"/>
              </a:lnSpc>
              <a:spcBef>
                <a:spcPct val="0"/>
              </a:spcBef>
            </a:pPr>
            <a:r>
              <a:rPr lang="en-US" sz="3134" spc="106">
                <a:solidFill>
                  <a:srgbClr val="FFFFFF"/>
                </a:solidFill>
                <a:latin typeface="Poppins Bold"/>
                <a:ea typeface="Poppins Bold"/>
                <a:cs typeface="Poppins Bold"/>
                <a:sym typeface="Poppins Bold"/>
              </a:rPr>
              <a:t>- C → D → thêm D</a:t>
            </a:r>
          </a:p>
          <a:p>
            <a:pPr algn="just">
              <a:lnSpc>
                <a:spcPts val="3291"/>
              </a:lnSpc>
              <a:spcBef>
                <a:spcPct val="0"/>
              </a:spcBef>
            </a:pPr>
            <a:r>
              <a:rPr lang="en-US" sz="3134" spc="106">
                <a:solidFill>
                  <a:srgbClr val="FFFFFF"/>
                </a:solidFill>
                <a:latin typeface="Poppins Bold"/>
                <a:ea typeface="Poppins Bold"/>
                <a:cs typeface="Poppins Bold"/>
                <a:sym typeface="Poppins Bold"/>
              </a:rPr>
              <a:t>- E → DH → thêm H (D đã có)</a:t>
            </a:r>
          </a:p>
          <a:p>
            <a:pPr algn="just">
              <a:lnSpc>
                <a:spcPts val="3291"/>
              </a:lnSpc>
              <a:spcBef>
                <a:spcPct val="0"/>
              </a:spcBef>
            </a:pPr>
            <a:r>
              <a:rPr lang="en-US" sz="3134" spc="106">
                <a:solidFill>
                  <a:srgbClr val="FFFFFF"/>
                </a:solidFill>
                <a:latin typeface="Poppins Bold"/>
                <a:ea typeface="Poppins Bold"/>
                <a:cs typeface="Poppins Bold"/>
                <a:sym typeface="Poppins Bold"/>
              </a:rPr>
              <a:t>→ K⁺ = {A, B, C, D, E, H}</a:t>
            </a:r>
          </a:p>
          <a:p>
            <a:pPr algn="just">
              <a:lnSpc>
                <a:spcPts val="3291"/>
              </a:lnSpc>
              <a:spcBef>
                <a:spcPct val="0"/>
              </a:spcBef>
            </a:pPr>
            <a:r>
              <a:rPr lang="en-US" sz="3134" spc="106">
                <a:solidFill>
                  <a:srgbClr val="FFFFFF"/>
                </a:solidFill>
                <a:latin typeface="Poppins Bold"/>
                <a:ea typeface="Poppins Bold"/>
                <a:cs typeface="Poppins Bold"/>
                <a:sym typeface="Poppins Bold"/>
              </a:rPr>
              <a:t>⇒ K⁺ = Q ⇒ K là siêu khóa</a:t>
            </a:r>
          </a:p>
          <a:p>
            <a:pPr algn="just">
              <a:lnSpc>
                <a:spcPts val="3291"/>
              </a:lnSpc>
              <a:spcBef>
                <a:spcPct val="0"/>
              </a:spcBef>
            </a:pPr>
            <a:r>
              <a:rPr lang="en-US" sz="3134" spc="106">
                <a:solidFill>
                  <a:srgbClr val="FFFFFF"/>
                </a:solidFill>
                <a:latin typeface="Poppins Bold"/>
                <a:ea typeface="Poppins Bold"/>
                <a:cs typeface="Poppins Bold"/>
                <a:sym typeface="Poppins Bold"/>
              </a:rPr>
              <a:t>Bước 2: Kiểm tra tính tối thiểu</a:t>
            </a:r>
          </a:p>
          <a:p>
            <a:pPr algn="just">
              <a:lnSpc>
                <a:spcPts val="3291"/>
              </a:lnSpc>
              <a:spcBef>
                <a:spcPct val="0"/>
              </a:spcBef>
            </a:pPr>
            <a:r>
              <a:rPr lang="en-US" sz="3134" spc="106">
                <a:solidFill>
                  <a:srgbClr val="FFFFFF"/>
                </a:solidFill>
                <a:latin typeface="Poppins Bold"/>
                <a:ea typeface="Poppins Bold"/>
                <a:cs typeface="Poppins Bold"/>
                <a:sym typeface="Poppins Bold"/>
              </a:rPr>
              <a:t>- {B, C}⁺ = {B, C} (không suy ra toàn bộ Q)</a:t>
            </a:r>
          </a:p>
          <a:p>
            <a:pPr algn="just">
              <a:lnSpc>
                <a:spcPts val="3291"/>
              </a:lnSpc>
              <a:spcBef>
                <a:spcPct val="0"/>
              </a:spcBef>
            </a:pPr>
            <a:r>
              <a:rPr lang="en-US" sz="3134" spc="106">
                <a:solidFill>
                  <a:srgbClr val="FFFFFF"/>
                </a:solidFill>
                <a:latin typeface="Poppins Bold"/>
                <a:ea typeface="Poppins Bold"/>
                <a:cs typeface="Poppins Bold"/>
                <a:sym typeface="Poppins Bold"/>
              </a:rPr>
              <a:t>- {A, C}⁺ = {A, C} → A → E → DH, C → D ⇒ {A, C}⁺ = {A, C, D, E, H} (thiếu B)</a:t>
            </a:r>
          </a:p>
          <a:p>
            <a:pPr algn="just">
              <a:lnSpc>
                <a:spcPts val="3291"/>
              </a:lnSpc>
              <a:spcBef>
                <a:spcPct val="0"/>
              </a:spcBef>
            </a:pPr>
            <a:r>
              <a:rPr lang="en-US" sz="3134" spc="106">
                <a:solidFill>
                  <a:srgbClr val="FFFFFF"/>
                </a:solidFill>
                <a:latin typeface="Poppins Bold"/>
                <a:ea typeface="Poppins Bold"/>
                <a:cs typeface="Poppins Bold"/>
                <a:sym typeface="Poppins Bold"/>
              </a:rPr>
              <a:t>- {A, B}⁺ = {A, B} → A → E → DH ⇒ {A, B, E, D, H} (thiếu C)</a:t>
            </a:r>
          </a:p>
          <a:p>
            <a:pPr algn="just">
              <a:lnSpc>
                <a:spcPts val="3291"/>
              </a:lnSpc>
              <a:spcBef>
                <a:spcPct val="0"/>
              </a:spcBef>
            </a:pPr>
            <a:r>
              <a:rPr lang="en-US" sz="3134" spc="106">
                <a:solidFill>
                  <a:srgbClr val="FFFFFF"/>
                </a:solidFill>
                <a:latin typeface="Poppins Bold"/>
                <a:ea typeface="Poppins Bold"/>
                <a:cs typeface="Poppins Bold"/>
                <a:sym typeface="Poppins Bold"/>
              </a:rPr>
              <a:t>⇒ Không có tập con nào là siêu khóa ⇒ {A, B, C} là khóa tối thiểu</a:t>
            </a:r>
          </a:p>
          <a:p>
            <a:pPr algn="just">
              <a:lnSpc>
                <a:spcPts val="3291"/>
              </a:lnSpc>
              <a:spcBef>
                <a:spcPct val="0"/>
              </a:spcBef>
            </a:pPr>
            <a:r>
              <a:rPr lang="en-US" sz="3134" spc="106">
                <a:solidFill>
                  <a:srgbClr val="FFFFFF"/>
                </a:solidFill>
                <a:latin typeface="Poppins Bold"/>
                <a:ea typeface="Poppins Bold"/>
                <a:cs typeface="Poppins Bold"/>
                <a:sym typeface="Poppins Bold"/>
              </a:rPr>
              <a:t>Kết luận: K = {A, B, C} là khóa duy nhất.</a:t>
            </a:r>
          </a:p>
          <a:p>
            <a:pPr algn="just">
              <a:lnSpc>
                <a:spcPts val="3179"/>
              </a:lnSpc>
              <a:spcBef>
                <a:spcPct val="0"/>
              </a:spcBef>
            </a:pPr>
          </a:p>
          <a:p>
            <a:pPr algn="just">
              <a:lnSpc>
                <a:spcPts val="3179"/>
              </a:lnSpc>
              <a:spcBef>
                <a:spcPct val="0"/>
              </a:spcBef>
            </a:pPr>
          </a:p>
        </p:txBody>
      </p:sp>
      <p:grpSp>
        <p:nvGrpSpPr>
          <p:cNvPr name="Group 3" id="3"/>
          <p:cNvGrpSpPr/>
          <p:nvPr/>
        </p:nvGrpSpPr>
        <p:grpSpPr>
          <a:xfrm rot="0">
            <a:off x="390395" y="280326"/>
            <a:ext cx="4829442" cy="748374"/>
            <a:chOff x="0" y="0"/>
            <a:chExt cx="1271952" cy="197103"/>
          </a:xfrm>
        </p:grpSpPr>
        <p:sp>
          <p:nvSpPr>
            <p:cNvPr name="Freeform 4" id="4"/>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7</a:t>
              </a:r>
            </a:p>
          </p:txBody>
        </p:sp>
      </p:grpSp>
      <p:sp>
        <p:nvSpPr>
          <p:cNvPr name="TextBox 6" id="6"/>
          <p:cNvSpPr txBox="true"/>
          <p:nvPr/>
        </p:nvSpPr>
        <p:spPr>
          <a:xfrm rot="0">
            <a:off x="1028700" y="1619324"/>
            <a:ext cx="12481869" cy="1133358"/>
          </a:xfrm>
          <a:prstGeom prst="rect">
            <a:avLst/>
          </a:prstGeom>
        </p:spPr>
        <p:txBody>
          <a:bodyPr anchor="t" rtlCol="false" tIns="0" lIns="0" bIns="0" rIns="0">
            <a:spAutoFit/>
          </a:bodyPr>
          <a:lstStyle/>
          <a:p>
            <a:pPr algn="l">
              <a:lnSpc>
                <a:spcPts val="4087"/>
              </a:lnSpc>
              <a:spcBef>
                <a:spcPct val="0"/>
              </a:spcBef>
            </a:pPr>
            <a:r>
              <a:rPr lang="en-US" b="true" sz="3893">
                <a:solidFill>
                  <a:srgbClr val="240960"/>
                </a:solidFill>
                <a:latin typeface="Heading Now 61-68 Bold"/>
                <a:ea typeface="Heading Now 61-68 Bold"/>
                <a:cs typeface="Heading Now 61-68 Bold"/>
                <a:sym typeface="Heading Now 61-68 Bold"/>
              </a:rPr>
              <a:t>Q(A,B,C,D,E,H), F = {A → E; C → D; E → DH}. </a:t>
            </a:r>
          </a:p>
          <a:p>
            <a:pPr algn="l">
              <a:lnSpc>
                <a:spcPts val="4087"/>
              </a:lnSpc>
              <a:spcBef>
                <a:spcPct val="0"/>
              </a:spcBef>
            </a:pPr>
            <a:r>
              <a:rPr lang="en-US" b="true" sz="3893">
                <a:solidFill>
                  <a:srgbClr val="240960"/>
                </a:solidFill>
                <a:latin typeface="Heading Now 61-68 Bold"/>
                <a:ea typeface="Heading Now 61-68 Bold"/>
                <a:cs typeface="Heading Now 61-68 Bold"/>
                <a:sym typeface="Heading Now 61-68 Bold"/>
              </a:rPr>
              <a:t>CHỨNG MINH K = {A, B, C} LÀ KHÓA DUY NHẤT CỦA Q</a:t>
            </a:r>
          </a:p>
        </p:txBody>
      </p:sp>
      <p:sp>
        <p:nvSpPr>
          <p:cNvPr name="TextBox 7" id="7"/>
          <p:cNvSpPr txBox="true"/>
          <p:nvPr/>
        </p:nvSpPr>
        <p:spPr>
          <a:xfrm rot="0">
            <a:off x="13797316" y="9582948"/>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Ngọc Kim Ngân</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A4BF">
                <a:alpha val="100000"/>
              </a:srgbClr>
            </a:gs>
            <a:gs pos="50000">
              <a:srgbClr val="4B9CBF">
                <a:alpha val="100000"/>
              </a:srgbClr>
            </a:gs>
            <a:gs pos="100000">
              <a:srgbClr val="204E8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263128" y="3084553"/>
            <a:ext cx="17495453" cy="6183272"/>
          </a:xfrm>
          <a:prstGeom prst="rect">
            <a:avLst/>
          </a:prstGeom>
        </p:spPr>
        <p:txBody>
          <a:bodyPr anchor="t" rtlCol="false" tIns="0" lIns="0" bIns="0" rIns="0">
            <a:spAutoFit/>
          </a:bodyPr>
          <a:lstStyle/>
          <a:p>
            <a:pPr algn="just">
              <a:lnSpc>
                <a:spcPts val="3291"/>
              </a:lnSpc>
              <a:spcBef>
                <a:spcPct val="0"/>
              </a:spcBef>
            </a:pPr>
            <a:r>
              <a:rPr lang="en-US" sz="3134" spc="106">
                <a:solidFill>
                  <a:srgbClr val="FFFFFF"/>
                </a:solidFill>
                <a:latin typeface="Poppins Bold"/>
                <a:ea typeface="Poppins Bold"/>
                <a:cs typeface="Poppins Bold"/>
                <a:sym typeface="Poppins Bold"/>
              </a:rPr>
              <a:t>Bước 1: Liệt kê các tập thuộc tính có thể là khóa</a:t>
            </a:r>
          </a:p>
          <a:p>
            <a:pPr algn="just">
              <a:lnSpc>
                <a:spcPts val="3291"/>
              </a:lnSpc>
              <a:spcBef>
                <a:spcPct val="0"/>
              </a:spcBef>
            </a:pPr>
            <a:r>
              <a:rPr lang="en-US" sz="3134" spc="106">
                <a:solidFill>
                  <a:srgbClr val="FFFFFF"/>
                </a:solidFill>
                <a:latin typeface="Poppins Bold"/>
                <a:ea typeface="Poppins Bold"/>
                <a:cs typeface="Poppins Bold"/>
                <a:sym typeface="Poppins Bold"/>
              </a:rPr>
              <a:t>→</a:t>
            </a:r>
            <a:r>
              <a:rPr lang="en-US" sz="3134" spc="106">
                <a:solidFill>
                  <a:srgbClr val="FFFFFF"/>
                </a:solidFill>
                <a:latin typeface="Poppins Bold"/>
                <a:ea typeface="Poppins Bold"/>
                <a:cs typeface="Poppins Bold"/>
                <a:sym typeface="Poppins Bold"/>
              </a:rPr>
              <a:t> Phải chứa A hoặc D vì không A không thể tạo ra C, không D không tạo được B</a:t>
            </a:r>
          </a:p>
          <a:p>
            <a:pPr algn="just">
              <a:lnSpc>
                <a:spcPts val="3291"/>
              </a:lnSpc>
              <a:spcBef>
                <a:spcPct val="0"/>
              </a:spcBef>
            </a:pPr>
            <a:r>
              <a:rPr lang="en-US" sz="3134" spc="106">
                <a:solidFill>
                  <a:srgbClr val="FFFFFF"/>
                </a:solidFill>
                <a:latin typeface="Poppins Bold"/>
                <a:ea typeface="Poppins Bold"/>
                <a:cs typeface="Poppins Bold"/>
                <a:sym typeface="Poppins Bold"/>
              </a:rPr>
              <a:t>Thử K = {A, D}</a:t>
            </a:r>
          </a:p>
          <a:p>
            <a:pPr algn="just">
              <a:lnSpc>
                <a:spcPts val="3291"/>
              </a:lnSpc>
              <a:spcBef>
                <a:spcPct val="0"/>
              </a:spcBef>
            </a:pPr>
            <a:r>
              <a:rPr lang="en-US" sz="3134" spc="106">
                <a:solidFill>
                  <a:srgbClr val="FFFFFF"/>
                </a:solidFill>
                <a:latin typeface="Poppins Bold"/>
                <a:ea typeface="Poppins Bold"/>
                <a:cs typeface="Poppins Bold"/>
                <a:sym typeface="Poppins Bold"/>
              </a:rPr>
              <a:t>- K⁺ = {A, D}</a:t>
            </a:r>
          </a:p>
          <a:p>
            <a:pPr algn="just">
              <a:lnSpc>
                <a:spcPts val="3291"/>
              </a:lnSpc>
              <a:spcBef>
                <a:spcPct val="0"/>
              </a:spcBef>
            </a:pPr>
            <a:r>
              <a:rPr lang="en-US" sz="3134" spc="106">
                <a:solidFill>
                  <a:srgbClr val="FFFFFF"/>
                </a:solidFill>
                <a:latin typeface="Poppins Bold"/>
                <a:ea typeface="Poppins Bold"/>
                <a:cs typeface="Poppins Bold"/>
                <a:sym typeface="Poppins Bold"/>
              </a:rPr>
              <a:t>- D → B ⇒ {A, D, B}</a:t>
            </a:r>
          </a:p>
          <a:p>
            <a:pPr algn="just">
              <a:lnSpc>
                <a:spcPts val="3291"/>
              </a:lnSpc>
              <a:spcBef>
                <a:spcPct val="0"/>
              </a:spcBef>
            </a:pPr>
            <a:r>
              <a:rPr lang="en-US" sz="3134" spc="106">
                <a:solidFill>
                  <a:srgbClr val="FFFFFF"/>
                </a:solidFill>
                <a:latin typeface="Poppins Bold"/>
                <a:ea typeface="Poppins Bold"/>
                <a:cs typeface="Poppins Bold"/>
                <a:sym typeface="Poppins Bold"/>
              </a:rPr>
              <a:t>- AB </a:t>
            </a:r>
            <a:r>
              <a:rPr lang="en-US" sz="3134" spc="106">
                <a:solidFill>
                  <a:srgbClr val="FFFFFF"/>
                </a:solidFill>
                <a:latin typeface="Poppins Bold"/>
                <a:ea typeface="Poppins Bold"/>
                <a:cs typeface="Poppins Bold"/>
                <a:sym typeface="Poppins Bold"/>
              </a:rPr>
              <a:t>→ C ⇒ {A, B, C, D}</a:t>
            </a:r>
          </a:p>
          <a:p>
            <a:pPr algn="just">
              <a:lnSpc>
                <a:spcPts val="3291"/>
              </a:lnSpc>
              <a:spcBef>
                <a:spcPct val="0"/>
              </a:spcBef>
            </a:pPr>
            <a:r>
              <a:rPr lang="en-US" sz="3134" spc="106">
                <a:solidFill>
                  <a:srgbClr val="FFFFFF"/>
                </a:solidFill>
                <a:latin typeface="Poppins Bold"/>
                <a:ea typeface="Poppins Bold"/>
                <a:cs typeface="Poppins Bold"/>
                <a:sym typeface="Poppins Bold"/>
              </a:rPr>
              <a:t>⇒ K⁺ = Q → là siêu khóa</a:t>
            </a:r>
          </a:p>
          <a:p>
            <a:pPr algn="just">
              <a:lnSpc>
                <a:spcPts val="3291"/>
              </a:lnSpc>
              <a:spcBef>
                <a:spcPct val="0"/>
              </a:spcBef>
            </a:pPr>
            <a:r>
              <a:rPr lang="en-US" sz="3134" spc="106">
                <a:solidFill>
                  <a:srgbClr val="FFFFFF"/>
                </a:solidFill>
                <a:latin typeface="Poppins Bold"/>
                <a:ea typeface="Poppins Bold"/>
                <a:cs typeface="Poppins Bold"/>
                <a:sym typeface="Poppins Bold"/>
              </a:rPr>
              <a:t>Kiểm tra tối thiểu:</a:t>
            </a:r>
          </a:p>
          <a:p>
            <a:pPr algn="just">
              <a:lnSpc>
                <a:spcPts val="3291"/>
              </a:lnSpc>
              <a:spcBef>
                <a:spcPct val="0"/>
              </a:spcBef>
            </a:pPr>
            <a:r>
              <a:rPr lang="en-US" sz="3134" spc="106">
                <a:solidFill>
                  <a:srgbClr val="FFFFFF"/>
                </a:solidFill>
                <a:latin typeface="Poppins Bold"/>
                <a:ea typeface="Poppins Bold"/>
                <a:cs typeface="Poppins Bold"/>
                <a:sym typeface="Poppins Bold"/>
              </a:rPr>
              <a:t>- {A}⁺ = {A} (không đủ)</a:t>
            </a:r>
          </a:p>
          <a:p>
            <a:pPr algn="just">
              <a:lnSpc>
                <a:spcPts val="3291"/>
              </a:lnSpc>
              <a:spcBef>
                <a:spcPct val="0"/>
              </a:spcBef>
            </a:pPr>
            <a:r>
              <a:rPr lang="en-US" sz="3134" spc="106">
                <a:solidFill>
                  <a:srgbClr val="FFFFFF"/>
                </a:solidFill>
                <a:latin typeface="Poppins Bold"/>
                <a:ea typeface="Poppins Bold"/>
                <a:cs typeface="Poppins Bold"/>
                <a:sym typeface="Poppins Bold"/>
              </a:rPr>
              <a:t>- {D}⁺ = {D, B} (không đủ)</a:t>
            </a:r>
          </a:p>
          <a:p>
            <a:pPr algn="just">
              <a:lnSpc>
                <a:spcPts val="3291"/>
              </a:lnSpc>
              <a:spcBef>
                <a:spcPct val="0"/>
              </a:spcBef>
            </a:pPr>
            <a:r>
              <a:rPr lang="en-US" sz="3134" spc="106">
                <a:solidFill>
                  <a:srgbClr val="FFFFFF"/>
                </a:solidFill>
                <a:latin typeface="Poppins Bold"/>
                <a:ea typeface="Poppins Bold"/>
                <a:cs typeface="Poppins Bold"/>
                <a:sym typeface="Poppins Bold"/>
              </a:rPr>
              <a:t>⇒ K = {A, D} là khóa</a:t>
            </a:r>
          </a:p>
          <a:p>
            <a:pPr algn="just">
              <a:lnSpc>
                <a:spcPts val="3291"/>
              </a:lnSpc>
              <a:spcBef>
                <a:spcPct val="0"/>
              </a:spcBef>
            </a:pPr>
            <a:r>
              <a:rPr lang="en-US" sz="3134" spc="106">
                <a:solidFill>
                  <a:srgbClr val="FFFFFF"/>
                </a:solidFill>
                <a:latin typeface="Poppins Bold"/>
                <a:ea typeface="Poppins Bold"/>
                <a:cs typeface="Poppins Bold"/>
                <a:sym typeface="Poppins Bold"/>
              </a:rPr>
              <a:t>Thử</a:t>
            </a:r>
            <a:r>
              <a:rPr lang="en-US" sz="3134" spc="106">
                <a:solidFill>
                  <a:srgbClr val="FFFFFF"/>
                </a:solidFill>
                <a:latin typeface="Poppins Bold"/>
                <a:ea typeface="Poppins Bold"/>
                <a:cs typeface="Poppins Bold"/>
                <a:sym typeface="Poppins Bold"/>
              </a:rPr>
              <a:t> {C}</a:t>
            </a:r>
          </a:p>
          <a:p>
            <a:pPr algn="just">
              <a:lnSpc>
                <a:spcPts val="3291"/>
              </a:lnSpc>
              <a:spcBef>
                <a:spcPct val="0"/>
              </a:spcBef>
            </a:pPr>
            <a:r>
              <a:rPr lang="en-US" sz="3134" spc="106">
                <a:solidFill>
                  <a:srgbClr val="FFFFFF"/>
                </a:solidFill>
                <a:latin typeface="Poppins Bold"/>
                <a:ea typeface="Poppins Bold"/>
                <a:cs typeface="Poppins Bold"/>
                <a:sym typeface="Poppins Bold"/>
              </a:rPr>
              <a:t>- C → A, B, D ⇒ {A, B, C, D} = Q ⇒ {C} là siêu khó</a:t>
            </a:r>
          </a:p>
          <a:p>
            <a:pPr algn="just">
              <a:lnSpc>
                <a:spcPts val="3291"/>
              </a:lnSpc>
              <a:spcBef>
                <a:spcPct val="0"/>
              </a:spcBef>
            </a:pPr>
            <a:r>
              <a:rPr lang="en-US" sz="3134" spc="106">
                <a:solidFill>
                  <a:srgbClr val="FFFFFF"/>
                </a:solidFill>
                <a:latin typeface="Poppins Bold"/>
                <a:ea typeface="Poppins Bold"/>
                <a:cs typeface="Poppins Bold"/>
                <a:sym typeface="Poppins Bold"/>
              </a:rPr>
              <a:t>Kết luận: Các khóa của Q là: {C}, {A, D}</a:t>
            </a:r>
          </a:p>
          <a:p>
            <a:pPr algn="just">
              <a:lnSpc>
                <a:spcPts val="3179"/>
              </a:lnSpc>
              <a:spcBef>
                <a:spcPct val="0"/>
              </a:spcBef>
            </a:pPr>
          </a:p>
        </p:txBody>
      </p:sp>
      <p:grpSp>
        <p:nvGrpSpPr>
          <p:cNvPr name="Group 3" id="3"/>
          <p:cNvGrpSpPr/>
          <p:nvPr/>
        </p:nvGrpSpPr>
        <p:grpSpPr>
          <a:xfrm rot="0">
            <a:off x="390395" y="280326"/>
            <a:ext cx="4829442" cy="748374"/>
            <a:chOff x="0" y="0"/>
            <a:chExt cx="1271952" cy="197103"/>
          </a:xfrm>
        </p:grpSpPr>
        <p:sp>
          <p:nvSpPr>
            <p:cNvPr name="Freeform 4" id="4"/>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8</a:t>
              </a:r>
            </a:p>
          </p:txBody>
        </p:sp>
      </p:grpSp>
      <p:sp>
        <p:nvSpPr>
          <p:cNvPr name="TextBox 6" id="6"/>
          <p:cNvSpPr txBox="true"/>
          <p:nvPr/>
        </p:nvSpPr>
        <p:spPr>
          <a:xfrm rot="0">
            <a:off x="1028700" y="1619324"/>
            <a:ext cx="12768616" cy="1643904"/>
          </a:xfrm>
          <a:prstGeom prst="rect">
            <a:avLst/>
          </a:prstGeom>
        </p:spPr>
        <p:txBody>
          <a:bodyPr anchor="t" rtlCol="false" tIns="0" lIns="0" bIns="0" rIns="0">
            <a:spAutoFit/>
          </a:bodyPr>
          <a:lstStyle/>
          <a:p>
            <a:pPr algn="l">
              <a:lnSpc>
                <a:spcPts val="4087"/>
              </a:lnSpc>
              <a:spcBef>
                <a:spcPct val="0"/>
              </a:spcBef>
            </a:pPr>
            <a:r>
              <a:rPr lang="en-US" b="true" sz="3893">
                <a:solidFill>
                  <a:srgbClr val="240960"/>
                </a:solidFill>
                <a:latin typeface="Heading Now 61-68 Bold"/>
                <a:ea typeface="Heading Now 61-68 Bold"/>
                <a:cs typeface="Heading Now 61-68 Bold"/>
                <a:sym typeface="Heading Now 61-68 Bold"/>
              </a:rPr>
              <a:t>Q(A,B,C,D), F = {AB → C; D → B; C → ABD}. HÃY TÌM TẤT CẢ CÁC KHÓA CỦA Q</a:t>
            </a:r>
          </a:p>
          <a:p>
            <a:pPr algn="l">
              <a:lnSpc>
                <a:spcPts val="4087"/>
              </a:lnSpc>
              <a:spcBef>
                <a:spcPct val="0"/>
              </a:spcBef>
            </a:pPr>
          </a:p>
        </p:txBody>
      </p:sp>
      <p:sp>
        <p:nvSpPr>
          <p:cNvPr name="TextBox 7" id="7"/>
          <p:cNvSpPr txBox="true"/>
          <p:nvPr/>
        </p:nvSpPr>
        <p:spPr>
          <a:xfrm rot="0">
            <a:off x="13797316" y="9582948"/>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Ngọc Kim Ngân</a:t>
            </a:r>
          </a:p>
        </p:txBody>
      </p:sp>
      <p:sp>
        <p:nvSpPr>
          <p:cNvPr name="Freeform 8" id="8"/>
          <p:cNvSpPr/>
          <p:nvPr/>
        </p:nvSpPr>
        <p:spPr>
          <a:xfrm flipH="false" flipV="false" rot="0">
            <a:off x="13593207" y="0"/>
            <a:ext cx="5828549" cy="2924872"/>
          </a:xfrm>
          <a:custGeom>
            <a:avLst/>
            <a:gdLst/>
            <a:ahLst/>
            <a:cxnLst/>
            <a:rect r="r" b="b" t="t" l="l"/>
            <a:pathLst>
              <a:path h="2924872" w="5828549">
                <a:moveTo>
                  <a:pt x="0" y="0"/>
                </a:moveTo>
                <a:lnTo>
                  <a:pt x="5828549" y="0"/>
                </a:lnTo>
                <a:lnTo>
                  <a:pt x="5828549" y="2924872"/>
                </a:lnTo>
                <a:lnTo>
                  <a:pt x="0" y="29248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p:cSld>
    <p:bg>
      <p:bgPr>
        <a:gradFill rotWithShape="true">
          <a:gsLst>
            <a:gs pos="0">
              <a:srgbClr val="0AA4BF">
                <a:alpha val="100000"/>
              </a:srgbClr>
            </a:gs>
            <a:gs pos="50000">
              <a:srgbClr val="4B9CBF">
                <a:alpha val="100000"/>
              </a:srgbClr>
            </a:gs>
            <a:gs pos="100000">
              <a:srgbClr val="204E8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90395" y="3049804"/>
            <a:ext cx="17495453" cy="5773697"/>
          </a:xfrm>
          <a:prstGeom prst="rect">
            <a:avLst/>
          </a:prstGeom>
        </p:spPr>
        <p:txBody>
          <a:bodyPr anchor="t" rtlCol="false" tIns="0" lIns="0" bIns="0" rIns="0">
            <a:spAutoFit/>
          </a:bodyPr>
          <a:lstStyle/>
          <a:p>
            <a:pPr algn="just">
              <a:lnSpc>
                <a:spcPts val="3291"/>
              </a:lnSpc>
              <a:spcBef>
                <a:spcPct val="0"/>
              </a:spcBef>
            </a:pPr>
            <a:r>
              <a:rPr lang="en-US" sz="3134" spc="106">
                <a:solidFill>
                  <a:srgbClr val="FFFFFF"/>
                </a:solidFill>
                <a:latin typeface="Poppins Bold"/>
                <a:ea typeface="Poppins Bold"/>
                <a:cs typeface="Poppins Bold"/>
                <a:sym typeface="Poppins Bold"/>
              </a:rPr>
              <a:t>T</a:t>
            </a:r>
            <a:r>
              <a:rPr lang="en-US" sz="3134" spc="106">
                <a:solidFill>
                  <a:srgbClr val="FFFFFF"/>
                </a:solidFill>
                <a:latin typeface="Poppins Bold"/>
                <a:ea typeface="Poppins Bold"/>
                <a:cs typeface="Poppins Bold"/>
                <a:sym typeface="Poppins Bold"/>
              </a:rPr>
              <a:t>hử {B,E}</a:t>
            </a:r>
          </a:p>
          <a:p>
            <a:pPr algn="just">
              <a:lnSpc>
                <a:spcPts val="3291"/>
              </a:lnSpc>
              <a:spcBef>
                <a:spcPct val="0"/>
              </a:spcBef>
            </a:pPr>
            <a:r>
              <a:rPr lang="en-US" sz="3134" spc="106">
                <a:solidFill>
                  <a:srgbClr val="FFFFFF"/>
                </a:solidFill>
                <a:latin typeface="Poppins Bold"/>
                <a:ea typeface="Poppins Bold"/>
                <a:cs typeface="Poppins Bold"/>
                <a:sym typeface="Poppins Bold"/>
              </a:rPr>
              <a:t>-</a:t>
            </a:r>
            <a:r>
              <a:rPr lang="en-US" sz="3134" spc="106">
                <a:solidFill>
                  <a:srgbClr val="FFFFFF"/>
                </a:solidFill>
                <a:latin typeface="Poppins Bold"/>
                <a:ea typeface="Poppins Bold"/>
                <a:cs typeface="Poppins Bold"/>
                <a:sym typeface="Poppins Bold"/>
              </a:rPr>
              <a:t> BE → C</a:t>
            </a:r>
          </a:p>
          <a:p>
            <a:pPr algn="just">
              <a:lnSpc>
                <a:spcPts val="3291"/>
              </a:lnSpc>
              <a:spcBef>
                <a:spcPct val="0"/>
              </a:spcBef>
            </a:pPr>
            <a:r>
              <a:rPr lang="en-US" sz="3134" spc="106">
                <a:solidFill>
                  <a:srgbClr val="FFFFFF"/>
                </a:solidFill>
                <a:latin typeface="Poppins Bold"/>
                <a:ea typeface="Poppins Bold"/>
                <a:cs typeface="Poppins Bold"/>
                <a:sym typeface="Poppins Bold"/>
              </a:rPr>
              <a:t>- C → A</a:t>
            </a:r>
          </a:p>
          <a:p>
            <a:pPr algn="just">
              <a:lnSpc>
                <a:spcPts val="3291"/>
              </a:lnSpc>
              <a:spcBef>
                <a:spcPct val="0"/>
              </a:spcBef>
            </a:pPr>
            <a:r>
              <a:rPr lang="en-US" sz="3134" spc="106">
                <a:solidFill>
                  <a:srgbClr val="FFFFFF"/>
                </a:solidFill>
                <a:latin typeface="Poppins Bold"/>
                <a:ea typeface="Poppins Bold"/>
                <a:cs typeface="Poppins Bold"/>
                <a:sym typeface="Poppins Bold"/>
              </a:rPr>
              <a:t>- BC → D</a:t>
            </a:r>
          </a:p>
          <a:p>
            <a:pPr algn="just">
              <a:lnSpc>
                <a:spcPts val="3291"/>
              </a:lnSpc>
              <a:spcBef>
                <a:spcPct val="0"/>
              </a:spcBef>
            </a:pPr>
            <a:r>
              <a:rPr lang="en-US" sz="3134" spc="106">
                <a:solidFill>
                  <a:srgbClr val="FFFFFF"/>
                </a:solidFill>
                <a:latin typeface="Poppins Bold"/>
                <a:ea typeface="Poppins Bold"/>
                <a:cs typeface="Poppins Bold"/>
                <a:sym typeface="Poppins Bold"/>
              </a:rPr>
              <a:t>- D → E,G</a:t>
            </a:r>
          </a:p>
          <a:p>
            <a:pPr algn="just">
              <a:lnSpc>
                <a:spcPts val="3291"/>
              </a:lnSpc>
              <a:spcBef>
                <a:spcPct val="0"/>
              </a:spcBef>
            </a:pPr>
            <a:r>
              <a:rPr lang="en-US" sz="3134" spc="106">
                <a:solidFill>
                  <a:srgbClr val="FFFFFF"/>
                </a:solidFill>
                <a:latin typeface="Poppins Bold"/>
                <a:ea typeface="Poppins Bold"/>
                <a:cs typeface="Poppins Bold"/>
                <a:sym typeface="Poppins Bold"/>
              </a:rPr>
              <a:t>-</a:t>
            </a:r>
            <a:r>
              <a:rPr lang="en-US" sz="3134" spc="106">
                <a:solidFill>
                  <a:srgbClr val="FFFFFF"/>
                </a:solidFill>
                <a:latin typeface="Poppins Bold"/>
                <a:ea typeface="Poppins Bold"/>
                <a:cs typeface="Poppins Bold"/>
                <a:sym typeface="Poppins Bold"/>
              </a:rPr>
              <a:t> CG → B,D</a:t>
            </a:r>
          </a:p>
          <a:p>
            <a:pPr algn="just">
              <a:lnSpc>
                <a:spcPts val="3291"/>
              </a:lnSpc>
              <a:spcBef>
                <a:spcPct val="0"/>
              </a:spcBef>
            </a:pPr>
            <a:r>
              <a:rPr lang="en-US" sz="3134" spc="106">
                <a:solidFill>
                  <a:srgbClr val="FFFFFF"/>
                </a:solidFill>
                <a:latin typeface="Poppins Bold"/>
                <a:ea typeface="Poppins Bold"/>
                <a:cs typeface="Poppins Bold"/>
                <a:sym typeface="Poppins Bold"/>
              </a:rPr>
              <a:t>→</a:t>
            </a:r>
            <a:r>
              <a:rPr lang="en-US" sz="3134" spc="106">
                <a:solidFill>
                  <a:srgbClr val="FFFFFF"/>
                </a:solidFill>
                <a:latin typeface="Poppins Bold"/>
                <a:ea typeface="Poppins Bold"/>
                <a:cs typeface="Poppins Bold"/>
                <a:sym typeface="Poppins Bold"/>
              </a:rPr>
              <a:t> K⁺ = {B, E, C, A, D, G}</a:t>
            </a:r>
            <a:r>
              <a:rPr lang="en-US" sz="3134" spc="106">
                <a:solidFill>
                  <a:srgbClr val="FFFFFF"/>
                </a:solidFill>
                <a:latin typeface="Poppins Bold"/>
                <a:ea typeface="Poppins Bold"/>
                <a:cs typeface="Poppins Bold"/>
                <a:sym typeface="Poppins Bold"/>
              </a:rPr>
              <a:t> = Q</a:t>
            </a:r>
          </a:p>
          <a:p>
            <a:pPr algn="just">
              <a:lnSpc>
                <a:spcPts val="3291"/>
              </a:lnSpc>
              <a:spcBef>
                <a:spcPct val="0"/>
              </a:spcBef>
            </a:pPr>
            <a:r>
              <a:rPr lang="en-US" sz="3134" spc="106">
                <a:solidFill>
                  <a:srgbClr val="FFFFFF"/>
                </a:solidFill>
                <a:latin typeface="Poppins Bold"/>
                <a:ea typeface="Poppins Bold"/>
                <a:cs typeface="Poppins Bold"/>
                <a:sym typeface="Poppins Bold"/>
              </a:rPr>
              <a:t>⇒ {B,E} là siêu khóa</a:t>
            </a:r>
          </a:p>
          <a:p>
            <a:pPr algn="just">
              <a:lnSpc>
                <a:spcPts val="3291"/>
              </a:lnSpc>
              <a:spcBef>
                <a:spcPct val="0"/>
              </a:spcBef>
            </a:pPr>
            <a:r>
              <a:rPr lang="en-US" sz="3134" spc="106">
                <a:solidFill>
                  <a:srgbClr val="FFFFFF"/>
                </a:solidFill>
                <a:latin typeface="Poppins Bold"/>
                <a:ea typeface="Poppins Bold"/>
                <a:cs typeface="Poppins Bold"/>
                <a:sym typeface="Poppins Bold"/>
              </a:rPr>
              <a:t>Kiểm tra tối thiểu:</a:t>
            </a:r>
          </a:p>
          <a:p>
            <a:pPr algn="just">
              <a:lnSpc>
                <a:spcPts val="3291"/>
              </a:lnSpc>
              <a:spcBef>
                <a:spcPct val="0"/>
              </a:spcBef>
            </a:pPr>
            <a:r>
              <a:rPr lang="en-US" sz="3134" spc="106">
                <a:solidFill>
                  <a:srgbClr val="FFFFFF"/>
                </a:solidFill>
                <a:latin typeface="Poppins Bold"/>
                <a:ea typeface="Poppins Bold"/>
                <a:cs typeface="Poppins Bold"/>
                <a:sym typeface="Poppins Bold"/>
              </a:rPr>
              <a:t>- {B}⁺ = B → không đủ</a:t>
            </a:r>
          </a:p>
          <a:p>
            <a:pPr algn="just">
              <a:lnSpc>
                <a:spcPts val="3291"/>
              </a:lnSpc>
              <a:spcBef>
                <a:spcPct val="0"/>
              </a:spcBef>
            </a:pPr>
            <a:r>
              <a:rPr lang="en-US" sz="3134" spc="106">
                <a:solidFill>
                  <a:srgbClr val="FFFFFF"/>
                </a:solidFill>
                <a:latin typeface="Poppins Bold"/>
                <a:ea typeface="Poppins Bold"/>
                <a:cs typeface="Poppins Bold"/>
                <a:sym typeface="Poppins Bold"/>
              </a:rPr>
              <a:t>- {E}⁺ = E → không đủ</a:t>
            </a:r>
          </a:p>
          <a:p>
            <a:pPr algn="just">
              <a:lnSpc>
                <a:spcPts val="3291"/>
              </a:lnSpc>
              <a:spcBef>
                <a:spcPct val="0"/>
              </a:spcBef>
            </a:pPr>
            <a:r>
              <a:rPr lang="en-US" sz="3134" spc="106">
                <a:solidFill>
                  <a:srgbClr val="FFFFFF"/>
                </a:solidFill>
                <a:latin typeface="Poppins Bold"/>
                <a:ea typeface="Poppins Bold"/>
                <a:cs typeface="Poppins Bold"/>
                <a:sym typeface="Poppins Bold"/>
              </a:rPr>
              <a:t>⇒ {B,E} là khóa</a:t>
            </a:r>
          </a:p>
          <a:p>
            <a:pPr algn="just">
              <a:lnSpc>
                <a:spcPts val="3291"/>
              </a:lnSpc>
              <a:spcBef>
                <a:spcPct val="0"/>
              </a:spcBef>
            </a:pPr>
          </a:p>
          <a:p>
            <a:pPr algn="just">
              <a:lnSpc>
                <a:spcPts val="3179"/>
              </a:lnSpc>
              <a:spcBef>
                <a:spcPct val="0"/>
              </a:spcBef>
            </a:pPr>
          </a:p>
        </p:txBody>
      </p:sp>
      <p:grpSp>
        <p:nvGrpSpPr>
          <p:cNvPr name="Group 3" id="3"/>
          <p:cNvGrpSpPr/>
          <p:nvPr/>
        </p:nvGrpSpPr>
        <p:grpSpPr>
          <a:xfrm rot="0">
            <a:off x="390395" y="280326"/>
            <a:ext cx="4829442" cy="748374"/>
            <a:chOff x="0" y="0"/>
            <a:chExt cx="1271952" cy="197103"/>
          </a:xfrm>
        </p:grpSpPr>
        <p:sp>
          <p:nvSpPr>
            <p:cNvPr name="Freeform 4" id="4"/>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9</a:t>
              </a:r>
            </a:p>
          </p:txBody>
        </p:sp>
      </p:grpSp>
      <p:sp>
        <p:nvSpPr>
          <p:cNvPr name="TextBox 6" id="6"/>
          <p:cNvSpPr txBox="true"/>
          <p:nvPr/>
        </p:nvSpPr>
        <p:spPr>
          <a:xfrm rot="0">
            <a:off x="390395" y="1304184"/>
            <a:ext cx="13984158" cy="2154451"/>
          </a:xfrm>
          <a:prstGeom prst="rect">
            <a:avLst/>
          </a:prstGeom>
        </p:spPr>
        <p:txBody>
          <a:bodyPr anchor="t" rtlCol="false" tIns="0" lIns="0" bIns="0" rIns="0">
            <a:spAutoFit/>
          </a:bodyPr>
          <a:lstStyle/>
          <a:p>
            <a:pPr algn="l">
              <a:lnSpc>
                <a:spcPts val="4087"/>
              </a:lnSpc>
              <a:spcBef>
                <a:spcPct val="0"/>
              </a:spcBef>
            </a:pPr>
            <a:r>
              <a:rPr lang="en-US" b="true" sz="3893">
                <a:solidFill>
                  <a:srgbClr val="240960"/>
                </a:solidFill>
                <a:latin typeface="Heading Now 61-68 Bold"/>
                <a:ea typeface="Heading Now 61-68 Bold"/>
                <a:cs typeface="Heading Now 61-68 Bold"/>
                <a:sym typeface="Heading Now 61-68 Bold"/>
              </a:rPr>
              <a:t>CÂU 9: </a:t>
            </a:r>
            <a:r>
              <a:rPr lang="en-US" b="true" sz="3893">
                <a:solidFill>
                  <a:srgbClr val="240960"/>
                </a:solidFill>
                <a:latin typeface="Heading Now 61-68 Bold"/>
                <a:ea typeface="Heading Now 61-68 Bold"/>
                <a:cs typeface="Heading Now 61-68 Bold"/>
                <a:sym typeface="Heading Now 61-68 Bold"/>
              </a:rPr>
              <a:t>Q(A,B,C,D,E,G)F = {AB→C; C→A; BC→D; ACD→B; D→EG; BE→C; CG→BD; CE→G}</a:t>
            </a:r>
          </a:p>
          <a:p>
            <a:pPr algn="l">
              <a:lnSpc>
                <a:spcPts val="4087"/>
              </a:lnSpc>
              <a:spcBef>
                <a:spcPct val="0"/>
              </a:spcBef>
            </a:pPr>
            <a:r>
              <a:rPr lang="en-US" b="true" sz="3893">
                <a:solidFill>
                  <a:srgbClr val="240960"/>
                </a:solidFill>
                <a:latin typeface="Heading Now 61-68 Bold"/>
                <a:ea typeface="Heading Now 61-68 Bold"/>
                <a:cs typeface="Heading Now 61-68 Bold"/>
                <a:sym typeface="Heading Now 61-68 Bold"/>
              </a:rPr>
              <a:t>HÃY TÌM TẤT CẢ CÁC KHÓA CỦA Q.</a:t>
            </a:r>
          </a:p>
          <a:p>
            <a:pPr algn="l">
              <a:lnSpc>
                <a:spcPts val="4087"/>
              </a:lnSpc>
              <a:spcBef>
                <a:spcPct val="0"/>
              </a:spcBef>
            </a:pPr>
          </a:p>
        </p:txBody>
      </p:sp>
      <p:sp>
        <p:nvSpPr>
          <p:cNvPr name="TextBox 7" id="7"/>
          <p:cNvSpPr txBox="true"/>
          <p:nvPr/>
        </p:nvSpPr>
        <p:spPr>
          <a:xfrm rot="0">
            <a:off x="13797316" y="9582948"/>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Ngọc Kim Ngân</a:t>
            </a:r>
          </a:p>
        </p:txBody>
      </p:sp>
      <p:sp>
        <p:nvSpPr>
          <p:cNvPr name="TextBox 8" id="8"/>
          <p:cNvSpPr txBox="true"/>
          <p:nvPr/>
        </p:nvSpPr>
        <p:spPr>
          <a:xfrm rot="0">
            <a:off x="7666960" y="3049804"/>
            <a:ext cx="9096733" cy="4448706"/>
          </a:xfrm>
          <a:prstGeom prst="rect">
            <a:avLst/>
          </a:prstGeom>
        </p:spPr>
        <p:txBody>
          <a:bodyPr anchor="t" rtlCol="false" tIns="0" lIns="0" bIns="0" rIns="0">
            <a:spAutoFit/>
          </a:bodyPr>
          <a:lstStyle/>
          <a:p>
            <a:pPr algn="just" marL="0" indent="0" lvl="0">
              <a:lnSpc>
                <a:spcPts val="3179"/>
              </a:lnSpc>
              <a:spcBef>
                <a:spcPct val="0"/>
              </a:spcBef>
            </a:pPr>
            <a:r>
              <a:rPr lang="en-US" b="true" sz="3027" spc="102" strike="noStrike" u="none">
                <a:solidFill>
                  <a:srgbClr val="FFFFFF"/>
                </a:solidFill>
                <a:latin typeface="Poppins Bold"/>
                <a:ea typeface="Poppins Bold"/>
                <a:cs typeface="Poppins Bold"/>
                <a:sym typeface="Poppins Bold"/>
              </a:rPr>
              <a:t>Thử {C,E}</a:t>
            </a:r>
          </a:p>
          <a:p>
            <a:pPr algn="just" marL="0" indent="0" lvl="0">
              <a:lnSpc>
                <a:spcPts val="3179"/>
              </a:lnSpc>
              <a:spcBef>
                <a:spcPct val="0"/>
              </a:spcBef>
            </a:pPr>
            <a:r>
              <a:rPr lang="en-US" b="true" sz="3027" spc="102" strike="noStrike" u="none">
                <a:solidFill>
                  <a:srgbClr val="FFFFFF"/>
                </a:solidFill>
                <a:latin typeface="Poppins Bold"/>
                <a:ea typeface="Poppins Bold"/>
                <a:cs typeface="Poppins Bold"/>
                <a:sym typeface="Poppins Bold"/>
              </a:rPr>
              <a:t>- C → A</a:t>
            </a:r>
          </a:p>
          <a:p>
            <a:pPr algn="just" marL="0" indent="0" lvl="0">
              <a:lnSpc>
                <a:spcPts val="3179"/>
              </a:lnSpc>
              <a:spcBef>
                <a:spcPct val="0"/>
              </a:spcBef>
            </a:pPr>
            <a:r>
              <a:rPr lang="en-US" b="true" sz="3027" spc="102" strike="noStrike" u="none">
                <a:solidFill>
                  <a:srgbClr val="FFFFFF"/>
                </a:solidFill>
                <a:latin typeface="Poppins Bold"/>
                <a:ea typeface="Poppins Bold"/>
                <a:cs typeface="Poppins Bold"/>
                <a:sym typeface="Poppins Bold"/>
              </a:rPr>
              <a:t>- CE → G</a:t>
            </a:r>
          </a:p>
          <a:p>
            <a:pPr algn="just" marL="0" indent="0" lvl="0">
              <a:lnSpc>
                <a:spcPts val="3179"/>
              </a:lnSpc>
              <a:spcBef>
                <a:spcPct val="0"/>
              </a:spcBef>
            </a:pPr>
            <a:r>
              <a:rPr lang="en-US" b="true" sz="3027" spc="102" strike="noStrike" u="none">
                <a:solidFill>
                  <a:srgbClr val="FFFFFF"/>
                </a:solidFill>
                <a:latin typeface="Poppins Bold"/>
                <a:ea typeface="Poppins Bold"/>
                <a:cs typeface="Poppins Bold"/>
                <a:sym typeface="Poppins Bold"/>
              </a:rPr>
              <a:t>- CG → B,D</a:t>
            </a:r>
          </a:p>
          <a:p>
            <a:pPr algn="just" marL="0" indent="0" lvl="0">
              <a:lnSpc>
                <a:spcPts val="3179"/>
              </a:lnSpc>
              <a:spcBef>
                <a:spcPct val="0"/>
              </a:spcBef>
            </a:pPr>
            <a:r>
              <a:rPr lang="en-US" b="true" sz="3027" spc="102" strike="noStrike" u="none">
                <a:solidFill>
                  <a:srgbClr val="FFFFFF"/>
                </a:solidFill>
                <a:latin typeface="Poppins Bold"/>
                <a:ea typeface="Poppins Bold"/>
                <a:cs typeface="Poppins Bold"/>
                <a:sym typeface="Poppins Bold"/>
              </a:rPr>
              <a:t>⇒ {C,E}⁺ = {A, B, C, D, E, G} = Q ⇒ là khóa</a:t>
            </a:r>
          </a:p>
          <a:p>
            <a:pPr algn="just" marL="0" indent="0" lvl="0">
              <a:lnSpc>
                <a:spcPts val="3179"/>
              </a:lnSpc>
              <a:spcBef>
                <a:spcPct val="0"/>
              </a:spcBef>
            </a:pPr>
            <a:r>
              <a:rPr lang="en-US" b="true" sz="3027" spc="102" strike="noStrike" u="none">
                <a:solidFill>
                  <a:srgbClr val="FFFFFF"/>
                </a:solidFill>
                <a:latin typeface="Poppins Bold"/>
                <a:ea typeface="Poppins Bold"/>
                <a:cs typeface="Poppins Bold"/>
                <a:sym typeface="Poppins Bold"/>
              </a:rPr>
              <a:t>Thử {C,G}</a:t>
            </a:r>
          </a:p>
          <a:p>
            <a:pPr algn="just" marL="0" indent="0" lvl="0">
              <a:lnSpc>
                <a:spcPts val="3179"/>
              </a:lnSpc>
              <a:spcBef>
                <a:spcPct val="0"/>
              </a:spcBef>
            </a:pPr>
            <a:r>
              <a:rPr lang="en-US" b="true" sz="3027" spc="102" strike="noStrike" u="none">
                <a:solidFill>
                  <a:srgbClr val="FFFFFF"/>
                </a:solidFill>
                <a:latin typeface="Poppins Bold"/>
                <a:ea typeface="Poppins Bold"/>
                <a:cs typeface="Poppins Bold"/>
                <a:sym typeface="Poppins Bold"/>
              </a:rPr>
              <a:t>- CG → B,D</a:t>
            </a:r>
          </a:p>
          <a:p>
            <a:pPr algn="just" marL="0" indent="0" lvl="0">
              <a:lnSpc>
                <a:spcPts val="3179"/>
              </a:lnSpc>
              <a:spcBef>
                <a:spcPct val="0"/>
              </a:spcBef>
            </a:pPr>
            <a:r>
              <a:rPr lang="en-US" b="true" sz="3027" spc="102" strike="noStrike" u="none">
                <a:solidFill>
                  <a:srgbClr val="FFFFFF"/>
                </a:solidFill>
                <a:latin typeface="Poppins Bold"/>
                <a:ea typeface="Poppins Bold"/>
                <a:cs typeface="Poppins Bold"/>
                <a:sym typeface="Poppins Bold"/>
              </a:rPr>
              <a:t>- C → A</a:t>
            </a:r>
          </a:p>
          <a:p>
            <a:pPr algn="just" marL="0" indent="0" lvl="0">
              <a:lnSpc>
                <a:spcPts val="3179"/>
              </a:lnSpc>
              <a:spcBef>
                <a:spcPct val="0"/>
              </a:spcBef>
            </a:pPr>
            <a:r>
              <a:rPr lang="en-US" b="true" sz="3027" spc="102" strike="noStrike" u="none">
                <a:solidFill>
                  <a:srgbClr val="FFFFFF"/>
                </a:solidFill>
                <a:latin typeface="Poppins Bold"/>
                <a:ea typeface="Poppins Bold"/>
                <a:cs typeface="Poppins Bold"/>
                <a:sym typeface="Poppins Bold"/>
              </a:rPr>
              <a:t>- D → E,G</a:t>
            </a:r>
          </a:p>
          <a:p>
            <a:pPr algn="just" marL="0" indent="0" lvl="0">
              <a:lnSpc>
                <a:spcPts val="3179"/>
              </a:lnSpc>
              <a:spcBef>
                <a:spcPct val="0"/>
              </a:spcBef>
            </a:pPr>
            <a:r>
              <a:rPr lang="en-US" b="true" sz="3027" spc="102" strike="noStrike" u="none">
                <a:solidFill>
                  <a:srgbClr val="FFFFFF"/>
                </a:solidFill>
                <a:latin typeface="Poppins Bold"/>
                <a:ea typeface="Poppins Bold"/>
                <a:cs typeface="Poppins Bold"/>
                <a:sym typeface="Poppins Bold"/>
              </a:rPr>
              <a:t>⇒ {C,G}⁺ = {A,B,C,D,E,G} = Q ⇒ là khóa</a:t>
            </a:r>
          </a:p>
          <a:p>
            <a:pPr algn="just" marL="0" indent="0" lvl="0">
              <a:lnSpc>
                <a:spcPts val="3179"/>
              </a:lnSpc>
              <a:spcBef>
                <a:spcPct val="0"/>
              </a:spcBef>
            </a:pPr>
            <a:r>
              <a:rPr lang="en-US" b="true" sz="3027" spc="102" strike="noStrike" u="none">
                <a:solidFill>
                  <a:srgbClr val="FFFFFF"/>
                </a:solidFill>
                <a:latin typeface="Poppins Bold"/>
                <a:ea typeface="Poppins Bold"/>
                <a:cs typeface="Poppins Bold"/>
                <a:sym typeface="Poppins Bold"/>
              </a:rPr>
              <a:t>Kết luận: Tập khóa của Q là: {B,E}, {C,E}, {C,G}</a:t>
            </a:r>
          </a:p>
        </p:txBody>
      </p:sp>
    </p:spTree>
  </p:cSld>
  <p:clrMapOvr>
    <a:masterClrMapping/>
  </p:clrMapOvr>
</p:sld>
</file>

<file path=ppt/slides/slide43.xml><?xml version="1.0" encoding="utf-8"?>
<p:sld xmlns:p="http://schemas.openxmlformats.org/presentationml/2006/main" xmlns:a="http://schemas.openxmlformats.org/drawingml/2006/main">
  <p:cSld>
    <p:bg>
      <p:bgPr>
        <a:gradFill rotWithShape="true">
          <a:gsLst>
            <a:gs pos="0">
              <a:srgbClr val="0AA4BF">
                <a:alpha val="100000"/>
              </a:srgbClr>
            </a:gs>
            <a:gs pos="50000">
              <a:srgbClr val="4B9CBF">
                <a:alpha val="100000"/>
              </a:srgbClr>
            </a:gs>
            <a:gs pos="100000">
              <a:srgbClr val="204E8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0395" y="280326"/>
            <a:ext cx="4829442" cy="748374"/>
            <a:chOff x="0" y="0"/>
            <a:chExt cx="1271952" cy="197103"/>
          </a:xfrm>
        </p:grpSpPr>
        <p:sp>
          <p:nvSpPr>
            <p:cNvPr name="Freeform 3" id="3"/>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4" id="4"/>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10</a:t>
              </a:r>
            </a:p>
          </p:txBody>
        </p:sp>
      </p:grpSp>
      <p:sp>
        <p:nvSpPr>
          <p:cNvPr name="TextBox 5" id="5"/>
          <p:cNvSpPr txBox="true"/>
          <p:nvPr/>
        </p:nvSpPr>
        <p:spPr>
          <a:xfrm rot="0">
            <a:off x="390395" y="2068414"/>
            <a:ext cx="12768616" cy="4196635"/>
          </a:xfrm>
          <a:prstGeom prst="rect">
            <a:avLst/>
          </a:prstGeom>
        </p:spPr>
        <p:txBody>
          <a:bodyPr anchor="t" rtlCol="false" tIns="0" lIns="0" bIns="0" rIns="0">
            <a:spAutoFit/>
          </a:bodyPr>
          <a:lstStyle/>
          <a:p>
            <a:pPr algn="l">
              <a:lnSpc>
                <a:spcPts val="4087"/>
              </a:lnSpc>
            </a:pPr>
            <a:r>
              <a:rPr lang="en-US" sz="3893" b="true">
                <a:solidFill>
                  <a:srgbClr val="240960"/>
                </a:solidFill>
                <a:latin typeface="Heading Now 61-68 Bold"/>
                <a:ea typeface="Heading Now 61-68 Bold"/>
                <a:cs typeface="Heading Now 61-68 Bold"/>
                <a:sym typeface="Heading Now 61-68 Bold"/>
              </a:rPr>
              <a:t> XÁC ĐỊNH PHỦ TỐI THIỂU CỦA TẬP PHỤ THUỘC HÀM SAU:</a:t>
            </a:r>
          </a:p>
          <a:p>
            <a:pPr algn="l">
              <a:lnSpc>
                <a:spcPts val="4087"/>
              </a:lnSpc>
              <a:spcBef>
                <a:spcPct val="0"/>
              </a:spcBef>
            </a:pPr>
            <a:r>
              <a:rPr lang="en-US" b="true" sz="3893">
                <a:solidFill>
                  <a:srgbClr val="240960"/>
                </a:solidFill>
                <a:latin typeface="Heading Now 61-68 Bold"/>
                <a:ea typeface="Heading Now 61-68 Bold"/>
                <a:cs typeface="Heading Now 61-68 Bold"/>
                <a:sym typeface="Heading Now 61-68 Bold"/>
              </a:rPr>
              <a:t> a) </a:t>
            </a:r>
            <a:r>
              <a:rPr lang="en-US" b="true" sz="3893">
                <a:solidFill>
                  <a:srgbClr val="240960"/>
                </a:solidFill>
                <a:latin typeface="Heading Now 61-68 Bold"/>
                <a:ea typeface="Heading Now 61-68 Bold"/>
                <a:cs typeface="Heading Now 61-68 Bold"/>
                <a:sym typeface="Heading Now 61-68 Bold"/>
              </a:rPr>
              <a:t>Q(A,B,C,D,E,G),</a:t>
            </a:r>
          </a:p>
          <a:p>
            <a:pPr algn="l">
              <a:lnSpc>
                <a:spcPts val="4087"/>
              </a:lnSpc>
              <a:spcBef>
                <a:spcPct val="0"/>
              </a:spcBef>
            </a:pPr>
            <a:r>
              <a:rPr lang="en-US" b="true" sz="3893">
                <a:solidFill>
                  <a:srgbClr val="240960"/>
                </a:solidFill>
                <a:latin typeface="Heading Now 61-68 Bold"/>
                <a:ea typeface="Heading Now 61-68 Bold"/>
                <a:cs typeface="Heading Now 61-68 Bold"/>
                <a:sym typeface="Heading Now 61-68 Bold"/>
              </a:rPr>
              <a:t>F{AB→C;C→A;BC→D;ACD→B;D→EG;BE→C;CG→BD;CE→AG}</a:t>
            </a:r>
          </a:p>
          <a:p>
            <a:pPr algn="l">
              <a:lnSpc>
                <a:spcPts val="4087"/>
              </a:lnSpc>
              <a:spcBef>
                <a:spcPct val="0"/>
              </a:spcBef>
            </a:pPr>
            <a:r>
              <a:rPr lang="en-US" b="true" sz="3893">
                <a:solidFill>
                  <a:srgbClr val="240960"/>
                </a:solidFill>
                <a:latin typeface="Heading Now 61-68 Bold"/>
                <a:ea typeface="Heading Now 61-68 Bold"/>
                <a:cs typeface="Heading Now 61-68 Bold"/>
                <a:sym typeface="Heading Now 61-68 Bold"/>
              </a:rPr>
              <a:t> B) Q(A,B,C),</a:t>
            </a:r>
          </a:p>
          <a:p>
            <a:pPr algn="l">
              <a:lnSpc>
                <a:spcPts val="4087"/>
              </a:lnSpc>
              <a:spcBef>
                <a:spcPct val="0"/>
              </a:spcBef>
            </a:pPr>
            <a:r>
              <a:rPr lang="en-US" b="true" sz="3893">
                <a:solidFill>
                  <a:srgbClr val="240960"/>
                </a:solidFill>
                <a:latin typeface="Heading Now 61-68 Bold"/>
                <a:ea typeface="Heading Now 61-68 Bold"/>
                <a:cs typeface="Heading Now 61-68 Bold"/>
                <a:sym typeface="Heading Now 61-68 Bold"/>
              </a:rPr>
              <a:t> F={A→B,A→C,B→A,C→A,B→C}</a:t>
            </a:r>
          </a:p>
          <a:p>
            <a:pPr algn="l">
              <a:lnSpc>
                <a:spcPts val="4087"/>
              </a:lnSpc>
              <a:spcBef>
                <a:spcPct val="0"/>
              </a:spcBef>
            </a:pPr>
          </a:p>
          <a:p>
            <a:pPr algn="l">
              <a:lnSpc>
                <a:spcPts val="4087"/>
              </a:lnSpc>
              <a:spcBef>
                <a:spcPct val="0"/>
              </a:spcBef>
            </a:pPr>
          </a:p>
        </p:txBody>
      </p:sp>
      <p:sp>
        <p:nvSpPr>
          <p:cNvPr name="TextBox 6" id="6"/>
          <p:cNvSpPr txBox="true"/>
          <p:nvPr/>
        </p:nvSpPr>
        <p:spPr>
          <a:xfrm rot="0">
            <a:off x="13797316" y="9582948"/>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Võ Phương Anh</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A4BF">
                <a:alpha val="100000"/>
              </a:srgbClr>
            </a:gs>
            <a:gs pos="50000">
              <a:srgbClr val="4B9CBF">
                <a:alpha val="100000"/>
              </a:srgbClr>
            </a:gs>
            <a:gs pos="100000">
              <a:srgbClr val="204E8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0395" y="280326"/>
            <a:ext cx="4829442" cy="748374"/>
            <a:chOff x="0" y="0"/>
            <a:chExt cx="1271952" cy="197103"/>
          </a:xfrm>
        </p:grpSpPr>
        <p:sp>
          <p:nvSpPr>
            <p:cNvPr name="Freeform 3" id="3"/>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4" id="4"/>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10</a:t>
              </a:r>
            </a:p>
          </p:txBody>
        </p:sp>
      </p:grpSp>
      <p:sp>
        <p:nvSpPr>
          <p:cNvPr name="TextBox 5" id="5"/>
          <p:cNvSpPr txBox="true"/>
          <p:nvPr/>
        </p:nvSpPr>
        <p:spPr>
          <a:xfrm rot="0">
            <a:off x="13797316" y="9582948"/>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Võ Phương Anh</a:t>
            </a:r>
          </a:p>
        </p:txBody>
      </p:sp>
      <p:sp>
        <p:nvSpPr>
          <p:cNvPr name="Freeform 6" id="6"/>
          <p:cNvSpPr/>
          <p:nvPr/>
        </p:nvSpPr>
        <p:spPr>
          <a:xfrm flipH="false" flipV="true" rot="0">
            <a:off x="13797316" y="-2989286"/>
            <a:ext cx="5081025" cy="5978571"/>
          </a:xfrm>
          <a:custGeom>
            <a:avLst/>
            <a:gdLst/>
            <a:ahLst/>
            <a:cxnLst/>
            <a:rect r="r" b="b" t="t" l="l"/>
            <a:pathLst>
              <a:path h="5978571" w="5081025">
                <a:moveTo>
                  <a:pt x="0" y="5978572"/>
                </a:moveTo>
                <a:lnTo>
                  <a:pt x="5081025" y="5978572"/>
                </a:lnTo>
                <a:lnTo>
                  <a:pt x="5081025" y="0"/>
                </a:lnTo>
                <a:lnTo>
                  <a:pt x="0" y="0"/>
                </a:lnTo>
                <a:lnTo>
                  <a:pt x="0" y="5978572"/>
                </a:lnTo>
                <a:close/>
              </a:path>
            </a:pathLst>
          </a:custGeom>
          <a:blipFill>
            <a:blip r:embed="rId2"/>
            <a:stretch>
              <a:fillRect l="0" t="0" r="0" b="0"/>
            </a:stretch>
          </a:blipFill>
        </p:spPr>
      </p:sp>
      <p:sp>
        <p:nvSpPr>
          <p:cNvPr name="TextBox 7" id="7"/>
          <p:cNvSpPr txBox="true"/>
          <p:nvPr/>
        </p:nvSpPr>
        <p:spPr>
          <a:xfrm rot="0">
            <a:off x="1028700" y="2489502"/>
            <a:ext cx="10857211" cy="7479518"/>
          </a:xfrm>
          <a:prstGeom prst="rect">
            <a:avLst/>
          </a:prstGeom>
        </p:spPr>
        <p:txBody>
          <a:bodyPr anchor="t" rtlCol="false" tIns="0" lIns="0" bIns="0" rIns="0">
            <a:spAutoFit/>
          </a:bodyPr>
          <a:lstStyle/>
          <a:p>
            <a:pPr algn="l">
              <a:lnSpc>
                <a:spcPts val="2231"/>
              </a:lnSpc>
            </a:pPr>
            <a:r>
              <a:rPr lang="en-US" sz="2125" b="true">
                <a:solidFill>
                  <a:srgbClr val="FDFDFD"/>
                </a:solidFill>
                <a:latin typeface="Public Sans Bold"/>
                <a:ea typeface="Public Sans Bold"/>
                <a:cs typeface="Public Sans Bold"/>
                <a:sym typeface="Public Sans Bold"/>
              </a:rPr>
              <a:t>F’=F= {AB→C;C→A;BC→D;ACD→B;D→E; D→G;BE→C;CG→B; CG→D;CE→A; CE→G }</a:t>
            </a:r>
          </a:p>
          <a:p>
            <a:pPr algn="l" marL="0" indent="0" lvl="0">
              <a:lnSpc>
                <a:spcPts val="2231"/>
              </a:lnSpc>
              <a:spcBef>
                <a:spcPct val="0"/>
              </a:spcBef>
            </a:pPr>
            <a:r>
              <a:rPr lang="en-US" b="true" sz="2125">
                <a:solidFill>
                  <a:srgbClr val="FDFDFD"/>
                </a:solidFill>
                <a:latin typeface="Public Sans Bold"/>
                <a:ea typeface="Public Sans Bold"/>
                <a:cs typeface="Public Sans Bold"/>
                <a:sym typeface="Public Sans Bold"/>
              </a:rPr>
              <a:t>- XÉT</a:t>
            </a:r>
            <a:r>
              <a:rPr lang="en-US" b="true" sz="2125" strike="noStrike" u="none">
                <a:solidFill>
                  <a:srgbClr val="FDFDFD"/>
                </a:solidFill>
                <a:latin typeface="Public Sans Bold"/>
                <a:ea typeface="Public Sans Bold"/>
                <a:cs typeface="Public Sans Bold"/>
                <a:sym typeface="Public Sans Bold"/>
              </a:rPr>
              <a:t> AB→C:</a:t>
            </a: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BỎ A : </a:t>
            </a:r>
            <a:r>
              <a:rPr lang="en-US" b="true" sz="2125" strike="noStrike" u="none">
                <a:solidFill>
                  <a:srgbClr val="FDFDFD"/>
                </a:solidFill>
                <a:latin typeface="Public Sans Bold"/>
                <a:ea typeface="Public Sans Bold"/>
                <a:cs typeface="Public Sans Bold"/>
                <a:sym typeface="Public Sans Bold"/>
              </a:rPr>
              <a:t>(B+)=CA K</a:t>
            </a:r>
            <a:r>
              <a:rPr lang="en-US" b="true" sz="2125" strike="noStrike" u="none">
                <a:solidFill>
                  <a:srgbClr val="FDFDFD"/>
                </a:solidFill>
                <a:latin typeface="Public Sans Bold"/>
                <a:ea typeface="Public Sans Bold"/>
                <a:cs typeface="Public Sans Bold"/>
                <a:sym typeface="Public Sans Bold"/>
              </a:rPr>
              <a:t>H</a:t>
            </a:r>
            <a:r>
              <a:rPr lang="en-US" b="true" sz="2125" strike="noStrike" u="none">
                <a:solidFill>
                  <a:srgbClr val="FDFDFD"/>
                </a:solidFill>
                <a:latin typeface="Public Sans Bold"/>
                <a:ea typeface="Public Sans Bold"/>
                <a:cs typeface="Public Sans Bold"/>
                <a:sym typeface="Public Sans Bold"/>
              </a:rPr>
              <a:t>ÔNG</a:t>
            </a:r>
            <a:r>
              <a:rPr lang="en-US" b="true" sz="2125" strike="noStrike" u="none">
                <a:solidFill>
                  <a:srgbClr val="FDFDFD"/>
                </a:solidFill>
                <a:latin typeface="Public Sans Bold"/>
                <a:ea typeface="Public Sans Bold"/>
                <a:cs typeface="Public Sans Bold"/>
                <a:sym typeface="Public Sans Bold"/>
              </a:rPr>
              <a:t> CHỨA D </a:t>
            </a:r>
            <a:r>
              <a:rPr lang="en-US" b="true" sz="2125" strike="noStrike" u="none">
                <a:solidFill>
                  <a:srgbClr val="FDFDFD"/>
                </a:solidFill>
                <a:latin typeface="Public Sans Bold"/>
                <a:ea typeface="Public Sans Bold"/>
                <a:cs typeface="Public Sans Bold"/>
                <a:sym typeface="Public Sans Bold"/>
              </a:rPr>
              <a:t>=&gt; KHÔN</a:t>
            </a:r>
            <a:r>
              <a:rPr lang="en-US" b="true" sz="2125" strike="noStrike" u="none">
                <a:solidFill>
                  <a:srgbClr val="FDFDFD"/>
                </a:solidFill>
                <a:latin typeface="Public Sans Bold"/>
                <a:ea typeface="Public Sans Bold"/>
                <a:cs typeface="Public Sans Bold"/>
                <a:sym typeface="Public Sans Bold"/>
              </a:rPr>
              <a:t>G</a:t>
            </a:r>
            <a:r>
              <a:rPr lang="en-US" b="true" sz="2125" strike="noStrike" u="none">
                <a:solidFill>
                  <a:srgbClr val="FDFDFD"/>
                </a:solidFill>
                <a:latin typeface="Public Sans Bold"/>
                <a:ea typeface="Public Sans Bold"/>
                <a:cs typeface="Public Sans Bold"/>
                <a:sym typeface="Public Sans Bold"/>
              </a:rPr>
              <a:t> LOẠI A</a:t>
            </a: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BỎ B </a:t>
            </a:r>
            <a:r>
              <a:rPr lang="en-US" b="true" sz="2125" strike="noStrike" u="none">
                <a:solidFill>
                  <a:srgbClr val="FDFDFD"/>
                </a:solidFill>
                <a:latin typeface="Public Sans Bold"/>
                <a:ea typeface="Public Sans Bold"/>
                <a:cs typeface="Public Sans Bold"/>
                <a:sym typeface="Public Sans Bold"/>
              </a:rPr>
              <a:t>: (A+)=A KHÔNG CHỨA </a:t>
            </a:r>
            <a:r>
              <a:rPr lang="en-US" b="true" sz="2125" strike="noStrike" u="none">
                <a:solidFill>
                  <a:srgbClr val="FDFDFD"/>
                </a:solidFill>
                <a:latin typeface="Public Sans Bold"/>
                <a:ea typeface="Public Sans Bold"/>
                <a:cs typeface="Public Sans Bold"/>
                <a:sym typeface="Public Sans Bold"/>
              </a:rPr>
              <a:t>D</a:t>
            </a:r>
            <a:r>
              <a:rPr lang="en-US" b="true" sz="2125" strike="noStrike" u="none">
                <a:solidFill>
                  <a:srgbClr val="FDFDFD"/>
                </a:solidFill>
                <a:latin typeface="Public Sans Bold"/>
                <a:ea typeface="Public Sans Bold"/>
                <a:cs typeface="Public Sans Bold"/>
                <a:sym typeface="Public Sans Bold"/>
              </a:rPr>
              <a:t> =&gt; KHÔNG LOẠI B</a:t>
            </a:r>
          </a:p>
          <a:p>
            <a:pPr algn="l" marL="0" indent="0" lvl="0">
              <a:lnSpc>
                <a:spcPts val="2231"/>
              </a:lnSpc>
              <a:spcBef>
                <a:spcPct val="0"/>
              </a:spcBef>
            </a:pP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 XÉT BC→D:</a:t>
            </a: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BỎ B </a:t>
            </a:r>
            <a:r>
              <a:rPr lang="en-US" b="true" sz="2125" strike="noStrike" u="none">
                <a:solidFill>
                  <a:srgbClr val="FDFDFD"/>
                </a:solidFill>
                <a:latin typeface="Public Sans Bold"/>
                <a:ea typeface="Public Sans Bold"/>
                <a:cs typeface="Public Sans Bold"/>
                <a:sym typeface="Public Sans Bold"/>
              </a:rPr>
              <a:t>: (C+)=C</a:t>
            </a:r>
            <a:r>
              <a:rPr lang="en-US" b="true" sz="2125" strike="noStrike" u="none">
                <a:solidFill>
                  <a:srgbClr val="FDFDFD"/>
                </a:solidFill>
                <a:latin typeface="Public Sans Bold"/>
                <a:ea typeface="Public Sans Bold"/>
                <a:cs typeface="Public Sans Bold"/>
                <a:sym typeface="Public Sans Bold"/>
              </a:rPr>
              <a:t>A</a:t>
            </a:r>
            <a:r>
              <a:rPr lang="en-US" b="true" sz="2125" strike="noStrike" u="none">
                <a:solidFill>
                  <a:srgbClr val="FDFDFD"/>
                </a:solidFill>
                <a:latin typeface="Public Sans Bold"/>
                <a:ea typeface="Public Sans Bold"/>
                <a:cs typeface="Public Sans Bold"/>
                <a:sym typeface="Public Sans Bold"/>
              </a:rPr>
              <a:t> KHÔNG CHỨA D =&gt; KHÔNG LOẠI B</a:t>
            </a: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BỎ C : (B+)=B KHÔNG CHỨA </a:t>
            </a:r>
            <a:r>
              <a:rPr lang="en-US" b="true" sz="2125" strike="noStrike" u="none">
                <a:solidFill>
                  <a:srgbClr val="FDFDFD"/>
                </a:solidFill>
                <a:latin typeface="Public Sans Bold"/>
                <a:ea typeface="Public Sans Bold"/>
                <a:cs typeface="Public Sans Bold"/>
                <a:sym typeface="Public Sans Bold"/>
              </a:rPr>
              <a:t>D</a:t>
            </a:r>
            <a:r>
              <a:rPr lang="en-US" b="true" sz="2125" strike="noStrike" u="none">
                <a:solidFill>
                  <a:srgbClr val="FDFDFD"/>
                </a:solidFill>
                <a:latin typeface="Public Sans Bold"/>
                <a:ea typeface="Public Sans Bold"/>
                <a:cs typeface="Public Sans Bold"/>
                <a:sym typeface="Public Sans Bold"/>
              </a:rPr>
              <a:t> </a:t>
            </a:r>
            <a:r>
              <a:rPr lang="en-US" b="true" sz="2125" strike="noStrike" u="none">
                <a:solidFill>
                  <a:srgbClr val="FDFDFD"/>
                </a:solidFill>
                <a:latin typeface="Public Sans Bold"/>
                <a:ea typeface="Public Sans Bold"/>
                <a:cs typeface="Public Sans Bold"/>
                <a:sym typeface="Public Sans Bold"/>
              </a:rPr>
              <a:t>=&gt; K</a:t>
            </a:r>
            <a:r>
              <a:rPr lang="en-US" b="true" sz="2125" strike="noStrike" u="none">
                <a:solidFill>
                  <a:srgbClr val="FDFDFD"/>
                </a:solidFill>
                <a:latin typeface="Public Sans Bold"/>
                <a:ea typeface="Public Sans Bold"/>
                <a:cs typeface="Public Sans Bold"/>
                <a:sym typeface="Public Sans Bold"/>
              </a:rPr>
              <a:t>H</a:t>
            </a:r>
            <a:r>
              <a:rPr lang="en-US" b="true" sz="2125" strike="noStrike" u="none">
                <a:solidFill>
                  <a:srgbClr val="FDFDFD"/>
                </a:solidFill>
                <a:latin typeface="Public Sans Bold"/>
                <a:ea typeface="Public Sans Bold"/>
                <a:cs typeface="Public Sans Bold"/>
                <a:sym typeface="Public Sans Bold"/>
              </a:rPr>
              <a:t>ÔNG LOẠI C</a:t>
            </a:r>
          </a:p>
          <a:p>
            <a:pPr algn="l" marL="0" indent="0" lvl="0">
              <a:lnSpc>
                <a:spcPts val="2231"/>
              </a:lnSpc>
              <a:spcBef>
                <a:spcPct val="0"/>
              </a:spcBef>
            </a:pP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 XÉT </a:t>
            </a:r>
            <a:r>
              <a:rPr lang="en-US" b="true" sz="2125" strike="noStrike" u="none">
                <a:solidFill>
                  <a:srgbClr val="FDFDFD"/>
                </a:solidFill>
                <a:latin typeface="Public Sans Bold"/>
                <a:ea typeface="Public Sans Bold"/>
                <a:cs typeface="Public Sans Bold"/>
                <a:sym typeface="Public Sans Bold"/>
              </a:rPr>
              <a:t>ACD→B</a:t>
            </a:r>
            <a:r>
              <a:rPr lang="en-US" b="true" sz="2125" strike="noStrike" u="none">
                <a:solidFill>
                  <a:srgbClr val="FDFDFD"/>
                </a:solidFill>
                <a:latin typeface="Public Sans Bold"/>
                <a:ea typeface="Public Sans Bold"/>
                <a:cs typeface="Public Sans Bold"/>
                <a:sym typeface="Public Sans Bold"/>
              </a:rPr>
              <a:t>:</a:t>
            </a: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BỎ</a:t>
            </a:r>
            <a:r>
              <a:rPr lang="en-US" b="true" sz="2125" strike="noStrike" u="none">
                <a:solidFill>
                  <a:srgbClr val="FDFDFD"/>
                </a:solidFill>
                <a:latin typeface="Public Sans Bold"/>
                <a:ea typeface="Public Sans Bold"/>
                <a:cs typeface="Public Sans Bold"/>
                <a:sym typeface="Public Sans Bold"/>
              </a:rPr>
              <a:t> </a:t>
            </a:r>
            <a:r>
              <a:rPr lang="en-US" b="true" sz="2125" strike="noStrike" u="none">
                <a:solidFill>
                  <a:srgbClr val="FDFDFD"/>
                </a:solidFill>
                <a:latin typeface="Public Sans Bold"/>
                <a:ea typeface="Public Sans Bold"/>
                <a:cs typeface="Public Sans Bold"/>
                <a:sym typeface="Public Sans Bold"/>
              </a:rPr>
              <a:t>A</a:t>
            </a:r>
            <a:r>
              <a:rPr lang="en-US" b="true" sz="2125" strike="noStrike" u="none">
                <a:solidFill>
                  <a:srgbClr val="FDFDFD"/>
                </a:solidFill>
                <a:latin typeface="Public Sans Bold"/>
                <a:ea typeface="Public Sans Bold"/>
                <a:cs typeface="Public Sans Bold"/>
                <a:sym typeface="Public Sans Bold"/>
              </a:rPr>
              <a:t> : (CD+)=CDAEGB CHỨA B =&gt; LOẠI A</a:t>
            </a: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BỎ C </a:t>
            </a:r>
            <a:r>
              <a:rPr lang="en-US" b="true" sz="2125" strike="noStrike" u="none">
                <a:solidFill>
                  <a:srgbClr val="FDFDFD"/>
                </a:solidFill>
                <a:latin typeface="Public Sans Bold"/>
                <a:ea typeface="Public Sans Bold"/>
                <a:cs typeface="Public Sans Bold"/>
                <a:sym typeface="Public Sans Bold"/>
              </a:rPr>
              <a:t>: (AD+)=ADEG KHÔNG</a:t>
            </a:r>
            <a:r>
              <a:rPr lang="en-US" b="true" sz="2125" strike="noStrike" u="none">
                <a:solidFill>
                  <a:srgbClr val="FDFDFD"/>
                </a:solidFill>
                <a:latin typeface="Public Sans Bold"/>
                <a:ea typeface="Public Sans Bold"/>
                <a:cs typeface="Public Sans Bold"/>
                <a:sym typeface="Public Sans Bold"/>
              </a:rPr>
              <a:t> CH</a:t>
            </a:r>
            <a:r>
              <a:rPr lang="en-US" b="true" sz="2125" strike="noStrike" u="none">
                <a:solidFill>
                  <a:srgbClr val="FDFDFD"/>
                </a:solidFill>
                <a:latin typeface="Public Sans Bold"/>
                <a:ea typeface="Public Sans Bold"/>
                <a:cs typeface="Public Sans Bold"/>
                <a:sym typeface="Public Sans Bold"/>
              </a:rPr>
              <a:t>ỨA</a:t>
            </a:r>
            <a:r>
              <a:rPr lang="en-US" b="true" sz="2125" strike="noStrike" u="none">
                <a:solidFill>
                  <a:srgbClr val="FDFDFD"/>
                </a:solidFill>
                <a:latin typeface="Public Sans Bold"/>
                <a:ea typeface="Public Sans Bold"/>
                <a:cs typeface="Public Sans Bold"/>
                <a:sym typeface="Public Sans Bold"/>
              </a:rPr>
              <a:t> B =&gt; KH</a:t>
            </a:r>
            <a:r>
              <a:rPr lang="en-US" b="true" sz="2125" strike="noStrike" u="none">
                <a:solidFill>
                  <a:srgbClr val="FDFDFD"/>
                </a:solidFill>
                <a:latin typeface="Public Sans Bold"/>
                <a:ea typeface="Public Sans Bold"/>
                <a:cs typeface="Public Sans Bold"/>
                <a:sym typeface="Public Sans Bold"/>
              </a:rPr>
              <a:t>ÔNG</a:t>
            </a:r>
            <a:r>
              <a:rPr lang="en-US" b="true" sz="2125" strike="noStrike" u="none">
                <a:solidFill>
                  <a:srgbClr val="FDFDFD"/>
                </a:solidFill>
                <a:latin typeface="Public Sans Bold"/>
                <a:ea typeface="Public Sans Bold"/>
                <a:cs typeface="Public Sans Bold"/>
                <a:sym typeface="Public Sans Bold"/>
              </a:rPr>
              <a:t> LOẠI C</a:t>
            </a: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BỎ</a:t>
            </a:r>
            <a:r>
              <a:rPr lang="en-US" b="true" sz="2125" strike="noStrike" u="none">
                <a:solidFill>
                  <a:srgbClr val="FDFDFD"/>
                </a:solidFill>
                <a:latin typeface="Public Sans Bold"/>
                <a:ea typeface="Public Sans Bold"/>
                <a:cs typeface="Public Sans Bold"/>
                <a:sym typeface="Public Sans Bold"/>
              </a:rPr>
              <a:t> D : (AC+)=AC KHÔNG CHỨA B =&gt; KHÔNG LOẠI D</a:t>
            </a: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F’={AB→C;C→A;BC→D;CD→B;D→E; D→G;BE→C;CG→B; CG→D;CE→A; CE→G }</a:t>
            </a:r>
          </a:p>
          <a:p>
            <a:pPr algn="l" marL="0" indent="0" lvl="0">
              <a:lnSpc>
                <a:spcPts val="2231"/>
              </a:lnSpc>
              <a:spcBef>
                <a:spcPct val="0"/>
              </a:spcBef>
            </a:pP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 XÉT BE→C:</a:t>
            </a: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BỎ B : (E+)=E KHÔNG CHỨA C =&gt; </a:t>
            </a:r>
            <a:r>
              <a:rPr lang="en-US" b="true" sz="2125" strike="noStrike" u="none">
                <a:solidFill>
                  <a:srgbClr val="FDFDFD"/>
                </a:solidFill>
                <a:latin typeface="Public Sans Bold"/>
                <a:ea typeface="Public Sans Bold"/>
                <a:cs typeface="Public Sans Bold"/>
                <a:sym typeface="Public Sans Bold"/>
              </a:rPr>
              <a:t>KHÔN</a:t>
            </a:r>
            <a:r>
              <a:rPr lang="en-US" b="true" sz="2125" strike="noStrike" u="none">
                <a:solidFill>
                  <a:srgbClr val="FDFDFD"/>
                </a:solidFill>
                <a:latin typeface="Public Sans Bold"/>
                <a:ea typeface="Public Sans Bold"/>
                <a:cs typeface="Public Sans Bold"/>
                <a:sym typeface="Public Sans Bold"/>
              </a:rPr>
              <a:t>G L</a:t>
            </a:r>
            <a:r>
              <a:rPr lang="en-US" b="true" sz="2125" strike="noStrike" u="none">
                <a:solidFill>
                  <a:srgbClr val="FDFDFD"/>
                </a:solidFill>
                <a:latin typeface="Public Sans Bold"/>
                <a:ea typeface="Public Sans Bold"/>
                <a:cs typeface="Public Sans Bold"/>
                <a:sym typeface="Public Sans Bold"/>
              </a:rPr>
              <a:t>O</a:t>
            </a:r>
            <a:r>
              <a:rPr lang="en-US" b="true" sz="2125" strike="noStrike" u="none">
                <a:solidFill>
                  <a:srgbClr val="FDFDFD"/>
                </a:solidFill>
                <a:latin typeface="Public Sans Bold"/>
                <a:ea typeface="Public Sans Bold"/>
                <a:cs typeface="Public Sans Bold"/>
                <a:sym typeface="Public Sans Bold"/>
              </a:rPr>
              <a:t>ẠI B</a:t>
            </a: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BỎ</a:t>
            </a:r>
            <a:r>
              <a:rPr lang="en-US" b="true" sz="2125" strike="noStrike" u="none">
                <a:solidFill>
                  <a:srgbClr val="FDFDFD"/>
                </a:solidFill>
                <a:latin typeface="Public Sans Bold"/>
                <a:ea typeface="Public Sans Bold"/>
                <a:cs typeface="Public Sans Bold"/>
                <a:sym typeface="Public Sans Bold"/>
              </a:rPr>
              <a:t> E : </a:t>
            </a:r>
            <a:r>
              <a:rPr lang="en-US" b="true" sz="2125" strike="noStrike" u="none">
                <a:solidFill>
                  <a:srgbClr val="FDFDFD"/>
                </a:solidFill>
                <a:latin typeface="Public Sans Bold"/>
                <a:ea typeface="Public Sans Bold"/>
                <a:cs typeface="Public Sans Bold"/>
                <a:sym typeface="Public Sans Bold"/>
              </a:rPr>
              <a:t>(B+)=B</a:t>
            </a:r>
            <a:r>
              <a:rPr lang="en-US" b="true" sz="2125" strike="noStrike" u="none">
                <a:solidFill>
                  <a:srgbClr val="FDFDFD"/>
                </a:solidFill>
                <a:latin typeface="Public Sans Bold"/>
                <a:ea typeface="Public Sans Bold"/>
                <a:cs typeface="Public Sans Bold"/>
                <a:sym typeface="Public Sans Bold"/>
              </a:rPr>
              <a:t> KHÔNG CHỨA C =&gt; KHÔNG LOẠI E</a:t>
            </a:r>
          </a:p>
          <a:p>
            <a:pPr algn="l" marL="0" indent="0" lvl="0">
              <a:lnSpc>
                <a:spcPts val="2231"/>
              </a:lnSpc>
              <a:spcBef>
                <a:spcPct val="0"/>
              </a:spcBef>
            </a:pP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a:t>
            </a:r>
            <a:r>
              <a:rPr lang="en-US" b="true" sz="2125" strike="noStrike" u="none">
                <a:solidFill>
                  <a:srgbClr val="FDFDFD"/>
                </a:solidFill>
                <a:latin typeface="Public Sans Bold"/>
                <a:ea typeface="Public Sans Bold"/>
                <a:cs typeface="Public Sans Bold"/>
                <a:sym typeface="Public Sans Bold"/>
              </a:rPr>
              <a:t> XÉT</a:t>
            </a:r>
            <a:r>
              <a:rPr lang="en-US" b="true" sz="2125" strike="noStrike" u="none">
                <a:solidFill>
                  <a:srgbClr val="FDFDFD"/>
                </a:solidFill>
                <a:latin typeface="Public Sans Bold"/>
                <a:ea typeface="Public Sans Bold"/>
                <a:cs typeface="Public Sans Bold"/>
                <a:sym typeface="Public Sans Bold"/>
              </a:rPr>
              <a:t> CG→</a:t>
            </a:r>
            <a:r>
              <a:rPr lang="en-US" b="true" sz="2125" strike="noStrike" u="none">
                <a:solidFill>
                  <a:srgbClr val="FDFDFD"/>
                </a:solidFill>
                <a:latin typeface="Public Sans Bold"/>
                <a:ea typeface="Public Sans Bold"/>
                <a:cs typeface="Public Sans Bold"/>
                <a:sym typeface="Public Sans Bold"/>
              </a:rPr>
              <a:t>B:</a:t>
            </a: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BỎ</a:t>
            </a:r>
            <a:r>
              <a:rPr lang="en-US" b="true" sz="2125" strike="noStrike" u="none">
                <a:solidFill>
                  <a:srgbClr val="FDFDFD"/>
                </a:solidFill>
                <a:latin typeface="Public Sans Bold"/>
                <a:ea typeface="Public Sans Bold"/>
                <a:cs typeface="Public Sans Bold"/>
                <a:sym typeface="Public Sans Bold"/>
              </a:rPr>
              <a:t> C</a:t>
            </a:r>
            <a:r>
              <a:rPr lang="en-US" b="true" sz="2125" strike="noStrike" u="none">
                <a:solidFill>
                  <a:srgbClr val="FDFDFD"/>
                </a:solidFill>
                <a:latin typeface="Public Sans Bold"/>
                <a:ea typeface="Public Sans Bold"/>
                <a:cs typeface="Public Sans Bold"/>
                <a:sym typeface="Public Sans Bold"/>
              </a:rPr>
              <a:t> </a:t>
            </a:r>
            <a:r>
              <a:rPr lang="en-US" b="true" sz="2125" strike="noStrike" u="none">
                <a:solidFill>
                  <a:srgbClr val="FDFDFD"/>
                </a:solidFill>
                <a:latin typeface="Public Sans Bold"/>
                <a:ea typeface="Public Sans Bold"/>
                <a:cs typeface="Public Sans Bold"/>
                <a:sym typeface="Public Sans Bold"/>
              </a:rPr>
              <a:t>: (G+)=G KHÔNG CHỨA B =&gt; KHÔNG LOẠI C</a:t>
            </a: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BỎ </a:t>
            </a:r>
            <a:r>
              <a:rPr lang="en-US" b="true" sz="2125" strike="noStrike" u="none">
                <a:solidFill>
                  <a:srgbClr val="FDFDFD"/>
                </a:solidFill>
                <a:latin typeface="Public Sans Bold"/>
                <a:ea typeface="Public Sans Bold"/>
                <a:cs typeface="Public Sans Bold"/>
                <a:sym typeface="Public Sans Bold"/>
              </a:rPr>
              <a:t>G</a:t>
            </a:r>
            <a:r>
              <a:rPr lang="en-US" b="true" sz="2125" strike="noStrike" u="none">
                <a:solidFill>
                  <a:srgbClr val="FDFDFD"/>
                </a:solidFill>
                <a:latin typeface="Public Sans Bold"/>
                <a:ea typeface="Public Sans Bold"/>
                <a:cs typeface="Public Sans Bold"/>
                <a:sym typeface="Public Sans Bold"/>
              </a:rPr>
              <a:t> : (C+)=CA KHÔNG CHỨA B =&gt; KHÔNG</a:t>
            </a:r>
            <a:r>
              <a:rPr lang="en-US" b="true" sz="2125" strike="noStrike" u="none">
                <a:solidFill>
                  <a:srgbClr val="FDFDFD"/>
                </a:solidFill>
                <a:latin typeface="Public Sans Bold"/>
                <a:ea typeface="Public Sans Bold"/>
                <a:cs typeface="Public Sans Bold"/>
                <a:sym typeface="Public Sans Bold"/>
              </a:rPr>
              <a:t> LOẠI G</a:t>
            </a:r>
          </a:p>
          <a:p>
            <a:pPr algn="l" marL="0" indent="0" lvl="0">
              <a:lnSpc>
                <a:spcPts val="2231"/>
              </a:lnSpc>
              <a:spcBef>
                <a:spcPct val="0"/>
              </a:spcBef>
            </a:pP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  XÉT CG→</a:t>
            </a:r>
            <a:r>
              <a:rPr lang="en-US" b="true" sz="2125" strike="noStrike" u="none">
                <a:solidFill>
                  <a:srgbClr val="FDFDFD"/>
                </a:solidFill>
                <a:latin typeface="Public Sans Bold"/>
                <a:ea typeface="Public Sans Bold"/>
                <a:cs typeface="Public Sans Bold"/>
                <a:sym typeface="Public Sans Bold"/>
              </a:rPr>
              <a:t>D:</a:t>
            </a: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BỎ</a:t>
            </a:r>
            <a:r>
              <a:rPr lang="en-US" b="true" sz="2125" strike="noStrike" u="none">
                <a:solidFill>
                  <a:srgbClr val="FDFDFD"/>
                </a:solidFill>
                <a:latin typeface="Public Sans Bold"/>
                <a:ea typeface="Public Sans Bold"/>
                <a:cs typeface="Public Sans Bold"/>
                <a:sym typeface="Public Sans Bold"/>
              </a:rPr>
              <a:t> C : </a:t>
            </a:r>
            <a:r>
              <a:rPr lang="en-US" b="true" sz="2125" strike="noStrike" u="none">
                <a:solidFill>
                  <a:srgbClr val="FDFDFD"/>
                </a:solidFill>
                <a:latin typeface="Public Sans Bold"/>
                <a:ea typeface="Public Sans Bold"/>
                <a:cs typeface="Public Sans Bold"/>
                <a:sym typeface="Public Sans Bold"/>
              </a:rPr>
              <a:t>(G+)=G K</a:t>
            </a:r>
            <a:r>
              <a:rPr lang="en-US" b="true" sz="2125" strike="noStrike" u="none">
                <a:solidFill>
                  <a:srgbClr val="FDFDFD"/>
                </a:solidFill>
                <a:latin typeface="Public Sans Bold"/>
                <a:ea typeface="Public Sans Bold"/>
                <a:cs typeface="Public Sans Bold"/>
                <a:sym typeface="Public Sans Bold"/>
              </a:rPr>
              <a:t>H</a:t>
            </a:r>
            <a:r>
              <a:rPr lang="en-US" b="true" sz="2125" strike="noStrike" u="none">
                <a:solidFill>
                  <a:srgbClr val="FDFDFD"/>
                </a:solidFill>
                <a:latin typeface="Public Sans Bold"/>
                <a:ea typeface="Public Sans Bold"/>
                <a:cs typeface="Public Sans Bold"/>
                <a:sym typeface="Public Sans Bold"/>
              </a:rPr>
              <a:t>ÔNG</a:t>
            </a:r>
            <a:r>
              <a:rPr lang="en-US" b="true" sz="2125" strike="noStrike" u="none">
                <a:solidFill>
                  <a:srgbClr val="FDFDFD"/>
                </a:solidFill>
                <a:latin typeface="Public Sans Bold"/>
                <a:ea typeface="Public Sans Bold"/>
                <a:cs typeface="Public Sans Bold"/>
                <a:sym typeface="Public Sans Bold"/>
              </a:rPr>
              <a:t> CHỨA D =&gt; </a:t>
            </a:r>
            <a:r>
              <a:rPr lang="en-US" b="true" sz="2125" strike="noStrike" u="none">
                <a:solidFill>
                  <a:srgbClr val="FDFDFD"/>
                </a:solidFill>
                <a:latin typeface="Public Sans Bold"/>
                <a:ea typeface="Public Sans Bold"/>
                <a:cs typeface="Public Sans Bold"/>
                <a:sym typeface="Public Sans Bold"/>
              </a:rPr>
              <a:t>KHÔNG</a:t>
            </a:r>
            <a:r>
              <a:rPr lang="en-US" b="true" sz="2125" strike="noStrike" u="none">
                <a:solidFill>
                  <a:srgbClr val="FDFDFD"/>
                </a:solidFill>
                <a:latin typeface="Public Sans Bold"/>
                <a:ea typeface="Public Sans Bold"/>
                <a:cs typeface="Public Sans Bold"/>
                <a:sym typeface="Public Sans Bold"/>
              </a:rPr>
              <a:t> </a:t>
            </a:r>
            <a:r>
              <a:rPr lang="en-US" b="true" sz="2125" strike="noStrike" u="none">
                <a:solidFill>
                  <a:srgbClr val="FDFDFD"/>
                </a:solidFill>
                <a:latin typeface="Public Sans Bold"/>
                <a:ea typeface="Public Sans Bold"/>
                <a:cs typeface="Public Sans Bold"/>
                <a:sym typeface="Public Sans Bold"/>
              </a:rPr>
              <a:t>LOẠI</a:t>
            </a:r>
            <a:r>
              <a:rPr lang="en-US" b="true" sz="2125" strike="noStrike" u="none">
                <a:solidFill>
                  <a:srgbClr val="FDFDFD"/>
                </a:solidFill>
                <a:latin typeface="Public Sans Bold"/>
                <a:ea typeface="Public Sans Bold"/>
                <a:cs typeface="Public Sans Bold"/>
                <a:sym typeface="Public Sans Bold"/>
              </a:rPr>
              <a:t> </a:t>
            </a:r>
            <a:r>
              <a:rPr lang="en-US" b="true" sz="2125" strike="noStrike" u="none">
                <a:solidFill>
                  <a:srgbClr val="FDFDFD"/>
                </a:solidFill>
                <a:latin typeface="Public Sans Bold"/>
                <a:ea typeface="Public Sans Bold"/>
                <a:cs typeface="Public Sans Bold"/>
                <a:sym typeface="Public Sans Bold"/>
              </a:rPr>
              <a:t>C</a:t>
            </a: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BỎ G</a:t>
            </a:r>
            <a:r>
              <a:rPr lang="en-US" b="true" sz="2125" strike="noStrike" u="none">
                <a:solidFill>
                  <a:srgbClr val="FDFDFD"/>
                </a:solidFill>
                <a:latin typeface="Public Sans Bold"/>
                <a:ea typeface="Public Sans Bold"/>
                <a:cs typeface="Public Sans Bold"/>
                <a:sym typeface="Public Sans Bold"/>
              </a:rPr>
              <a:t> : (C+)=CA KHÔNG CHỨA D =&gt; KHÔNG LOẠI G</a:t>
            </a:r>
          </a:p>
          <a:p>
            <a:pPr algn="l" marL="0" indent="0" lvl="0">
              <a:lnSpc>
                <a:spcPts val="2231"/>
              </a:lnSpc>
              <a:spcBef>
                <a:spcPct val="0"/>
              </a:spcBef>
            </a:pPr>
          </a:p>
        </p:txBody>
      </p:sp>
      <p:sp>
        <p:nvSpPr>
          <p:cNvPr name="TextBox 8" id="8"/>
          <p:cNvSpPr txBox="true"/>
          <p:nvPr/>
        </p:nvSpPr>
        <p:spPr>
          <a:xfrm rot="0">
            <a:off x="1028700" y="1320808"/>
            <a:ext cx="9410355" cy="825794"/>
          </a:xfrm>
          <a:prstGeom prst="rect">
            <a:avLst/>
          </a:prstGeom>
        </p:spPr>
        <p:txBody>
          <a:bodyPr anchor="t" rtlCol="false" tIns="0" lIns="0" bIns="0" rIns="0">
            <a:spAutoFit/>
          </a:bodyPr>
          <a:lstStyle/>
          <a:p>
            <a:pPr algn="l" marL="0" indent="0" lvl="0">
              <a:lnSpc>
                <a:spcPts val="2991"/>
              </a:lnSpc>
              <a:spcBef>
                <a:spcPct val="0"/>
              </a:spcBef>
            </a:pPr>
            <a:r>
              <a:rPr lang="en-US" b="true" sz="2848" strike="noStrike" u="none">
                <a:solidFill>
                  <a:srgbClr val="240960"/>
                </a:solidFill>
                <a:latin typeface="Heading Now 61-68 Bold"/>
                <a:ea typeface="Heading Now 61-68 Bold"/>
                <a:cs typeface="Heading Now 61-68 Bold"/>
                <a:sym typeface="Heading Now 61-68 Bold"/>
              </a:rPr>
              <a:t>a) Q(A,B,C,D,E,G),</a:t>
            </a:r>
          </a:p>
          <a:p>
            <a:pPr algn="l" marL="0" indent="0" lvl="0">
              <a:lnSpc>
                <a:spcPts val="2991"/>
              </a:lnSpc>
              <a:spcBef>
                <a:spcPct val="0"/>
              </a:spcBef>
            </a:pPr>
            <a:r>
              <a:rPr lang="en-US" b="true" sz="2848" strike="noStrike" u="none">
                <a:solidFill>
                  <a:srgbClr val="240960"/>
                </a:solidFill>
                <a:latin typeface="Heading Now 61-68 Bold"/>
                <a:ea typeface="Heading Now 61-68 Bold"/>
                <a:cs typeface="Heading Now 61-68 Bold"/>
                <a:sym typeface="Heading Now 61-68 Bold"/>
              </a:rPr>
              <a:t>F{AB→C;C→A;BC→D;ACD→B;D→EG;BE→C;CG→BD;CE→AG}</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A4BF">
                <a:alpha val="100000"/>
              </a:srgbClr>
            </a:gs>
            <a:gs pos="50000">
              <a:srgbClr val="4B9CBF">
                <a:alpha val="100000"/>
              </a:srgbClr>
            </a:gs>
            <a:gs pos="100000">
              <a:srgbClr val="204E8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0395" y="280326"/>
            <a:ext cx="4829442" cy="748374"/>
            <a:chOff x="0" y="0"/>
            <a:chExt cx="1271952" cy="197103"/>
          </a:xfrm>
        </p:grpSpPr>
        <p:sp>
          <p:nvSpPr>
            <p:cNvPr name="Freeform 3" id="3"/>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4" id="4"/>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10</a:t>
              </a:r>
            </a:p>
          </p:txBody>
        </p:sp>
      </p:grpSp>
      <p:sp>
        <p:nvSpPr>
          <p:cNvPr name="TextBox 5" id="5"/>
          <p:cNvSpPr txBox="true"/>
          <p:nvPr/>
        </p:nvSpPr>
        <p:spPr>
          <a:xfrm rot="0">
            <a:off x="13797316" y="9582948"/>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Võ Phương Anh</a:t>
            </a:r>
          </a:p>
        </p:txBody>
      </p:sp>
      <p:sp>
        <p:nvSpPr>
          <p:cNvPr name="Freeform 6" id="6"/>
          <p:cNvSpPr/>
          <p:nvPr/>
        </p:nvSpPr>
        <p:spPr>
          <a:xfrm flipH="false" flipV="true" rot="0">
            <a:off x="13797316" y="-2989286"/>
            <a:ext cx="5081025" cy="5978571"/>
          </a:xfrm>
          <a:custGeom>
            <a:avLst/>
            <a:gdLst/>
            <a:ahLst/>
            <a:cxnLst/>
            <a:rect r="r" b="b" t="t" l="l"/>
            <a:pathLst>
              <a:path h="5978571" w="5081025">
                <a:moveTo>
                  <a:pt x="0" y="5978572"/>
                </a:moveTo>
                <a:lnTo>
                  <a:pt x="5081025" y="5978572"/>
                </a:lnTo>
                <a:lnTo>
                  <a:pt x="5081025" y="0"/>
                </a:lnTo>
                <a:lnTo>
                  <a:pt x="0" y="0"/>
                </a:lnTo>
                <a:lnTo>
                  <a:pt x="0" y="5978572"/>
                </a:lnTo>
                <a:close/>
              </a:path>
            </a:pathLst>
          </a:custGeom>
          <a:blipFill>
            <a:blip r:embed="rId2"/>
            <a:stretch>
              <a:fillRect l="0" t="0" r="0" b="0"/>
            </a:stretch>
          </a:blipFill>
        </p:spPr>
      </p:sp>
      <p:sp>
        <p:nvSpPr>
          <p:cNvPr name="TextBox 7" id="7"/>
          <p:cNvSpPr txBox="true"/>
          <p:nvPr/>
        </p:nvSpPr>
        <p:spPr>
          <a:xfrm rot="0">
            <a:off x="419684" y="2294394"/>
            <a:ext cx="9685238" cy="8051018"/>
          </a:xfrm>
          <a:prstGeom prst="rect">
            <a:avLst/>
          </a:prstGeom>
        </p:spPr>
        <p:txBody>
          <a:bodyPr anchor="t" rtlCol="false" tIns="0" lIns="0" bIns="0" rIns="0">
            <a:spAutoFit/>
          </a:bodyPr>
          <a:lstStyle/>
          <a:p>
            <a:pPr algn="l">
              <a:lnSpc>
                <a:spcPts val="2231"/>
              </a:lnSpc>
            </a:pPr>
            <a:r>
              <a:rPr lang="en-US" sz="2125" b="true">
                <a:solidFill>
                  <a:srgbClr val="FDFDFD"/>
                </a:solidFill>
                <a:latin typeface="Public Sans Bold"/>
                <a:ea typeface="Public Sans Bold"/>
                <a:cs typeface="Public Sans Bold"/>
                <a:sym typeface="Public Sans Bold"/>
              </a:rPr>
              <a:t>- XÉT CE→A:</a:t>
            </a:r>
          </a:p>
          <a:p>
            <a:pPr algn="l">
              <a:lnSpc>
                <a:spcPts val="2231"/>
              </a:lnSpc>
            </a:pPr>
            <a:r>
              <a:rPr lang="en-US" sz="2125" b="true">
                <a:solidFill>
                  <a:srgbClr val="FDFDFD"/>
                </a:solidFill>
                <a:latin typeface="Public Sans Bold"/>
                <a:ea typeface="Public Sans Bold"/>
                <a:cs typeface="Public Sans Bold"/>
                <a:sym typeface="Public Sans Bold"/>
              </a:rPr>
              <a:t>Bỏ C : (E+)=E không chứa A =&gt; không loại C</a:t>
            </a:r>
          </a:p>
          <a:p>
            <a:pPr algn="l">
              <a:lnSpc>
                <a:spcPts val="2231"/>
              </a:lnSpc>
            </a:pPr>
            <a:r>
              <a:rPr lang="en-US" sz="2125" b="true">
                <a:solidFill>
                  <a:srgbClr val="FDFDFD"/>
                </a:solidFill>
                <a:latin typeface="Public Sans Bold"/>
                <a:ea typeface="Public Sans Bold"/>
                <a:cs typeface="Public Sans Bold"/>
                <a:sym typeface="Public Sans Bold"/>
              </a:rPr>
              <a:t>Bỏ E : (C+)=CA chứa A =&gt; loại E</a:t>
            </a:r>
          </a:p>
          <a:p>
            <a:pPr algn="l">
              <a:lnSpc>
                <a:spcPts val="2231"/>
              </a:lnSpc>
            </a:pPr>
            <a:r>
              <a:rPr lang="en-US" sz="2125" b="true">
                <a:solidFill>
                  <a:srgbClr val="FDFDFD"/>
                </a:solidFill>
                <a:latin typeface="Public Sans Bold"/>
                <a:ea typeface="Public Sans Bold"/>
                <a:cs typeface="Public Sans Bold"/>
                <a:sym typeface="Public Sans Bold"/>
              </a:rPr>
              <a:t>F’={AB→C;C→A;BC→D;CD→B;D→E; D→G;BE→C;CG→B; CG→D; CE→G }</a:t>
            </a:r>
          </a:p>
          <a:p>
            <a:pPr algn="l">
              <a:lnSpc>
                <a:spcPts val="2231"/>
              </a:lnSpc>
            </a:pPr>
          </a:p>
          <a:p>
            <a:pPr algn="l">
              <a:lnSpc>
                <a:spcPts val="2231"/>
              </a:lnSpc>
            </a:pPr>
            <a:r>
              <a:rPr lang="en-US" sz="2125" b="true">
                <a:solidFill>
                  <a:srgbClr val="FDFDFD"/>
                </a:solidFill>
                <a:latin typeface="Public Sans Bold"/>
                <a:ea typeface="Public Sans Bold"/>
                <a:cs typeface="Public Sans Bold"/>
                <a:sym typeface="Public Sans Bold"/>
              </a:rPr>
              <a:t>- XÉT CE→G:</a:t>
            </a:r>
          </a:p>
          <a:p>
            <a:pPr algn="l">
              <a:lnSpc>
                <a:spcPts val="2231"/>
              </a:lnSpc>
            </a:pPr>
            <a:r>
              <a:rPr lang="en-US" sz="2125" b="true">
                <a:solidFill>
                  <a:srgbClr val="FDFDFD"/>
                </a:solidFill>
                <a:latin typeface="Public Sans Bold"/>
                <a:ea typeface="Public Sans Bold"/>
                <a:cs typeface="Public Sans Bold"/>
                <a:sym typeface="Public Sans Bold"/>
              </a:rPr>
              <a:t>Bỏ C : (E+)=E không chứa G=&gt; không loại C</a:t>
            </a:r>
          </a:p>
          <a:p>
            <a:pPr algn="l">
              <a:lnSpc>
                <a:spcPts val="2231"/>
              </a:lnSpc>
            </a:pPr>
            <a:r>
              <a:rPr lang="en-US" sz="2125" b="true">
                <a:solidFill>
                  <a:srgbClr val="FDFDFD"/>
                </a:solidFill>
                <a:latin typeface="Public Sans Bold"/>
                <a:ea typeface="Public Sans Bold"/>
                <a:cs typeface="Public Sans Bold"/>
                <a:sym typeface="Public Sans Bold"/>
              </a:rPr>
              <a:t>Bỏ E : (C+)=CA không chứa G =&gt; không loại E</a:t>
            </a:r>
          </a:p>
          <a:p>
            <a:pPr algn="l">
              <a:lnSpc>
                <a:spcPts val="2231"/>
              </a:lnSpc>
            </a:pPr>
            <a:r>
              <a:rPr lang="en-US" sz="2125" b="true">
                <a:solidFill>
                  <a:srgbClr val="FDFDFD"/>
                </a:solidFill>
                <a:latin typeface="Public Sans Bold"/>
                <a:ea typeface="Public Sans Bold"/>
                <a:cs typeface="Public Sans Bold"/>
                <a:sym typeface="Public Sans Bold"/>
              </a:rPr>
              <a:t>⇛ F’={AB→C;C→A;BC→D;CD→B;D→E; D→G;BE→C;CG→B; CG→D; CE→G }</a:t>
            </a:r>
          </a:p>
          <a:p>
            <a:pPr algn="l">
              <a:lnSpc>
                <a:spcPts val="2231"/>
              </a:lnSpc>
            </a:pPr>
          </a:p>
          <a:p>
            <a:pPr algn="l">
              <a:lnSpc>
                <a:spcPts val="2231"/>
              </a:lnSpc>
            </a:pPr>
            <a:r>
              <a:rPr lang="en-US" sz="2125" b="true">
                <a:solidFill>
                  <a:srgbClr val="FDFDFD"/>
                </a:solidFill>
                <a:latin typeface="Public Sans Bold"/>
                <a:ea typeface="Public Sans Bold"/>
                <a:cs typeface="Public Sans Bold"/>
                <a:sym typeface="Public Sans Bold"/>
              </a:rPr>
              <a:t>- Xét AB→C: (AB)+=AB không chứa C =&gt; không loại</a:t>
            </a:r>
          </a:p>
          <a:p>
            <a:pPr algn="l">
              <a:lnSpc>
                <a:spcPts val="2231"/>
              </a:lnSpc>
            </a:pPr>
            <a:r>
              <a:rPr lang="en-US" sz="2125" b="true">
                <a:solidFill>
                  <a:srgbClr val="FDFDFD"/>
                </a:solidFill>
                <a:latin typeface="Public Sans Bold"/>
                <a:ea typeface="Public Sans Bold"/>
                <a:cs typeface="Public Sans Bold"/>
                <a:sym typeface="Public Sans Bold"/>
              </a:rPr>
              <a:t>- Xét C→A: (C+)=C không chứa A=&gt; không loại</a:t>
            </a:r>
          </a:p>
          <a:p>
            <a:pPr algn="l">
              <a:lnSpc>
                <a:spcPts val="2231"/>
              </a:lnSpc>
            </a:pPr>
            <a:r>
              <a:rPr lang="en-US" sz="2125" b="true">
                <a:solidFill>
                  <a:srgbClr val="FDFDFD"/>
                </a:solidFill>
                <a:latin typeface="Public Sans Bold"/>
                <a:ea typeface="Public Sans Bold"/>
                <a:cs typeface="Public Sans Bold"/>
                <a:sym typeface="Public Sans Bold"/>
              </a:rPr>
              <a:t>- Xét BC→D: (BC)+= BCA không chứa D=&gt; không loại</a:t>
            </a:r>
          </a:p>
          <a:p>
            <a:pPr algn="l">
              <a:lnSpc>
                <a:spcPts val="2231"/>
              </a:lnSpc>
            </a:pPr>
          </a:p>
          <a:p>
            <a:pPr algn="l" marL="0" indent="0" lvl="0">
              <a:lnSpc>
                <a:spcPts val="2231"/>
              </a:lnSpc>
              <a:spcBef>
                <a:spcPct val="0"/>
              </a:spcBef>
            </a:pPr>
            <a:r>
              <a:rPr lang="en-US" b="true" sz="2125">
                <a:solidFill>
                  <a:srgbClr val="FDFDFD"/>
                </a:solidFill>
                <a:latin typeface="Public Sans Bold"/>
                <a:ea typeface="Public Sans Bold"/>
                <a:cs typeface="Public Sans Bold"/>
                <a:sym typeface="Public Sans Bold"/>
              </a:rPr>
              <a:t>- XÉT</a:t>
            </a:r>
            <a:r>
              <a:rPr lang="en-US" b="true" sz="2125" strike="noStrike" u="none">
                <a:solidFill>
                  <a:srgbClr val="FDFDFD"/>
                </a:solidFill>
                <a:latin typeface="Public Sans Bold"/>
                <a:ea typeface="Public Sans Bold"/>
                <a:cs typeface="Public Sans Bold"/>
                <a:sym typeface="Public Sans Bold"/>
              </a:rPr>
              <a:t> CD→B: (CD)+=CDAEGB CHỨA B =&gt; LOẠI</a:t>
            </a: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F’={AB→C;C→A;BC→D;D→E; D→G;BE→C;CG→B; CG→D; CE→G }</a:t>
            </a:r>
          </a:p>
          <a:p>
            <a:pPr algn="l" marL="0" indent="0" lvl="0">
              <a:lnSpc>
                <a:spcPts val="2231"/>
              </a:lnSpc>
              <a:spcBef>
                <a:spcPct val="0"/>
              </a:spcBef>
            </a:pP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 XÉT D→E: (D+)= DG KHÔNG CHỨA E=&gt; KHÔNG LOẠI</a:t>
            </a: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 XÉT</a:t>
            </a:r>
            <a:r>
              <a:rPr lang="en-US" b="true" sz="2125" strike="noStrike" u="none">
                <a:solidFill>
                  <a:srgbClr val="FDFDFD"/>
                </a:solidFill>
                <a:latin typeface="Public Sans Bold"/>
                <a:ea typeface="Public Sans Bold"/>
                <a:cs typeface="Public Sans Bold"/>
                <a:sym typeface="Public Sans Bold"/>
              </a:rPr>
              <a:t> D→G: (</a:t>
            </a:r>
            <a:r>
              <a:rPr lang="en-US" b="true" sz="2125" strike="noStrike" u="none">
                <a:solidFill>
                  <a:srgbClr val="FDFDFD"/>
                </a:solidFill>
                <a:latin typeface="Public Sans Bold"/>
                <a:ea typeface="Public Sans Bold"/>
                <a:cs typeface="Public Sans Bold"/>
                <a:sym typeface="Public Sans Bold"/>
              </a:rPr>
              <a:t>D</a:t>
            </a:r>
            <a:r>
              <a:rPr lang="en-US" b="true" sz="2125" strike="noStrike" u="none">
                <a:solidFill>
                  <a:srgbClr val="FDFDFD"/>
                </a:solidFill>
                <a:latin typeface="Public Sans Bold"/>
                <a:ea typeface="Public Sans Bold"/>
                <a:cs typeface="Public Sans Bold"/>
                <a:sym typeface="Public Sans Bold"/>
              </a:rPr>
              <a:t>+)=</a:t>
            </a:r>
            <a:r>
              <a:rPr lang="en-US" b="true" sz="2125" strike="noStrike" u="none">
                <a:solidFill>
                  <a:srgbClr val="FDFDFD"/>
                </a:solidFill>
                <a:latin typeface="Public Sans Bold"/>
                <a:ea typeface="Public Sans Bold"/>
                <a:cs typeface="Public Sans Bold"/>
                <a:sym typeface="Public Sans Bold"/>
              </a:rPr>
              <a:t>DE</a:t>
            </a:r>
            <a:r>
              <a:rPr lang="en-US" b="true" sz="2125" strike="noStrike" u="none">
                <a:solidFill>
                  <a:srgbClr val="FDFDFD"/>
                </a:solidFill>
                <a:latin typeface="Public Sans Bold"/>
                <a:ea typeface="Public Sans Bold"/>
                <a:cs typeface="Public Sans Bold"/>
                <a:sym typeface="Public Sans Bold"/>
              </a:rPr>
              <a:t> KHÔNG CHỨA G=&gt; KHÔNG LOẠI</a:t>
            </a: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 XÉT B</a:t>
            </a:r>
            <a:r>
              <a:rPr lang="en-US" b="true" sz="2125" strike="noStrike" u="none">
                <a:solidFill>
                  <a:srgbClr val="FDFDFD"/>
                </a:solidFill>
                <a:latin typeface="Public Sans Bold"/>
                <a:ea typeface="Public Sans Bold"/>
                <a:cs typeface="Public Sans Bold"/>
                <a:sym typeface="Public Sans Bold"/>
              </a:rPr>
              <a:t>E→</a:t>
            </a:r>
            <a:r>
              <a:rPr lang="en-US" b="true" sz="2125" strike="noStrike" u="none">
                <a:solidFill>
                  <a:srgbClr val="FDFDFD"/>
                </a:solidFill>
                <a:latin typeface="Public Sans Bold"/>
                <a:ea typeface="Public Sans Bold"/>
                <a:cs typeface="Public Sans Bold"/>
                <a:sym typeface="Public Sans Bold"/>
              </a:rPr>
              <a:t>C: (BE+)=BE KHÔNG CHỨA C=&gt; KHÔNG LOẠI</a:t>
            </a: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 XÉT CG</a:t>
            </a:r>
            <a:r>
              <a:rPr lang="en-US" b="true" sz="2125" strike="noStrike" u="none">
                <a:solidFill>
                  <a:srgbClr val="FDFDFD"/>
                </a:solidFill>
                <a:latin typeface="Public Sans Bold"/>
                <a:ea typeface="Public Sans Bold"/>
                <a:cs typeface="Public Sans Bold"/>
                <a:sym typeface="Public Sans Bold"/>
              </a:rPr>
              <a:t>→B</a:t>
            </a:r>
            <a:r>
              <a:rPr lang="en-US" b="true" sz="2125" strike="noStrike" u="none">
                <a:solidFill>
                  <a:srgbClr val="FDFDFD"/>
                </a:solidFill>
                <a:latin typeface="Public Sans Bold"/>
                <a:ea typeface="Public Sans Bold"/>
                <a:cs typeface="Public Sans Bold"/>
                <a:sym typeface="Public Sans Bold"/>
              </a:rPr>
              <a:t>: (CG)+=CGAD KHÔNG CHỨA B =&gt; KHÔNG LOẠI</a:t>
            </a:r>
          </a:p>
          <a:p>
            <a:pPr algn="l" marL="0" indent="0" lvl="0">
              <a:lnSpc>
                <a:spcPts val="2231"/>
              </a:lnSpc>
              <a:spcBef>
                <a:spcPct val="0"/>
              </a:spcBef>
            </a:pP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 XÉT CG→D: (CG)</a:t>
            </a:r>
            <a:r>
              <a:rPr lang="en-US" b="true" sz="2125" strike="noStrike" u="none">
                <a:solidFill>
                  <a:srgbClr val="FDFDFD"/>
                </a:solidFill>
                <a:latin typeface="Public Sans Bold"/>
                <a:ea typeface="Public Sans Bold"/>
                <a:cs typeface="Public Sans Bold"/>
                <a:sym typeface="Public Sans Bold"/>
              </a:rPr>
              <a:t>+</a:t>
            </a:r>
            <a:r>
              <a:rPr lang="en-US" b="true" sz="2125" strike="noStrike" u="none">
                <a:solidFill>
                  <a:srgbClr val="FDFDFD"/>
                </a:solidFill>
                <a:latin typeface="Public Sans Bold"/>
                <a:ea typeface="Public Sans Bold"/>
                <a:cs typeface="Public Sans Bold"/>
                <a:sym typeface="Public Sans Bold"/>
              </a:rPr>
              <a:t>=</a:t>
            </a:r>
            <a:r>
              <a:rPr lang="en-US" b="true" sz="2125" strike="noStrike" u="none">
                <a:solidFill>
                  <a:srgbClr val="FDFDFD"/>
                </a:solidFill>
                <a:latin typeface="Public Sans Bold"/>
                <a:ea typeface="Public Sans Bold"/>
                <a:cs typeface="Public Sans Bold"/>
                <a:sym typeface="Public Sans Bold"/>
              </a:rPr>
              <a:t>C</a:t>
            </a:r>
            <a:r>
              <a:rPr lang="en-US" b="true" sz="2125" strike="noStrike" u="none">
                <a:solidFill>
                  <a:srgbClr val="FDFDFD"/>
                </a:solidFill>
                <a:latin typeface="Public Sans Bold"/>
                <a:ea typeface="Public Sans Bold"/>
                <a:cs typeface="Public Sans Bold"/>
                <a:sym typeface="Public Sans Bold"/>
              </a:rPr>
              <a:t>G</a:t>
            </a:r>
            <a:r>
              <a:rPr lang="en-US" b="true" sz="2125" strike="noStrike" u="none">
                <a:solidFill>
                  <a:srgbClr val="FDFDFD"/>
                </a:solidFill>
                <a:latin typeface="Public Sans Bold"/>
                <a:ea typeface="Public Sans Bold"/>
                <a:cs typeface="Public Sans Bold"/>
                <a:sym typeface="Public Sans Bold"/>
              </a:rPr>
              <a:t>ABD</a:t>
            </a:r>
            <a:r>
              <a:rPr lang="en-US" b="true" sz="2125" strike="noStrike" u="none">
                <a:solidFill>
                  <a:srgbClr val="FDFDFD"/>
                </a:solidFill>
                <a:latin typeface="Public Sans Bold"/>
                <a:ea typeface="Public Sans Bold"/>
                <a:cs typeface="Public Sans Bold"/>
                <a:sym typeface="Public Sans Bold"/>
              </a:rPr>
              <a:t> CHỨA D=&gt; LOẠI</a:t>
            </a: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F’={A</a:t>
            </a:r>
            <a:r>
              <a:rPr lang="en-US" b="true" sz="2125" strike="noStrike" u="none">
                <a:solidFill>
                  <a:srgbClr val="FDFDFD"/>
                </a:solidFill>
                <a:latin typeface="Public Sans Bold"/>
                <a:ea typeface="Public Sans Bold"/>
                <a:cs typeface="Public Sans Bold"/>
                <a:sym typeface="Public Sans Bold"/>
              </a:rPr>
              <a:t>B</a:t>
            </a:r>
            <a:r>
              <a:rPr lang="en-US" b="true" sz="2125" strike="noStrike" u="none">
                <a:solidFill>
                  <a:srgbClr val="FDFDFD"/>
                </a:solidFill>
                <a:latin typeface="Public Sans Bold"/>
                <a:ea typeface="Public Sans Bold"/>
                <a:cs typeface="Public Sans Bold"/>
                <a:sym typeface="Public Sans Bold"/>
              </a:rPr>
              <a:t>→</a:t>
            </a:r>
            <a:r>
              <a:rPr lang="en-US" b="true" sz="2125" strike="noStrike" u="none">
                <a:solidFill>
                  <a:srgbClr val="FDFDFD"/>
                </a:solidFill>
                <a:latin typeface="Public Sans Bold"/>
                <a:ea typeface="Public Sans Bold"/>
                <a:cs typeface="Public Sans Bold"/>
                <a:sym typeface="Public Sans Bold"/>
              </a:rPr>
              <a:t>C;C→A;BC→D; D→E; D→G;BE→C;CG→B; CE→G }</a:t>
            </a:r>
          </a:p>
          <a:p>
            <a:pPr algn="l" marL="0" indent="0" lvl="0">
              <a:lnSpc>
                <a:spcPts val="2231"/>
              </a:lnSpc>
              <a:spcBef>
                <a:spcPct val="0"/>
              </a:spcBef>
            </a:pP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 XÉT CE→</a:t>
            </a:r>
            <a:r>
              <a:rPr lang="en-US" b="true" sz="2125" strike="noStrike" u="none">
                <a:solidFill>
                  <a:srgbClr val="FDFDFD"/>
                </a:solidFill>
                <a:latin typeface="Public Sans Bold"/>
                <a:ea typeface="Public Sans Bold"/>
                <a:cs typeface="Public Sans Bold"/>
                <a:sym typeface="Public Sans Bold"/>
              </a:rPr>
              <a:t>G</a:t>
            </a:r>
            <a:r>
              <a:rPr lang="en-US" b="true" sz="2125" strike="noStrike" u="none">
                <a:solidFill>
                  <a:srgbClr val="FDFDFD"/>
                </a:solidFill>
                <a:latin typeface="Public Sans Bold"/>
                <a:ea typeface="Public Sans Bold"/>
                <a:cs typeface="Public Sans Bold"/>
                <a:sym typeface="Public Sans Bold"/>
              </a:rPr>
              <a:t>: (</a:t>
            </a:r>
            <a:r>
              <a:rPr lang="en-US" b="true" sz="2125" strike="noStrike" u="none">
                <a:solidFill>
                  <a:srgbClr val="FDFDFD"/>
                </a:solidFill>
                <a:latin typeface="Public Sans Bold"/>
                <a:ea typeface="Public Sans Bold"/>
                <a:cs typeface="Public Sans Bold"/>
                <a:sym typeface="Public Sans Bold"/>
              </a:rPr>
              <a:t>C</a:t>
            </a:r>
            <a:r>
              <a:rPr lang="en-US" b="true" sz="2125" strike="noStrike" u="none">
                <a:solidFill>
                  <a:srgbClr val="FDFDFD"/>
                </a:solidFill>
                <a:latin typeface="Public Sans Bold"/>
                <a:ea typeface="Public Sans Bold"/>
                <a:cs typeface="Public Sans Bold"/>
                <a:sym typeface="Public Sans Bold"/>
              </a:rPr>
              <a:t>E</a:t>
            </a:r>
            <a:r>
              <a:rPr lang="en-US" b="true" sz="2125" strike="noStrike" u="none">
                <a:solidFill>
                  <a:srgbClr val="FDFDFD"/>
                </a:solidFill>
                <a:latin typeface="Public Sans Bold"/>
                <a:ea typeface="Public Sans Bold"/>
                <a:cs typeface="Public Sans Bold"/>
                <a:sym typeface="Public Sans Bold"/>
              </a:rPr>
              <a:t>)</a:t>
            </a:r>
            <a:r>
              <a:rPr lang="en-US" b="true" sz="2125" strike="noStrike" u="none">
                <a:solidFill>
                  <a:srgbClr val="FDFDFD"/>
                </a:solidFill>
                <a:latin typeface="Public Sans Bold"/>
                <a:ea typeface="Public Sans Bold"/>
                <a:cs typeface="Public Sans Bold"/>
                <a:sym typeface="Public Sans Bold"/>
              </a:rPr>
              <a:t>+=</a:t>
            </a:r>
            <a:r>
              <a:rPr lang="en-US" b="true" sz="2125" strike="noStrike" u="none">
                <a:solidFill>
                  <a:srgbClr val="FDFDFD"/>
                </a:solidFill>
                <a:latin typeface="Public Sans Bold"/>
                <a:ea typeface="Public Sans Bold"/>
                <a:cs typeface="Public Sans Bold"/>
                <a:sym typeface="Public Sans Bold"/>
              </a:rPr>
              <a:t>C</a:t>
            </a:r>
            <a:r>
              <a:rPr lang="en-US" b="true" sz="2125" strike="noStrike" u="none">
                <a:solidFill>
                  <a:srgbClr val="FDFDFD"/>
                </a:solidFill>
                <a:latin typeface="Public Sans Bold"/>
                <a:ea typeface="Public Sans Bold"/>
                <a:cs typeface="Public Sans Bold"/>
                <a:sym typeface="Public Sans Bold"/>
              </a:rPr>
              <a:t>E</a:t>
            </a:r>
            <a:r>
              <a:rPr lang="en-US" b="true" sz="2125" strike="noStrike" u="none">
                <a:solidFill>
                  <a:srgbClr val="FDFDFD"/>
                </a:solidFill>
                <a:latin typeface="Public Sans Bold"/>
                <a:ea typeface="Public Sans Bold"/>
                <a:cs typeface="Public Sans Bold"/>
                <a:sym typeface="Public Sans Bold"/>
              </a:rPr>
              <a:t>A</a:t>
            </a:r>
            <a:r>
              <a:rPr lang="en-US" b="true" sz="2125" strike="noStrike" u="none">
                <a:solidFill>
                  <a:srgbClr val="FDFDFD"/>
                </a:solidFill>
                <a:latin typeface="Public Sans Bold"/>
                <a:ea typeface="Public Sans Bold"/>
                <a:cs typeface="Public Sans Bold"/>
                <a:sym typeface="Public Sans Bold"/>
              </a:rPr>
              <a:t> KHÔNG CHỨA </a:t>
            </a:r>
            <a:r>
              <a:rPr lang="en-US" b="true" sz="2125" strike="noStrike" u="none">
                <a:solidFill>
                  <a:srgbClr val="FDFDFD"/>
                </a:solidFill>
                <a:latin typeface="Public Sans Bold"/>
                <a:ea typeface="Public Sans Bold"/>
                <a:cs typeface="Public Sans Bold"/>
                <a:sym typeface="Public Sans Bold"/>
              </a:rPr>
              <a:t>G</a:t>
            </a:r>
            <a:r>
              <a:rPr lang="en-US" b="true" sz="2125" strike="noStrike" u="none">
                <a:solidFill>
                  <a:srgbClr val="FDFDFD"/>
                </a:solidFill>
                <a:latin typeface="Public Sans Bold"/>
                <a:ea typeface="Public Sans Bold"/>
                <a:cs typeface="Public Sans Bold"/>
                <a:sym typeface="Public Sans Bold"/>
              </a:rPr>
              <a:t>=&gt; KHÔNG LOẠI</a:t>
            </a:r>
          </a:p>
          <a:p>
            <a:pPr algn="l" marL="0" indent="0" lvl="0">
              <a:lnSpc>
                <a:spcPts val="2231"/>
              </a:lnSpc>
              <a:spcBef>
                <a:spcPct val="0"/>
              </a:spcBef>
            </a:pPr>
            <a:r>
              <a:rPr lang="en-US" b="true" sz="2125" strike="noStrike" u="none">
                <a:solidFill>
                  <a:srgbClr val="FDFDFD"/>
                </a:solidFill>
                <a:latin typeface="Public Sans Bold"/>
                <a:ea typeface="Public Sans Bold"/>
                <a:cs typeface="Public Sans Bold"/>
                <a:sym typeface="Public Sans Bold"/>
              </a:rPr>
              <a:t>⇛ </a:t>
            </a:r>
            <a:r>
              <a:rPr lang="en-US" b="true" sz="2125" strike="noStrike" u="none">
                <a:solidFill>
                  <a:srgbClr val="FDFDFD"/>
                </a:solidFill>
                <a:latin typeface="Public Sans Bold"/>
                <a:ea typeface="Public Sans Bold"/>
                <a:cs typeface="Public Sans Bold"/>
                <a:sym typeface="Public Sans Bold"/>
              </a:rPr>
              <a:t>F’={AB→C;C→A;BC→D;</a:t>
            </a:r>
            <a:r>
              <a:rPr lang="en-US" b="true" sz="2125" strike="noStrike" u="none">
                <a:solidFill>
                  <a:srgbClr val="FDFDFD"/>
                </a:solidFill>
                <a:latin typeface="Public Sans Bold"/>
                <a:ea typeface="Public Sans Bold"/>
                <a:cs typeface="Public Sans Bold"/>
                <a:sym typeface="Public Sans Bold"/>
              </a:rPr>
              <a:t> </a:t>
            </a:r>
            <a:r>
              <a:rPr lang="en-US" b="true" sz="2125" strike="noStrike" u="none">
                <a:solidFill>
                  <a:srgbClr val="FDFDFD"/>
                </a:solidFill>
                <a:latin typeface="Public Sans Bold"/>
                <a:ea typeface="Public Sans Bold"/>
                <a:cs typeface="Public Sans Bold"/>
                <a:sym typeface="Public Sans Bold"/>
              </a:rPr>
              <a:t>D→E; D→G;BE→C;CG→B; CE→G }</a:t>
            </a:r>
          </a:p>
          <a:p>
            <a:pPr algn="l" marL="0" indent="0" lvl="0">
              <a:lnSpc>
                <a:spcPts val="2336"/>
              </a:lnSpc>
              <a:spcBef>
                <a:spcPct val="0"/>
              </a:spcBef>
            </a:pPr>
          </a:p>
          <a:p>
            <a:pPr algn="l" marL="0" indent="0" lvl="0">
              <a:lnSpc>
                <a:spcPts val="2231"/>
              </a:lnSpc>
              <a:spcBef>
                <a:spcPct val="0"/>
              </a:spcBef>
            </a:pPr>
          </a:p>
        </p:txBody>
      </p:sp>
      <p:sp>
        <p:nvSpPr>
          <p:cNvPr name="TextBox 8" id="8"/>
          <p:cNvSpPr txBox="true"/>
          <p:nvPr/>
        </p:nvSpPr>
        <p:spPr>
          <a:xfrm rot="0">
            <a:off x="419684" y="1168640"/>
            <a:ext cx="9171384" cy="1197269"/>
          </a:xfrm>
          <a:prstGeom prst="rect">
            <a:avLst/>
          </a:prstGeom>
        </p:spPr>
        <p:txBody>
          <a:bodyPr anchor="t" rtlCol="false" tIns="0" lIns="0" bIns="0" rIns="0">
            <a:spAutoFit/>
          </a:bodyPr>
          <a:lstStyle/>
          <a:p>
            <a:pPr algn="l" marL="0" indent="0" lvl="0">
              <a:lnSpc>
                <a:spcPts val="2991"/>
              </a:lnSpc>
              <a:spcBef>
                <a:spcPct val="0"/>
              </a:spcBef>
            </a:pPr>
            <a:r>
              <a:rPr lang="en-US" b="true" sz="2848">
                <a:solidFill>
                  <a:srgbClr val="240960"/>
                </a:solidFill>
                <a:latin typeface="Heading Now 61-68 Bold"/>
                <a:ea typeface="Heading Now 61-68 Bold"/>
                <a:cs typeface="Heading Now 61-68 Bold"/>
                <a:sym typeface="Heading Now 61-68 Bold"/>
              </a:rPr>
              <a:t>a</a:t>
            </a:r>
            <a:r>
              <a:rPr lang="en-US" b="true" sz="2848" strike="noStrike" u="none">
                <a:solidFill>
                  <a:srgbClr val="240960"/>
                </a:solidFill>
                <a:latin typeface="Heading Now 61-68 Bold"/>
                <a:ea typeface="Heading Now 61-68 Bold"/>
                <a:cs typeface="Heading Now 61-68 Bold"/>
                <a:sym typeface="Heading Now 61-68 Bold"/>
              </a:rPr>
              <a:t>) Q(A,B,C,</a:t>
            </a:r>
            <a:r>
              <a:rPr lang="en-US" b="true" sz="2848" strike="noStrike" u="none">
                <a:solidFill>
                  <a:srgbClr val="240960"/>
                </a:solidFill>
                <a:latin typeface="Heading Now 61-68 Bold"/>
                <a:ea typeface="Heading Now 61-68 Bold"/>
                <a:cs typeface="Heading Now 61-68 Bold"/>
                <a:sym typeface="Heading Now 61-68 Bold"/>
              </a:rPr>
              <a:t>D</a:t>
            </a:r>
            <a:r>
              <a:rPr lang="en-US" b="true" sz="2848" strike="noStrike" u="none">
                <a:solidFill>
                  <a:srgbClr val="240960"/>
                </a:solidFill>
                <a:latin typeface="Heading Now 61-68 Bold"/>
                <a:ea typeface="Heading Now 61-68 Bold"/>
                <a:cs typeface="Heading Now 61-68 Bold"/>
                <a:sym typeface="Heading Now 61-68 Bold"/>
              </a:rPr>
              <a:t>,</a:t>
            </a:r>
            <a:r>
              <a:rPr lang="en-US" b="true" sz="2848" strike="noStrike" u="none">
                <a:solidFill>
                  <a:srgbClr val="240960"/>
                </a:solidFill>
                <a:latin typeface="Heading Now 61-68 Bold"/>
                <a:ea typeface="Heading Now 61-68 Bold"/>
                <a:cs typeface="Heading Now 61-68 Bold"/>
                <a:sym typeface="Heading Now 61-68 Bold"/>
              </a:rPr>
              <a:t>E</a:t>
            </a:r>
            <a:r>
              <a:rPr lang="en-US" b="true" sz="2848" strike="noStrike" u="none">
                <a:solidFill>
                  <a:srgbClr val="240960"/>
                </a:solidFill>
                <a:latin typeface="Heading Now 61-68 Bold"/>
                <a:ea typeface="Heading Now 61-68 Bold"/>
                <a:cs typeface="Heading Now 61-68 Bold"/>
                <a:sym typeface="Heading Now 61-68 Bold"/>
              </a:rPr>
              <a:t>,</a:t>
            </a:r>
            <a:r>
              <a:rPr lang="en-US" b="true" sz="2848" strike="noStrike" u="none">
                <a:solidFill>
                  <a:srgbClr val="240960"/>
                </a:solidFill>
                <a:latin typeface="Heading Now 61-68 Bold"/>
                <a:ea typeface="Heading Now 61-68 Bold"/>
                <a:cs typeface="Heading Now 61-68 Bold"/>
                <a:sym typeface="Heading Now 61-68 Bold"/>
              </a:rPr>
              <a:t>G)</a:t>
            </a:r>
            <a:r>
              <a:rPr lang="en-US" b="true" sz="2848" strike="noStrike" u="none">
                <a:solidFill>
                  <a:srgbClr val="240960"/>
                </a:solidFill>
                <a:latin typeface="Heading Now 61-68 Bold"/>
                <a:ea typeface="Heading Now 61-68 Bold"/>
                <a:cs typeface="Heading Now 61-68 Bold"/>
                <a:sym typeface="Heading Now 61-68 Bold"/>
              </a:rPr>
              <a:t>,</a:t>
            </a:r>
          </a:p>
          <a:p>
            <a:pPr algn="l" marL="0" indent="0" lvl="0">
              <a:lnSpc>
                <a:spcPts val="2991"/>
              </a:lnSpc>
              <a:spcBef>
                <a:spcPct val="0"/>
              </a:spcBef>
            </a:pPr>
            <a:r>
              <a:rPr lang="en-US" b="true" sz="2848" strike="noStrike" u="none">
                <a:solidFill>
                  <a:srgbClr val="240960"/>
                </a:solidFill>
                <a:latin typeface="Heading Now 61-68 Bold"/>
                <a:ea typeface="Heading Now 61-68 Bold"/>
                <a:cs typeface="Heading Now 61-68 Bold"/>
                <a:sym typeface="Heading Now 61-68 Bold"/>
              </a:rPr>
              <a:t>F{AB→C;C→A;BC→D;ACD→B;D→EG;BE→C;CG→BD;CE→AG}</a:t>
            </a:r>
          </a:p>
          <a:p>
            <a:pPr algn="l" marL="0" indent="0" lvl="0">
              <a:lnSpc>
                <a:spcPts val="2991"/>
              </a:lnSpc>
              <a:spcBef>
                <a:spcPct val="0"/>
              </a:spcBef>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A4BF">
                <a:alpha val="100000"/>
              </a:srgbClr>
            </a:gs>
            <a:gs pos="50000">
              <a:srgbClr val="4B9CBF">
                <a:alpha val="100000"/>
              </a:srgbClr>
            </a:gs>
            <a:gs pos="100000">
              <a:srgbClr val="204E8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0395" y="280326"/>
            <a:ext cx="4829442" cy="748374"/>
            <a:chOff x="0" y="0"/>
            <a:chExt cx="1271952" cy="197103"/>
          </a:xfrm>
        </p:grpSpPr>
        <p:sp>
          <p:nvSpPr>
            <p:cNvPr name="Freeform 3" id="3"/>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4" id="4"/>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10</a:t>
              </a:r>
            </a:p>
          </p:txBody>
        </p:sp>
      </p:grpSp>
      <p:sp>
        <p:nvSpPr>
          <p:cNvPr name="TextBox 5" id="5"/>
          <p:cNvSpPr txBox="true"/>
          <p:nvPr/>
        </p:nvSpPr>
        <p:spPr>
          <a:xfrm rot="0">
            <a:off x="13797316" y="9582948"/>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Võ Phương Anh</a:t>
            </a:r>
          </a:p>
        </p:txBody>
      </p:sp>
      <p:sp>
        <p:nvSpPr>
          <p:cNvPr name="Freeform 6" id="6"/>
          <p:cNvSpPr/>
          <p:nvPr/>
        </p:nvSpPr>
        <p:spPr>
          <a:xfrm flipH="false" flipV="true" rot="0">
            <a:off x="13797316" y="-2989286"/>
            <a:ext cx="5081025" cy="5978571"/>
          </a:xfrm>
          <a:custGeom>
            <a:avLst/>
            <a:gdLst/>
            <a:ahLst/>
            <a:cxnLst/>
            <a:rect r="r" b="b" t="t" l="l"/>
            <a:pathLst>
              <a:path h="5978571" w="5081025">
                <a:moveTo>
                  <a:pt x="0" y="5978572"/>
                </a:moveTo>
                <a:lnTo>
                  <a:pt x="5081025" y="5978572"/>
                </a:lnTo>
                <a:lnTo>
                  <a:pt x="5081025" y="0"/>
                </a:lnTo>
                <a:lnTo>
                  <a:pt x="0" y="0"/>
                </a:lnTo>
                <a:lnTo>
                  <a:pt x="0" y="5978572"/>
                </a:lnTo>
                <a:close/>
              </a:path>
            </a:pathLst>
          </a:custGeom>
          <a:blipFill>
            <a:blip r:embed="rId2"/>
            <a:stretch>
              <a:fillRect l="0" t="0" r="0" b="0"/>
            </a:stretch>
          </a:blipFill>
        </p:spPr>
      </p:sp>
      <p:sp>
        <p:nvSpPr>
          <p:cNvPr name="TextBox 7" id="7"/>
          <p:cNvSpPr txBox="true"/>
          <p:nvPr/>
        </p:nvSpPr>
        <p:spPr>
          <a:xfrm rot="0">
            <a:off x="419684" y="2303919"/>
            <a:ext cx="9021465" cy="5225903"/>
          </a:xfrm>
          <a:prstGeom prst="rect">
            <a:avLst/>
          </a:prstGeom>
        </p:spPr>
        <p:txBody>
          <a:bodyPr anchor="t" rtlCol="false" tIns="0" lIns="0" bIns="0" rIns="0">
            <a:spAutoFit/>
          </a:bodyPr>
          <a:lstStyle/>
          <a:p>
            <a:pPr algn="l" marL="0" indent="0" lvl="0">
              <a:lnSpc>
                <a:spcPts val="2966"/>
              </a:lnSpc>
              <a:spcBef>
                <a:spcPct val="0"/>
              </a:spcBef>
            </a:pPr>
            <a:r>
              <a:rPr lang="en-US" b="true" sz="2825">
                <a:solidFill>
                  <a:srgbClr val="FDFDFD"/>
                </a:solidFill>
                <a:latin typeface="Public Sans Bold"/>
                <a:ea typeface="Public Sans Bold"/>
                <a:cs typeface="Public Sans Bold"/>
                <a:sym typeface="Public Sans Bold"/>
              </a:rPr>
              <a:t>-</a:t>
            </a:r>
            <a:r>
              <a:rPr lang="en-US" b="true" sz="2825" strike="noStrike" u="none">
                <a:solidFill>
                  <a:srgbClr val="FDFDFD"/>
                </a:solidFill>
                <a:latin typeface="Public Sans Bold"/>
                <a:ea typeface="Public Sans Bold"/>
                <a:cs typeface="Public Sans Bold"/>
                <a:sym typeface="Public Sans Bold"/>
              </a:rPr>
              <a:t>XÉT A→B: (A+)=AC KHÔNG CHỨA B=&gt; KHÔNG LOẠI</a:t>
            </a:r>
          </a:p>
          <a:p>
            <a:pPr algn="l" marL="0" indent="0" lvl="0">
              <a:lnSpc>
                <a:spcPts val="2966"/>
              </a:lnSpc>
              <a:spcBef>
                <a:spcPct val="0"/>
              </a:spcBef>
            </a:pPr>
          </a:p>
          <a:p>
            <a:pPr algn="l" marL="0" indent="0" lvl="0">
              <a:lnSpc>
                <a:spcPts val="2966"/>
              </a:lnSpc>
              <a:spcBef>
                <a:spcPct val="0"/>
              </a:spcBef>
            </a:pPr>
            <a:r>
              <a:rPr lang="en-US" b="true" sz="2825" strike="noStrike" u="none">
                <a:solidFill>
                  <a:srgbClr val="FDFDFD"/>
                </a:solidFill>
                <a:latin typeface="Public Sans Bold"/>
                <a:ea typeface="Public Sans Bold"/>
                <a:cs typeface="Public Sans Bold"/>
                <a:sym typeface="Public Sans Bold"/>
              </a:rPr>
              <a:t>-XÉT A→C: (A+)= ABC CHỨA C=&gt; LOẠI</a:t>
            </a:r>
          </a:p>
          <a:p>
            <a:pPr algn="l" marL="0" indent="0" lvl="0">
              <a:lnSpc>
                <a:spcPts val="2966"/>
              </a:lnSpc>
              <a:spcBef>
                <a:spcPct val="0"/>
              </a:spcBef>
            </a:pPr>
            <a:r>
              <a:rPr lang="en-US" b="true" sz="2825" strike="noStrike" u="none">
                <a:solidFill>
                  <a:srgbClr val="FDFDFD"/>
                </a:solidFill>
                <a:latin typeface="Public Sans Bold"/>
                <a:ea typeface="Public Sans Bold"/>
                <a:cs typeface="Public Sans Bold"/>
                <a:sym typeface="Public Sans Bold"/>
              </a:rPr>
              <a:t>F’={A→B,B→A,C→A,B→C}</a:t>
            </a:r>
          </a:p>
          <a:p>
            <a:pPr algn="l" marL="0" indent="0" lvl="0">
              <a:lnSpc>
                <a:spcPts val="2966"/>
              </a:lnSpc>
              <a:spcBef>
                <a:spcPct val="0"/>
              </a:spcBef>
            </a:pPr>
          </a:p>
          <a:p>
            <a:pPr algn="l" marL="0" indent="0" lvl="0">
              <a:lnSpc>
                <a:spcPts val="2966"/>
              </a:lnSpc>
              <a:spcBef>
                <a:spcPct val="0"/>
              </a:spcBef>
            </a:pPr>
            <a:r>
              <a:rPr lang="en-US" b="true" sz="2825" strike="noStrike" u="none">
                <a:solidFill>
                  <a:srgbClr val="FDFDFD"/>
                </a:solidFill>
                <a:latin typeface="Public Sans Bold"/>
                <a:ea typeface="Public Sans Bold"/>
                <a:cs typeface="Public Sans Bold"/>
                <a:sym typeface="Public Sans Bold"/>
              </a:rPr>
              <a:t>-XÉT B→A: (B+)= BCA CHỨA A=&gt; LOẠI</a:t>
            </a:r>
          </a:p>
          <a:p>
            <a:pPr algn="l" marL="0" indent="0" lvl="0">
              <a:lnSpc>
                <a:spcPts val="2966"/>
              </a:lnSpc>
              <a:spcBef>
                <a:spcPct val="0"/>
              </a:spcBef>
            </a:pPr>
            <a:r>
              <a:rPr lang="en-US" b="true" sz="2825" strike="noStrike" u="none">
                <a:solidFill>
                  <a:srgbClr val="FDFDFD"/>
                </a:solidFill>
                <a:latin typeface="Public Sans Bold"/>
                <a:ea typeface="Public Sans Bold"/>
                <a:cs typeface="Public Sans Bold"/>
                <a:sym typeface="Public Sans Bold"/>
              </a:rPr>
              <a:t>F’={A→B ,C→A,B→C}</a:t>
            </a:r>
          </a:p>
          <a:p>
            <a:pPr algn="l" marL="0" indent="0" lvl="0">
              <a:lnSpc>
                <a:spcPts val="2966"/>
              </a:lnSpc>
              <a:spcBef>
                <a:spcPct val="0"/>
              </a:spcBef>
            </a:pPr>
          </a:p>
          <a:p>
            <a:pPr algn="l" marL="0" indent="0" lvl="0">
              <a:lnSpc>
                <a:spcPts val="2966"/>
              </a:lnSpc>
              <a:spcBef>
                <a:spcPct val="0"/>
              </a:spcBef>
            </a:pPr>
            <a:r>
              <a:rPr lang="en-US" b="true" sz="2825" strike="noStrike" u="none">
                <a:solidFill>
                  <a:srgbClr val="FDFDFD"/>
                </a:solidFill>
                <a:latin typeface="Public Sans Bold"/>
                <a:ea typeface="Public Sans Bold"/>
                <a:cs typeface="Public Sans Bold"/>
                <a:sym typeface="Public Sans Bold"/>
              </a:rPr>
              <a:t>-XÉT C→A: (C+)= C KHÔNG CHỨA A=&gt; KHÔNG LOẠI</a:t>
            </a:r>
          </a:p>
          <a:p>
            <a:pPr algn="l" marL="0" indent="0" lvl="0">
              <a:lnSpc>
                <a:spcPts val="2966"/>
              </a:lnSpc>
              <a:spcBef>
                <a:spcPct val="0"/>
              </a:spcBef>
            </a:pPr>
          </a:p>
          <a:p>
            <a:pPr algn="l" marL="0" indent="0" lvl="0">
              <a:lnSpc>
                <a:spcPts val="2966"/>
              </a:lnSpc>
              <a:spcBef>
                <a:spcPct val="0"/>
              </a:spcBef>
            </a:pPr>
            <a:r>
              <a:rPr lang="en-US" b="true" sz="2825" strike="noStrike" u="none">
                <a:solidFill>
                  <a:srgbClr val="FDFDFD"/>
                </a:solidFill>
                <a:latin typeface="Public Sans Bold"/>
                <a:ea typeface="Public Sans Bold"/>
                <a:cs typeface="Public Sans Bold"/>
                <a:sym typeface="Public Sans Bold"/>
              </a:rPr>
              <a:t>-XÉT B→C: (B+)= B KHÔNG CHỨA C=&gt; KHÔNG LOẠI</a:t>
            </a:r>
          </a:p>
          <a:p>
            <a:pPr algn="l" marL="0" indent="0" lvl="0">
              <a:lnSpc>
                <a:spcPts val="2966"/>
              </a:lnSpc>
              <a:spcBef>
                <a:spcPct val="0"/>
              </a:spcBef>
            </a:pPr>
          </a:p>
          <a:p>
            <a:pPr algn="l" marL="0" indent="0" lvl="0">
              <a:lnSpc>
                <a:spcPts val="2966"/>
              </a:lnSpc>
              <a:spcBef>
                <a:spcPct val="0"/>
              </a:spcBef>
            </a:pPr>
            <a:r>
              <a:rPr lang="en-US" b="true" sz="2825" strike="noStrike" u="none">
                <a:solidFill>
                  <a:srgbClr val="FDFDFD"/>
                </a:solidFill>
                <a:latin typeface="Public Sans Bold"/>
                <a:ea typeface="Public Sans Bold"/>
                <a:cs typeface="Public Sans Bold"/>
                <a:sym typeface="Public Sans Bold"/>
              </a:rPr>
              <a:t>⇛ F’={A→B ,C→A,B→C}</a:t>
            </a:r>
          </a:p>
          <a:p>
            <a:pPr algn="l" marL="0" indent="0" lvl="0">
              <a:lnSpc>
                <a:spcPts val="2966"/>
              </a:lnSpc>
              <a:spcBef>
                <a:spcPct val="0"/>
              </a:spcBef>
            </a:pPr>
          </a:p>
        </p:txBody>
      </p:sp>
      <p:sp>
        <p:nvSpPr>
          <p:cNvPr name="TextBox 8" id="8"/>
          <p:cNvSpPr txBox="true"/>
          <p:nvPr/>
        </p:nvSpPr>
        <p:spPr>
          <a:xfrm rot="0">
            <a:off x="419684" y="1168640"/>
            <a:ext cx="6403004" cy="926759"/>
          </a:xfrm>
          <a:prstGeom prst="rect">
            <a:avLst/>
          </a:prstGeom>
        </p:spPr>
        <p:txBody>
          <a:bodyPr anchor="t" rtlCol="false" tIns="0" lIns="0" bIns="0" rIns="0">
            <a:spAutoFit/>
          </a:bodyPr>
          <a:lstStyle/>
          <a:p>
            <a:pPr algn="l" marL="0" indent="0" lvl="0">
              <a:lnSpc>
                <a:spcPts val="3306"/>
              </a:lnSpc>
              <a:spcBef>
                <a:spcPct val="0"/>
              </a:spcBef>
            </a:pPr>
            <a:r>
              <a:rPr lang="en-US" b="true" sz="3148">
                <a:solidFill>
                  <a:srgbClr val="240960"/>
                </a:solidFill>
                <a:latin typeface="Heading Now 61-68 Bold"/>
                <a:ea typeface="Heading Now 61-68 Bold"/>
                <a:cs typeface="Heading Now 61-68 Bold"/>
                <a:sym typeface="Heading Now 61-68 Bold"/>
              </a:rPr>
              <a:t>b/</a:t>
            </a:r>
            <a:r>
              <a:rPr lang="en-US" b="true" sz="3148" strike="noStrike" u="none">
                <a:solidFill>
                  <a:srgbClr val="240960"/>
                </a:solidFill>
                <a:latin typeface="Heading Now 61-68 Bold"/>
                <a:ea typeface="Heading Now 61-68 Bold"/>
                <a:cs typeface="Heading Now 61-68 Bold"/>
                <a:sym typeface="Heading Now 61-68 Bold"/>
              </a:rPr>
              <a:t> F’=F={A→B,A→C,B→A,C→A,B→C}</a:t>
            </a:r>
          </a:p>
          <a:p>
            <a:pPr algn="l" marL="0" indent="0" lvl="0">
              <a:lnSpc>
                <a:spcPts val="3306"/>
              </a:lnSpc>
              <a:spcBef>
                <a:spcPct val="0"/>
              </a:spcBef>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A4BF">
                <a:alpha val="100000"/>
              </a:srgbClr>
            </a:gs>
            <a:gs pos="50000">
              <a:srgbClr val="4B9CBF">
                <a:alpha val="100000"/>
              </a:srgbClr>
            </a:gs>
            <a:gs pos="100000">
              <a:srgbClr val="204E8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0395" y="280326"/>
            <a:ext cx="4829442" cy="748374"/>
            <a:chOff x="0" y="0"/>
            <a:chExt cx="1271952" cy="197103"/>
          </a:xfrm>
        </p:grpSpPr>
        <p:sp>
          <p:nvSpPr>
            <p:cNvPr name="Freeform 3" id="3"/>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4" id="4"/>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11</a:t>
              </a:r>
            </a:p>
          </p:txBody>
        </p:sp>
      </p:grpSp>
      <p:sp>
        <p:nvSpPr>
          <p:cNvPr name="TextBox 5" id="5"/>
          <p:cNvSpPr txBox="true"/>
          <p:nvPr/>
        </p:nvSpPr>
        <p:spPr>
          <a:xfrm rot="0">
            <a:off x="390395" y="2092035"/>
            <a:ext cx="12768616" cy="7770458"/>
          </a:xfrm>
          <a:prstGeom prst="rect">
            <a:avLst/>
          </a:prstGeom>
        </p:spPr>
        <p:txBody>
          <a:bodyPr anchor="t" rtlCol="false" tIns="0" lIns="0" bIns="0" rIns="0">
            <a:spAutoFit/>
          </a:bodyPr>
          <a:lstStyle/>
          <a:p>
            <a:pPr algn="l">
              <a:lnSpc>
                <a:spcPts val="4087"/>
              </a:lnSpc>
            </a:pPr>
            <a:r>
              <a:rPr lang="en-US" sz="3893" b="true">
                <a:solidFill>
                  <a:srgbClr val="240960"/>
                </a:solidFill>
                <a:latin typeface="Heading Now 61-68 Bold"/>
                <a:ea typeface="Heading Now 61-68 Bold"/>
                <a:cs typeface="Heading Now 61-68 Bold"/>
                <a:sym typeface="Heading Now 61-68 Bold"/>
              </a:rPr>
              <a:t>XÁC ĐỊNH PHỦ TỐI THIỂU CỦA CÁC TẬP PHỤ THUỘC HÀM SAU:</a:t>
            </a:r>
            <a:r>
              <a:rPr lang="en-US" sz="3893" b="true">
                <a:solidFill>
                  <a:srgbClr val="240960"/>
                </a:solidFill>
                <a:latin typeface="Heading Now 61-68 Bold"/>
                <a:ea typeface="Heading Now 61-68 Bold"/>
                <a:cs typeface="Heading Now 61-68 Bold"/>
                <a:sym typeface="Heading Now 61-68 Bold"/>
              </a:rPr>
              <a:t> </a:t>
            </a:r>
          </a:p>
          <a:p>
            <a:pPr algn="l">
              <a:lnSpc>
                <a:spcPts val="4087"/>
              </a:lnSpc>
            </a:pPr>
          </a:p>
          <a:p>
            <a:pPr algn="l">
              <a:lnSpc>
                <a:spcPts val="4087"/>
              </a:lnSpc>
            </a:pPr>
            <a:r>
              <a:rPr lang="en-US" sz="3893" b="true">
                <a:solidFill>
                  <a:srgbClr val="240960"/>
                </a:solidFill>
                <a:latin typeface="Heading Now 61-68 Bold"/>
                <a:ea typeface="Heading Now 61-68 Bold"/>
                <a:cs typeface="Heading Now 61-68 Bold"/>
                <a:sym typeface="Heading Now 61-68 Bold"/>
              </a:rPr>
              <a:t>A) Q1(ABCDEGH) </a:t>
            </a:r>
          </a:p>
          <a:p>
            <a:pPr algn="l">
              <a:lnSpc>
                <a:spcPts val="4087"/>
              </a:lnSpc>
            </a:pPr>
            <a:r>
              <a:rPr lang="en-US" sz="3893" b="true">
                <a:solidFill>
                  <a:srgbClr val="240960"/>
                </a:solidFill>
                <a:latin typeface="Heading Now 61-68 Bold"/>
                <a:ea typeface="Heading Now 61-68 Bold"/>
                <a:cs typeface="Heading Now 61-68 Bold"/>
                <a:sym typeface="Heading Now 61-68 Bold"/>
              </a:rPr>
              <a:t>F1={A→ H,AB→C,BC→D;G→B}</a:t>
            </a:r>
          </a:p>
          <a:p>
            <a:pPr algn="l">
              <a:lnSpc>
                <a:spcPts val="4087"/>
              </a:lnSpc>
            </a:pPr>
            <a:r>
              <a:rPr lang="en-US" sz="3893" b="true">
                <a:solidFill>
                  <a:srgbClr val="240960"/>
                </a:solidFill>
                <a:latin typeface="Heading Now 61-68 Bold"/>
                <a:ea typeface="Heading Now 61-68 Bold"/>
                <a:cs typeface="Heading Now 61-68 Bold"/>
                <a:sym typeface="Heading Now 61-68 Bold"/>
              </a:rPr>
              <a:t>B) Q2(ABCSXYZ) </a:t>
            </a:r>
          </a:p>
          <a:p>
            <a:pPr algn="l">
              <a:lnSpc>
                <a:spcPts val="4087"/>
              </a:lnSpc>
            </a:pPr>
            <a:r>
              <a:rPr lang="en-US" sz="3893" b="true">
                <a:solidFill>
                  <a:srgbClr val="240960"/>
                </a:solidFill>
                <a:latin typeface="Heading Now 61-68 Bold"/>
                <a:ea typeface="Heading Now 61-68 Bold"/>
                <a:cs typeface="Heading Now 61-68 Bold"/>
                <a:sym typeface="Heading Now 61-68 Bold"/>
              </a:rPr>
              <a:t>F2={S→A;AX→B;S→B;BY→C;CZ→X} </a:t>
            </a:r>
          </a:p>
          <a:p>
            <a:pPr algn="l">
              <a:lnSpc>
                <a:spcPts val="4087"/>
              </a:lnSpc>
            </a:pPr>
            <a:r>
              <a:rPr lang="en-US" sz="3893" b="true">
                <a:solidFill>
                  <a:srgbClr val="240960"/>
                </a:solidFill>
                <a:latin typeface="Heading Now 61-68 Bold"/>
                <a:ea typeface="Heading Now 61-68 Bold"/>
                <a:cs typeface="Heading Now 61-68 Bold"/>
                <a:sym typeface="Heading Now 61-68 Bold"/>
              </a:rPr>
              <a:t>C) Q3(ABCDEGHIJ) </a:t>
            </a:r>
          </a:p>
          <a:p>
            <a:pPr algn="l">
              <a:lnSpc>
                <a:spcPts val="4087"/>
              </a:lnSpc>
            </a:pPr>
            <a:r>
              <a:rPr lang="en-US" sz="3893" b="true">
                <a:solidFill>
                  <a:srgbClr val="240960"/>
                </a:solidFill>
                <a:latin typeface="Heading Now 61-68 Bold"/>
                <a:ea typeface="Heading Now 61-68 Bold"/>
                <a:cs typeface="Heading Now 61-68 Bold"/>
                <a:sym typeface="Heading Now 61-68 Bold"/>
              </a:rPr>
              <a:t>F3{BG→D;G→J;AI→C;CE→H;BD→G;JH→A; D→I } </a:t>
            </a:r>
          </a:p>
          <a:p>
            <a:pPr algn="l">
              <a:lnSpc>
                <a:spcPts val="4087"/>
              </a:lnSpc>
            </a:pPr>
            <a:r>
              <a:rPr lang="en-US" sz="3893" b="true">
                <a:solidFill>
                  <a:srgbClr val="240960"/>
                </a:solidFill>
                <a:latin typeface="Heading Now 61-68 Bold"/>
                <a:ea typeface="Heading Now 61-68 Bold"/>
                <a:cs typeface="Heading Now 61-68 Bold"/>
                <a:sym typeface="Heading Now 61-68 Bold"/>
              </a:rPr>
              <a:t>D) Q4(ABCDEGHIJ) </a:t>
            </a:r>
          </a:p>
          <a:p>
            <a:pPr algn="l">
              <a:lnSpc>
                <a:spcPts val="4087"/>
              </a:lnSpc>
            </a:pPr>
            <a:r>
              <a:rPr lang="en-US" sz="3893" b="true">
                <a:solidFill>
                  <a:srgbClr val="240960"/>
                </a:solidFill>
                <a:latin typeface="Heading Now 61-68 Bold"/>
                <a:ea typeface="Heading Now 61-68 Bold"/>
                <a:cs typeface="Heading Now 61-68 Bold"/>
                <a:sym typeface="Heading Now 61-68 Bold"/>
              </a:rPr>
              <a:t>F4{BH→I;GC→A;I→J;AE→G;D→B;I→H}</a:t>
            </a:r>
          </a:p>
          <a:p>
            <a:pPr algn="l">
              <a:lnSpc>
                <a:spcPts val="4087"/>
              </a:lnSpc>
            </a:pPr>
          </a:p>
          <a:p>
            <a:pPr algn="l">
              <a:lnSpc>
                <a:spcPts val="4087"/>
              </a:lnSpc>
            </a:pPr>
          </a:p>
          <a:p>
            <a:pPr algn="l">
              <a:lnSpc>
                <a:spcPts val="4087"/>
              </a:lnSpc>
              <a:spcBef>
                <a:spcPct val="0"/>
              </a:spcBef>
            </a:pPr>
          </a:p>
          <a:p>
            <a:pPr algn="l">
              <a:lnSpc>
                <a:spcPts val="4087"/>
              </a:lnSpc>
              <a:spcBef>
                <a:spcPct val="0"/>
              </a:spcBef>
            </a:pPr>
          </a:p>
        </p:txBody>
      </p:sp>
      <p:sp>
        <p:nvSpPr>
          <p:cNvPr name="Freeform 6" id="6"/>
          <p:cNvSpPr/>
          <p:nvPr/>
        </p:nvSpPr>
        <p:spPr>
          <a:xfrm flipH="false" flipV="false" rot="0">
            <a:off x="14652077" y="654513"/>
            <a:ext cx="2447084" cy="2501666"/>
          </a:xfrm>
          <a:custGeom>
            <a:avLst/>
            <a:gdLst/>
            <a:ahLst/>
            <a:cxnLst/>
            <a:rect r="r" b="b" t="t" l="l"/>
            <a:pathLst>
              <a:path h="2501666" w="2447084">
                <a:moveTo>
                  <a:pt x="0" y="0"/>
                </a:moveTo>
                <a:lnTo>
                  <a:pt x="2447085" y="0"/>
                </a:lnTo>
                <a:lnTo>
                  <a:pt x="2447085" y="2501666"/>
                </a:lnTo>
                <a:lnTo>
                  <a:pt x="0" y="2501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3797316" y="9582948"/>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Tiến Thăng</a:t>
            </a:r>
          </a:p>
        </p:txBody>
      </p:sp>
    </p:spTree>
  </p:cSld>
  <p:clrMapOvr>
    <a:masterClrMapping/>
  </p:clrMapOvr>
</p:sld>
</file>

<file path=ppt/slides/slide48.xml><?xml version="1.0" encoding="utf-8"?>
<p:sld xmlns:p="http://schemas.openxmlformats.org/presentationml/2006/main" xmlns:a="http://schemas.openxmlformats.org/drawingml/2006/main">
  <p:cSld>
    <p:bg>
      <p:bgPr>
        <a:gradFill rotWithShape="true">
          <a:gsLst>
            <a:gs pos="0">
              <a:srgbClr val="0AA4BF">
                <a:alpha val="100000"/>
              </a:srgbClr>
            </a:gs>
            <a:gs pos="50000">
              <a:srgbClr val="4B9CBF">
                <a:alpha val="100000"/>
              </a:srgbClr>
            </a:gs>
            <a:gs pos="100000">
              <a:srgbClr val="204E8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0395" y="280326"/>
            <a:ext cx="4829442" cy="748374"/>
            <a:chOff x="0" y="0"/>
            <a:chExt cx="1271952" cy="197103"/>
          </a:xfrm>
        </p:grpSpPr>
        <p:sp>
          <p:nvSpPr>
            <p:cNvPr name="Freeform 3" id="3"/>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4" id="4"/>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11</a:t>
              </a:r>
            </a:p>
          </p:txBody>
        </p:sp>
      </p:grpSp>
      <p:sp>
        <p:nvSpPr>
          <p:cNvPr name="TextBox 5" id="5"/>
          <p:cNvSpPr txBox="true"/>
          <p:nvPr/>
        </p:nvSpPr>
        <p:spPr>
          <a:xfrm rot="0">
            <a:off x="390395" y="2155222"/>
            <a:ext cx="12768616" cy="3686089"/>
          </a:xfrm>
          <a:prstGeom prst="rect">
            <a:avLst/>
          </a:prstGeom>
        </p:spPr>
        <p:txBody>
          <a:bodyPr anchor="t" rtlCol="false" tIns="0" lIns="0" bIns="0" rIns="0">
            <a:spAutoFit/>
          </a:bodyPr>
          <a:lstStyle/>
          <a:p>
            <a:pPr algn="l">
              <a:lnSpc>
                <a:spcPts val="4087"/>
              </a:lnSpc>
            </a:pPr>
            <a:r>
              <a:rPr lang="en-US" sz="3893" b="true">
                <a:solidFill>
                  <a:srgbClr val="240960"/>
                </a:solidFill>
                <a:latin typeface="Heading Now 61-68 Bold"/>
                <a:ea typeface="Heading Now 61-68 Bold"/>
                <a:cs typeface="Heading Now 61-68 Bold"/>
                <a:sym typeface="Heading Now 61-68 Bold"/>
              </a:rPr>
              <a:t>A) Q1(ABCDEGH)</a:t>
            </a:r>
            <a:r>
              <a:rPr lang="en-US" sz="3893" b="true">
                <a:solidFill>
                  <a:srgbClr val="240960"/>
                </a:solidFill>
                <a:latin typeface="Heading Now 61-68 Bold"/>
                <a:ea typeface="Heading Now 61-68 Bold"/>
                <a:cs typeface="Heading Now 61-68 Bold"/>
                <a:sym typeface="Heading Now 61-68 Bold"/>
              </a:rPr>
              <a:t> </a:t>
            </a:r>
          </a:p>
          <a:p>
            <a:pPr algn="l">
              <a:lnSpc>
                <a:spcPts val="4087"/>
              </a:lnSpc>
            </a:pPr>
            <a:r>
              <a:rPr lang="en-US" sz="3893" b="true">
                <a:solidFill>
                  <a:srgbClr val="240960"/>
                </a:solidFill>
                <a:latin typeface="Heading Now 61-68 Bold"/>
                <a:ea typeface="Heading Now 61-68 Bold"/>
                <a:cs typeface="Heading Now 61-68 Bold"/>
                <a:sym typeface="Heading Now 61-68 Bold"/>
              </a:rPr>
              <a:t>F1={A→ H,AB→C,BC→D;G→B}</a:t>
            </a:r>
          </a:p>
          <a:p>
            <a:pPr algn="l">
              <a:lnSpc>
                <a:spcPts val="4087"/>
              </a:lnSpc>
            </a:pPr>
          </a:p>
          <a:p>
            <a:pPr algn="l">
              <a:lnSpc>
                <a:spcPts val="4087"/>
              </a:lnSpc>
            </a:pPr>
          </a:p>
          <a:p>
            <a:pPr algn="l">
              <a:lnSpc>
                <a:spcPts val="4087"/>
              </a:lnSpc>
            </a:pPr>
          </a:p>
          <a:p>
            <a:pPr algn="l">
              <a:lnSpc>
                <a:spcPts val="4087"/>
              </a:lnSpc>
              <a:spcBef>
                <a:spcPct val="0"/>
              </a:spcBef>
            </a:pPr>
          </a:p>
          <a:p>
            <a:pPr algn="l">
              <a:lnSpc>
                <a:spcPts val="4087"/>
              </a:lnSpc>
              <a:spcBef>
                <a:spcPct val="0"/>
              </a:spcBef>
            </a:pPr>
          </a:p>
        </p:txBody>
      </p:sp>
      <p:sp>
        <p:nvSpPr>
          <p:cNvPr name="TextBox 6" id="6"/>
          <p:cNvSpPr txBox="true"/>
          <p:nvPr/>
        </p:nvSpPr>
        <p:spPr>
          <a:xfrm rot="0">
            <a:off x="13797316" y="9582948"/>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Tiến Thăng</a:t>
            </a:r>
          </a:p>
        </p:txBody>
      </p:sp>
      <p:sp>
        <p:nvSpPr>
          <p:cNvPr name="TextBox 7" id="7"/>
          <p:cNvSpPr txBox="true"/>
          <p:nvPr/>
        </p:nvSpPr>
        <p:spPr>
          <a:xfrm rot="0">
            <a:off x="7737973" y="1520461"/>
            <a:ext cx="10129098" cy="6545918"/>
          </a:xfrm>
          <a:prstGeom prst="rect">
            <a:avLst/>
          </a:prstGeom>
        </p:spPr>
        <p:txBody>
          <a:bodyPr anchor="t" rtlCol="false" tIns="0" lIns="0" bIns="0" rIns="0">
            <a:spAutoFit/>
          </a:bodyPr>
          <a:lstStyle/>
          <a:p>
            <a:pPr algn="just" marL="0" indent="0" lvl="0">
              <a:lnSpc>
                <a:spcPts val="2748"/>
              </a:lnSpc>
              <a:spcBef>
                <a:spcPct val="0"/>
              </a:spcBef>
            </a:pPr>
            <a:r>
              <a:rPr lang="en-US" b="true" sz="2617" spc="89" strike="noStrike" u="none">
                <a:solidFill>
                  <a:srgbClr val="FFFFFF"/>
                </a:solidFill>
                <a:latin typeface="Poppins Bold"/>
                <a:ea typeface="Poppins Bold"/>
                <a:cs typeface="Poppins Bold"/>
                <a:sym typeface="Poppins Bold"/>
              </a:rPr>
              <a:t>Bước 1: Phân rã </a:t>
            </a:r>
          </a:p>
          <a:p>
            <a:pPr algn="just" marL="0" indent="0" lvl="0">
              <a:lnSpc>
                <a:spcPts val="2748"/>
              </a:lnSpc>
              <a:spcBef>
                <a:spcPct val="0"/>
              </a:spcBef>
            </a:pPr>
            <a:r>
              <a:rPr lang="en-US" b="true" sz="2617" spc="89" strike="noStrike" u="none">
                <a:solidFill>
                  <a:srgbClr val="FFFFFF"/>
                </a:solidFill>
                <a:latin typeface="Poppins Bold"/>
                <a:ea typeface="Poppins Bold"/>
                <a:cs typeface="Poppins Bold"/>
                <a:sym typeface="Poppins Bold"/>
              </a:rPr>
              <a:t> F1 = {A→H, AB→C, BC→D, G→B} </a:t>
            </a:r>
          </a:p>
          <a:p>
            <a:pPr algn="just" marL="0" indent="0" lvl="0">
              <a:lnSpc>
                <a:spcPts val="2748"/>
              </a:lnSpc>
              <a:spcBef>
                <a:spcPct val="0"/>
              </a:spcBef>
            </a:pPr>
            <a:r>
              <a:rPr lang="en-US" b="true" sz="2617" spc="89" strike="noStrike" u="none">
                <a:solidFill>
                  <a:srgbClr val="FFFFFF"/>
                </a:solidFill>
                <a:latin typeface="Poppins Bold"/>
                <a:ea typeface="Poppins Bold"/>
                <a:cs typeface="Poppins Bold"/>
                <a:sym typeface="Poppins Bold"/>
              </a:rPr>
              <a:t>Bước 2: Loại bỏ vế trái dư thừa: </a:t>
            </a:r>
          </a:p>
          <a:p>
            <a:pPr algn="just" marL="0" indent="0" lvl="0">
              <a:lnSpc>
                <a:spcPts val="2748"/>
              </a:lnSpc>
              <a:spcBef>
                <a:spcPct val="0"/>
              </a:spcBef>
            </a:pPr>
            <a:r>
              <a:rPr lang="en-US" b="true" sz="2617" spc="89" strike="noStrike" u="none">
                <a:solidFill>
                  <a:srgbClr val="FFFFFF"/>
                </a:solidFill>
                <a:latin typeface="Poppins Bold"/>
                <a:ea typeface="Poppins Bold"/>
                <a:cs typeface="Poppins Bold"/>
                <a:sym typeface="Poppins Bold"/>
              </a:rPr>
              <a:t>- Xét: AB→C: </a:t>
            </a:r>
          </a:p>
          <a:p>
            <a:pPr algn="just" marL="0" indent="0" lvl="0">
              <a:lnSpc>
                <a:spcPts val="2748"/>
              </a:lnSpc>
              <a:spcBef>
                <a:spcPct val="0"/>
              </a:spcBef>
            </a:pPr>
            <a:r>
              <a:rPr lang="en-US" b="true" sz="2617" spc="89" strike="noStrike" u="none">
                <a:solidFill>
                  <a:srgbClr val="FFFFFF"/>
                </a:solidFill>
                <a:latin typeface="Poppins Bold"/>
                <a:ea typeface="Poppins Bold"/>
                <a:cs typeface="Poppins Bold"/>
                <a:sym typeface="Poppins Bold"/>
              </a:rPr>
              <a:t>Nếu bỏ A: {B}+ = B không chứa C =&gt; A dư thừa </a:t>
            </a:r>
          </a:p>
          <a:p>
            <a:pPr algn="just" marL="0" indent="0" lvl="0">
              <a:lnSpc>
                <a:spcPts val="2748"/>
              </a:lnSpc>
              <a:spcBef>
                <a:spcPct val="0"/>
              </a:spcBef>
            </a:pPr>
            <a:r>
              <a:rPr lang="en-US" b="true" sz="2617" spc="89" strike="noStrike" u="none">
                <a:solidFill>
                  <a:srgbClr val="FFFFFF"/>
                </a:solidFill>
                <a:latin typeface="Poppins Bold"/>
                <a:ea typeface="Poppins Bold"/>
                <a:cs typeface="Poppins Bold"/>
                <a:sym typeface="Poppins Bold"/>
              </a:rPr>
              <a:t>Nếu bỏ B: {A}+ = AH không chứa C =&gt; B dư thừa </a:t>
            </a:r>
          </a:p>
          <a:p>
            <a:pPr algn="just" marL="0" indent="0" lvl="0">
              <a:lnSpc>
                <a:spcPts val="2748"/>
              </a:lnSpc>
              <a:spcBef>
                <a:spcPct val="0"/>
              </a:spcBef>
            </a:pPr>
            <a:r>
              <a:rPr lang="en-US" b="true" sz="2617" spc="89" strike="noStrike" u="none">
                <a:solidFill>
                  <a:srgbClr val="FFFFFF"/>
                </a:solidFill>
                <a:latin typeface="Poppins Bold"/>
                <a:ea typeface="Poppins Bold"/>
                <a:cs typeface="Poppins Bold"/>
                <a:sym typeface="Poppins Bold"/>
              </a:rPr>
              <a:t>- Xét: BC→D: </a:t>
            </a:r>
          </a:p>
          <a:p>
            <a:pPr algn="just" marL="0" indent="0" lvl="0">
              <a:lnSpc>
                <a:spcPts val="2748"/>
              </a:lnSpc>
              <a:spcBef>
                <a:spcPct val="0"/>
              </a:spcBef>
            </a:pPr>
            <a:r>
              <a:rPr lang="en-US" b="true" sz="2617" spc="89" strike="noStrike" u="none">
                <a:solidFill>
                  <a:srgbClr val="FFFFFF"/>
                </a:solidFill>
                <a:latin typeface="Poppins Bold"/>
                <a:ea typeface="Poppins Bold"/>
                <a:cs typeface="Poppins Bold"/>
                <a:sym typeface="Poppins Bold"/>
              </a:rPr>
              <a:t>Nếu bỏ B: {C}+ = C không chứa D =&gt; B dư thừa </a:t>
            </a:r>
          </a:p>
          <a:p>
            <a:pPr algn="just" marL="0" indent="0" lvl="0">
              <a:lnSpc>
                <a:spcPts val="2748"/>
              </a:lnSpc>
              <a:spcBef>
                <a:spcPct val="0"/>
              </a:spcBef>
            </a:pPr>
            <a:r>
              <a:rPr lang="en-US" b="true" sz="2617" spc="89" strike="noStrike" u="none">
                <a:solidFill>
                  <a:srgbClr val="FFFFFF"/>
                </a:solidFill>
                <a:latin typeface="Poppins Bold"/>
                <a:ea typeface="Poppins Bold"/>
                <a:cs typeface="Poppins Bold"/>
                <a:sym typeface="Poppins Bold"/>
              </a:rPr>
              <a:t>Nếu bỏ C: {B}+ = B không chứa D =&gt; C dư thừa </a:t>
            </a:r>
          </a:p>
          <a:p>
            <a:pPr algn="just" marL="0" indent="0" lvl="0">
              <a:lnSpc>
                <a:spcPts val="2748"/>
              </a:lnSpc>
              <a:spcBef>
                <a:spcPct val="0"/>
              </a:spcBef>
            </a:pPr>
            <a:r>
              <a:rPr lang="en-US" b="true" sz="2617" spc="89" strike="noStrike" u="none">
                <a:solidFill>
                  <a:srgbClr val="FFFFFF"/>
                </a:solidFill>
                <a:latin typeface="Poppins Bold"/>
                <a:ea typeface="Poppins Bold"/>
                <a:cs typeface="Poppins Bold"/>
                <a:sym typeface="Poppins Bold"/>
              </a:rPr>
              <a:t>Vậy F2 = {A→H, AB→C, BC→D, G→B}</a:t>
            </a:r>
          </a:p>
          <a:p>
            <a:pPr algn="just" marL="0" indent="0" lvl="0">
              <a:lnSpc>
                <a:spcPts val="2748"/>
              </a:lnSpc>
              <a:spcBef>
                <a:spcPct val="0"/>
              </a:spcBef>
            </a:pPr>
            <a:r>
              <a:rPr lang="en-US" b="true" sz="2617" spc="89" strike="noStrike" u="none">
                <a:solidFill>
                  <a:srgbClr val="FFFFFF"/>
                </a:solidFill>
                <a:latin typeface="Poppins Bold"/>
                <a:ea typeface="Poppins Bold"/>
                <a:cs typeface="Poppins Bold"/>
                <a:sym typeface="Poppins Bold"/>
              </a:rPr>
              <a:t> Bước 3: Loại bỏ phủ tối thiểu dư thừa: </a:t>
            </a:r>
          </a:p>
          <a:p>
            <a:pPr algn="just" marL="0" indent="0" lvl="0">
              <a:lnSpc>
                <a:spcPts val="2748"/>
              </a:lnSpc>
              <a:spcBef>
                <a:spcPct val="0"/>
              </a:spcBef>
            </a:pPr>
            <a:r>
              <a:rPr lang="en-US" b="true" sz="2617" spc="89" strike="noStrike" u="none">
                <a:solidFill>
                  <a:srgbClr val="FFFFFF"/>
                </a:solidFill>
                <a:latin typeface="Poppins Bold"/>
                <a:ea typeface="Poppins Bold"/>
                <a:cs typeface="Poppins Bold"/>
                <a:sym typeface="Poppins Bold"/>
              </a:rPr>
              <a:t>Nếu xóa A→H khỏi F2 thì:</a:t>
            </a:r>
          </a:p>
          <a:p>
            <a:pPr algn="just" marL="0" indent="0" lvl="0">
              <a:lnSpc>
                <a:spcPts val="2748"/>
              </a:lnSpc>
              <a:spcBef>
                <a:spcPct val="0"/>
              </a:spcBef>
            </a:pPr>
            <a:r>
              <a:rPr lang="en-US" b="true" sz="2617" spc="89" strike="noStrike" u="none">
                <a:solidFill>
                  <a:srgbClr val="FFFFFF"/>
                </a:solidFill>
                <a:latin typeface="Poppins Bold"/>
                <a:ea typeface="Poppins Bold"/>
                <a:cs typeface="Poppins Bold"/>
                <a:sym typeface="Poppins Bold"/>
              </a:rPr>
              <a:t>{A}+ = A không chứa H =&gt; A→H không dư thừa </a:t>
            </a:r>
          </a:p>
          <a:p>
            <a:pPr algn="just" marL="0" indent="0" lvl="0">
              <a:lnSpc>
                <a:spcPts val="2748"/>
              </a:lnSpc>
              <a:spcBef>
                <a:spcPct val="0"/>
              </a:spcBef>
            </a:pPr>
            <a:r>
              <a:rPr lang="en-US" b="true" sz="2617" spc="89" strike="noStrike" u="none">
                <a:solidFill>
                  <a:srgbClr val="FFFFFF"/>
                </a:solidFill>
                <a:latin typeface="Poppins Bold"/>
                <a:ea typeface="Poppins Bold"/>
                <a:cs typeface="Poppins Bold"/>
                <a:sym typeface="Poppins Bold"/>
              </a:rPr>
              <a:t>Nếu xóa AB→C khỏi F2 thì: </a:t>
            </a:r>
          </a:p>
          <a:p>
            <a:pPr algn="just" marL="0" indent="0" lvl="0">
              <a:lnSpc>
                <a:spcPts val="2748"/>
              </a:lnSpc>
              <a:spcBef>
                <a:spcPct val="0"/>
              </a:spcBef>
            </a:pPr>
            <a:r>
              <a:rPr lang="en-US" b="true" sz="2617" spc="89" strike="noStrike" u="none">
                <a:solidFill>
                  <a:srgbClr val="FFFFFF"/>
                </a:solidFill>
                <a:latin typeface="Poppins Bold"/>
                <a:ea typeface="Poppins Bold"/>
                <a:cs typeface="Poppins Bold"/>
                <a:sym typeface="Poppins Bold"/>
              </a:rPr>
              <a:t>{AB}+ = ABH không chứa C =&gt; AB→C không dư thừa </a:t>
            </a:r>
          </a:p>
          <a:p>
            <a:pPr algn="just" marL="0" indent="0" lvl="0">
              <a:lnSpc>
                <a:spcPts val="2748"/>
              </a:lnSpc>
              <a:spcBef>
                <a:spcPct val="0"/>
              </a:spcBef>
            </a:pPr>
            <a:r>
              <a:rPr lang="en-US" b="true" sz="2617" spc="89" strike="noStrike" u="none">
                <a:solidFill>
                  <a:srgbClr val="FFFFFF"/>
                </a:solidFill>
                <a:latin typeface="Poppins Bold"/>
                <a:ea typeface="Poppins Bold"/>
                <a:cs typeface="Poppins Bold"/>
                <a:sym typeface="Poppins Bold"/>
              </a:rPr>
              <a:t>Nếu xóa BC→D khỏi F2 thì:</a:t>
            </a:r>
          </a:p>
          <a:p>
            <a:pPr algn="just" marL="0" indent="0" lvl="0">
              <a:lnSpc>
                <a:spcPts val="2748"/>
              </a:lnSpc>
              <a:spcBef>
                <a:spcPct val="0"/>
              </a:spcBef>
            </a:pPr>
            <a:r>
              <a:rPr lang="en-US" b="true" sz="2617" spc="89" strike="noStrike" u="none">
                <a:solidFill>
                  <a:srgbClr val="FFFFFF"/>
                </a:solidFill>
                <a:latin typeface="Poppins Bold"/>
                <a:ea typeface="Poppins Bold"/>
                <a:cs typeface="Poppins Bold"/>
                <a:sym typeface="Poppins Bold"/>
              </a:rPr>
              <a:t> {BC}+ = BC không chứa D =&gt; BC→D không dư thừa </a:t>
            </a:r>
          </a:p>
          <a:p>
            <a:pPr algn="just" marL="0" indent="0" lvl="0">
              <a:lnSpc>
                <a:spcPts val="2748"/>
              </a:lnSpc>
              <a:spcBef>
                <a:spcPct val="0"/>
              </a:spcBef>
            </a:pPr>
            <a:r>
              <a:rPr lang="en-US" b="true" sz="2617" spc="89" strike="noStrike" u="none">
                <a:solidFill>
                  <a:srgbClr val="FFFFFF"/>
                </a:solidFill>
                <a:latin typeface="Poppins Bold"/>
                <a:ea typeface="Poppins Bold"/>
                <a:cs typeface="Poppins Bold"/>
                <a:sym typeface="Poppins Bold"/>
              </a:rPr>
              <a:t>Nếu xóa G→B khỏi F2 thì: </a:t>
            </a:r>
          </a:p>
          <a:p>
            <a:pPr algn="just" marL="0" indent="0" lvl="0">
              <a:lnSpc>
                <a:spcPts val="2748"/>
              </a:lnSpc>
              <a:spcBef>
                <a:spcPct val="0"/>
              </a:spcBef>
            </a:pPr>
            <a:r>
              <a:rPr lang="en-US" b="true" sz="2617" spc="89" strike="noStrike" u="none">
                <a:solidFill>
                  <a:srgbClr val="FFFFFF"/>
                </a:solidFill>
                <a:latin typeface="Poppins Bold"/>
                <a:ea typeface="Poppins Bold"/>
                <a:cs typeface="Poppins Bold"/>
                <a:sym typeface="Poppins Bold"/>
              </a:rPr>
              <a:t> {G}+ = G không chứa B =&gt; G→B không dư thừa.</a:t>
            </a:r>
          </a:p>
        </p:txBody>
      </p:sp>
      <p:sp>
        <p:nvSpPr>
          <p:cNvPr name="TextBox 8" id="8"/>
          <p:cNvSpPr txBox="true"/>
          <p:nvPr/>
        </p:nvSpPr>
        <p:spPr>
          <a:xfrm rot="0">
            <a:off x="390395" y="8399754"/>
            <a:ext cx="7773721" cy="499491"/>
          </a:xfrm>
          <a:prstGeom prst="rect">
            <a:avLst/>
          </a:prstGeom>
        </p:spPr>
        <p:txBody>
          <a:bodyPr anchor="t" rtlCol="false" tIns="0" lIns="0" bIns="0" rIns="0">
            <a:spAutoFit/>
          </a:bodyPr>
          <a:lstStyle/>
          <a:p>
            <a:pPr algn="just">
              <a:lnSpc>
                <a:spcPts val="4272"/>
              </a:lnSpc>
            </a:pPr>
            <a:r>
              <a:rPr lang="en-US" sz="2400" b="true">
                <a:solidFill>
                  <a:srgbClr val="FFFFFF"/>
                </a:solidFill>
                <a:latin typeface="Public Sans Bold"/>
                <a:ea typeface="Public Sans Bold"/>
                <a:cs typeface="Public Sans Bold"/>
                <a:sym typeface="Public Sans Bold"/>
              </a:rPr>
              <a:t>Kết luận: F tối thiểu = { A→H, AB→C, BC→D, G→B } </a:t>
            </a:r>
          </a:p>
        </p:txBody>
      </p:sp>
    </p:spTree>
  </p:cSld>
  <p:clrMapOvr>
    <a:masterClrMapping/>
  </p:clrMapOvr>
</p:sld>
</file>

<file path=ppt/slides/slide49.xml><?xml version="1.0" encoding="utf-8"?>
<p:sld xmlns:p="http://schemas.openxmlformats.org/presentationml/2006/main" xmlns:a="http://schemas.openxmlformats.org/drawingml/2006/main">
  <p:cSld>
    <p:bg>
      <p:bgPr>
        <a:gradFill rotWithShape="true">
          <a:gsLst>
            <a:gs pos="0">
              <a:srgbClr val="0AA4BF">
                <a:alpha val="100000"/>
              </a:srgbClr>
            </a:gs>
            <a:gs pos="50000">
              <a:srgbClr val="4B9CBF">
                <a:alpha val="100000"/>
              </a:srgbClr>
            </a:gs>
            <a:gs pos="100000">
              <a:srgbClr val="204E8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0395" y="280326"/>
            <a:ext cx="4829442" cy="748374"/>
            <a:chOff x="0" y="0"/>
            <a:chExt cx="1271952" cy="197103"/>
          </a:xfrm>
        </p:grpSpPr>
        <p:sp>
          <p:nvSpPr>
            <p:cNvPr name="Freeform 3" id="3"/>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4" id="4"/>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11</a:t>
              </a:r>
            </a:p>
          </p:txBody>
        </p:sp>
      </p:grpSp>
      <p:sp>
        <p:nvSpPr>
          <p:cNvPr name="TextBox 5" id="5"/>
          <p:cNvSpPr txBox="true"/>
          <p:nvPr/>
        </p:nvSpPr>
        <p:spPr>
          <a:xfrm rot="0">
            <a:off x="390395" y="1592471"/>
            <a:ext cx="6038114" cy="2154451"/>
          </a:xfrm>
          <a:prstGeom prst="rect">
            <a:avLst/>
          </a:prstGeom>
        </p:spPr>
        <p:txBody>
          <a:bodyPr anchor="t" rtlCol="false" tIns="0" lIns="0" bIns="0" rIns="0">
            <a:spAutoFit/>
          </a:bodyPr>
          <a:lstStyle/>
          <a:p>
            <a:pPr algn="l">
              <a:lnSpc>
                <a:spcPts val="4087"/>
              </a:lnSpc>
            </a:pPr>
            <a:r>
              <a:rPr lang="en-US" sz="3893" b="true">
                <a:solidFill>
                  <a:srgbClr val="240960"/>
                </a:solidFill>
                <a:latin typeface="Heading Now 61-68 Bold"/>
                <a:ea typeface="Heading Now 61-68 Bold"/>
                <a:cs typeface="Heading Now 61-68 Bold"/>
                <a:sym typeface="Heading Now 61-68 Bold"/>
              </a:rPr>
              <a:t>B) Q2(ABCSXYZ)</a:t>
            </a:r>
            <a:r>
              <a:rPr lang="en-US" sz="3893" b="true">
                <a:solidFill>
                  <a:srgbClr val="240960"/>
                </a:solidFill>
                <a:latin typeface="Heading Now 61-68 Bold"/>
                <a:ea typeface="Heading Now 61-68 Bold"/>
                <a:cs typeface="Heading Now 61-68 Bold"/>
                <a:sym typeface="Heading Now 61-68 Bold"/>
              </a:rPr>
              <a:t> </a:t>
            </a:r>
          </a:p>
          <a:p>
            <a:pPr algn="l">
              <a:lnSpc>
                <a:spcPts val="4087"/>
              </a:lnSpc>
              <a:spcBef>
                <a:spcPct val="0"/>
              </a:spcBef>
            </a:pPr>
            <a:r>
              <a:rPr lang="en-US" b="true" sz="3893">
                <a:solidFill>
                  <a:srgbClr val="240960"/>
                </a:solidFill>
                <a:latin typeface="Heading Now 61-68 Bold"/>
                <a:ea typeface="Heading Now 61-68 Bold"/>
                <a:cs typeface="Heading Now 61-68 Bold"/>
                <a:sym typeface="Heading Now 61-68 Bold"/>
              </a:rPr>
              <a:t>F2{S→A;AX→B;S→B;BY→C;CZ→X} </a:t>
            </a:r>
          </a:p>
          <a:p>
            <a:pPr algn="l">
              <a:lnSpc>
                <a:spcPts val="4087"/>
              </a:lnSpc>
              <a:spcBef>
                <a:spcPct val="0"/>
              </a:spcBef>
            </a:pPr>
          </a:p>
        </p:txBody>
      </p:sp>
      <p:sp>
        <p:nvSpPr>
          <p:cNvPr name="TextBox 6" id="6"/>
          <p:cNvSpPr txBox="true"/>
          <p:nvPr/>
        </p:nvSpPr>
        <p:spPr>
          <a:xfrm rot="0">
            <a:off x="13797316" y="9582948"/>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Tiến Thăng</a:t>
            </a:r>
          </a:p>
        </p:txBody>
      </p:sp>
      <p:sp>
        <p:nvSpPr>
          <p:cNvPr name="TextBox 7" id="7"/>
          <p:cNvSpPr txBox="true"/>
          <p:nvPr/>
        </p:nvSpPr>
        <p:spPr>
          <a:xfrm rot="0">
            <a:off x="7580403" y="654982"/>
            <a:ext cx="10129098" cy="8603318"/>
          </a:xfrm>
          <a:prstGeom prst="rect">
            <a:avLst/>
          </a:prstGeom>
        </p:spPr>
        <p:txBody>
          <a:bodyPr anchor="t" rtlCol="false" tIns="0" lIns="0" bIns="0" rIns="0">
            <a:spAutoFit/>
          </a:bodyPr>
          <a:lstStyle/>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Bước 1: Phân rã</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a:t>
            </a:r>
            <a:r>
              <a:rPr lang="en-US" sz="2617" spc="89" strike="noStrike" u="none">
                <a:solidFill>
                  <a:srgbClr val="FFFFFF"/>
                </a:solidFill>
                <a:latin typeface="Public Sans"/>
                <a:ea typeface="Public Sans"/>
                <a:cs typeface="Public Sans"/>
                <a:sym typeface="Public Sans"/>
              </a:rPr>
              <a:t>F1 = {S→A, AX→B, S→B, BY→C, CZ→X}</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Bước 2: Loại bỏ vế trái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a:t>
            </a:r>
            <a:r>
              <a:rPr lang="en-US" sz="2617" spc="89" strike="noStrike" u="none">
                <a:solidFill>
                  <a:srgbClr val="FFFFFF"/>
                </a:solidFill>
                <a:latin typeface="Public Sans"/>
                <a:ea typeface="Public Sans"/>
                <a:cs typeface="Public Sans"/>
                <a:sym typeface="Public Sans"/>
              </a:rPr>
              <a:t>- Xét: A</a:t>
            </a:r>
            <a:r>
              <a:rPr lang="en-US" sz="2617" spc="89" strike="noStrike" u="none">
                <a:solidFill>
                  <a:srgbClr val="FFFFFF"/>
                </a:solidFill>
                <a:latin typeface="Public Sans"/>
                <a:ea typeface="Public Sans"/>
                <a:cs typeface="Public Sans"/>
                <a:sym typeface="Public Sans"/>
              </a:rPr>
              <a:t>X</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B</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bỏ A: {</a:t>
            </a:r>
            <a:r>
              <a:rPr lang="en-US" sz="2617" spc="89" strike="noStrike" u="none">
                <a:solidFill>
                  <a:srgbClr val="FFFFFF"/>
                </a:solidFill>
                <a:latin typeface="Public Sans"/>
                <a:ea typeface="Public Sans"/>
                <a:cs typeface="Public Sans"/>
                <a:sym typeface="Public Sans"/>
              </a:rPr>
              <a:t>X</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a:t>
            </a:r>
            <a:r>
              <a:rPr lang="en-US" sz="2617" spc="89" strike="noStrike" u="none">
                <a:solidFill>
                  <a:srgbClr val="FFFFFF"/>
                </a:solidFill>
                <a:latin typeface="Public Sans"/>
                <a:ea typeface="Public Sans"/>
                <a:cs typeface="Public Sans"/>
                <a:sym typeface="Public Sans"/>
              </a:rPr>
              <a:t>X</a:t>
            </a:r>
            <a:r>
              <a:rPr lang="en-US" sz="2617" spc="89" strike="noStrike" u="none">
                <a:solidFill>
                  <a:srgbClr val="FFFFFF"/>
                </a:solidFill>
                <a:latin typeface="Public Sans"/>
                <a:ea typeface="Public Sans"/>
                <a:cs typeface="Public Sans"/>
                <a:sym typeface="Public Sans"/>
              </a:rPr>
              <a:t> không chứa </a:t>
            </a:r>
            <a:r>
              <a:rPr lang="en-US" sz="2617" spc="89" strike="noStrike" u="none">
                <a:solidFill>
                  <a:srgbClr val="FFFFFF"/>
                </a:solidFill>
                <a:latin typeface="Public Sans"/>
                <a:ea typeface="Public Sans"/>
                <a:cs typeface="Public Sans"/>
                <a:sym typeface="Public Sans"/>
              </a:rPr>
              <a:t>B</a:t>
            </a:r>
            <a:r>
              <a:rPr lang="en-US" sz="2617" spc="89" strike="noStrike" u="none">
                <a:solidFill>
                  <a:srgbClr val="FFFFFF"/>
                </a:solidFill>
                <a:latin typeface="Public Sans"/>
                <a:ea typeface="Public Sans"/>
                <a:cs typeface="Public Sans"/>
                <a:sym typeface="Public Sans"/>
              </a:rPr>
              <a:t> =&gt; A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bỏ </a:t>
            </a:r>
            <a:r>
              <a:rPr lang="en-US" sz="2617" spc="89" strike="noStrike" u="none">
                <a:solidFill>
                  <a:srgbClr val="FFFFFF"/>
                </a:solidFill>
                <a:latin typeface="Public Sans"/>
                <a:ea typeface="Public Sans"/>
                <a:cs typeface="Public Sans"/>
                <a:sym typeface="Public Sans"/>
              </a:rPr>
              <a:t>X</a:t>
            </a:r>
            <a:r>
              <a:rPr lang="en-US" sz="2617" spc="89" strike="noStrike" u="none">
                <a:solidFill>
                  <a:srgbClr val="FFFFFF"/>
                </a:solidFill>
                <a:latin typeface="Public Sans"/>
                <a:ea typeface="Public Sans"/>
                <a:cs typeface="Public Sans"/>
                <a:sym typeface="Public Sans"/>
              </a:rPr>
              <a:t>: {A}</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A không chứa </a:t>
            </a:r>
            <a:r>
              <a:rPr lang="en-US" sz="2617" spc="89" strike="noStrike" u="none">
                <a:solidFill>
                  <a:srgbClr val="FFFFFF"/>
                </a:solidFill>
                <a:latin typeface="Public Sans"/>
                <a:ea typeface="Public Sans"/>
                <a:cs typeface="Public Sans"/>
                <a:sym typeface="Public Sans"/>
              </a:rPr>
              <a:t>B</a:t>
            </a:r>
            <a:r>
              <a:rPr lang="en-US" sz="2617" spc="89" strike="noStrike" u="none">
                <a:solidFill>
                  <a:srgbClr val="FFFFFF"/>
                </a:solidFill>
                <a:latin typeface="Public Sans"/>
                <a:ea typeface="Public Sans"/>
                <a:cs typeface="Public Sans"/>
                <a:sym typeface="Public Sans"/>
              </a:rPr>
              <a:t> =&gt; </a:t>
            </a:r>
            <a:r>
              <a:rPr lang="en-US" sz="2617" spc="89" strike="noStrike" u="none">
                <a:solidFill>
                  <a:srgbClr val="FFFFFF"/>
                </a:solidFill>
                <a:latin typeface="Public Sans"/>
                <a:ea typeface="Public Sans"/>
                <a:cs typeface="Public Sans"/>
                <a:sym typeface="Public Sans"/>
              </a:rPr>
              <a:t>X</a:t>
            </a:r>
            <a:r>
              <a:rPr lang="en-US" sz="2617" spc="89" strike="noStrike" u="none">
                <a:solidFill>
                  <a:srgbClr val="FFFFFF"/>
                </a:solidFill>
                <a:latin typeface="Public Sans"/>
                <a:ea typeface="Public Sans"/>
                <a:cs typeface="Public Sans"/>
                <a:sym typeface="Public Sans"/>
              </a:rPr>
              <a:t>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Xét: B</a:t>
            </a:r>
            <a:r>
              <a:rPr lang="en-US" sz="2617" spc="89" strike="noStrike" u="none">
                <a:solidFill>
                  <a:srgbClr val="FFFFFF"/>
                </a:solidFill>
                <a:latin typeface="Public Sans"/>
                <a:ea typeface="Public Sans"/>
                <a:cs typeface="Public Sans"/>
                <a:sym typeface="Public Sans"/>
              </a:rPr>
              <a:t>Y→</a:t>
            </a:r>
            <a:r>
              <a:rPr lang="en-US" sz="2617" spc="89" strike="noStrike" u="none">
                <a:solidFill>
                  <a:srgbClr val="FFFFFF"/>
                </a:solidFill>
                <a:latin typeface="Public Sans"/>
                <a:ea typeface="Public Sans"/>
                <a:cs typeface="Public Sans"/>
                <a:sym typeface="Public Sans"/>
              </a:rPr>
              <a:t>C:</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bỏ B: {</a:t>
            </a:r>
            <a:r>
              <a:rPr lang="en-US" sz="2617" spc="89" strike="noStrike" u="none">
                <a:solidFill>
                  <a:srgbClr val="FFFFFF"/>
                </a:solidFill>
                <a:latin typeface="Public Sans"/>
                <a:ea typeface="Public Sans"/>
                <a:cs typeface="Public Sans"/>
                <a:sym typeface="Public Sans"/>
              </a:rPr>
              <a:t>Y</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a:t>
            </a:r>
            <a:r>
              <a:rPr lang="en-US" sz="2617" spc="89" strike="noStrike" u="none">
                <a:solidFill>
                  <a:srgbClr val="FFFFFF"/>
                </a:solidFill>
                <a:latin typeface="Public Sans"/>
                <a:ea typeface="Public Sans"/>
                <a:cs typeface="Public Sans"/>
                <a:sym typeface="Public Sans"/>
              </a:rPr>
              <a:t>Y</a:t>
            </a:r>
            <a:r>
              <a:rPr lang="en-US" sz="2617" spc="89" strike="noStrike" u="none">
                <a:solidFill>
                  <a:srgbClr val="FFFFFF"/>
                </a:solidFill>
                <a:latin typeface="Public Sans"/>
                <a:ea typeface="Public Sans"/>
                <a:cs typeface="Public Sans"/>
                <a:sym typeface="Public Sans"/>
              </a:rPr>
              <a:t> không chứa </a:t>
            </a:r>
            <a:r>
              <a:rPr lang="en-US" sz="2617" spc="89" strike="noStrike" u="none">
                <a:solidFill>
                  <a:srgbClr val="FFFFFF"/>
                </a:solidFill>
                <a:latin typeface="Public Sans"/>
                <a:ea typeface="Public Sans"/>
                <a:cs typeface="Public Sans"/>
                <a:sym typeface="Public Sans"/>
              </a:rPr>
              <a:t>C</a:t>
            </a:r>
            <a:r>
              <a:rPr lang="en-US" sz="2617" spc="89" strike="noStrike" u="none">
                <a:solidFill>
                  <a:srgbClr val="FFFFFF"/>
                </a:solidFill>
                <a:latin typeface="Public Sans"/>
                <a:ea typeface="Public Sans"/>
                <a:cs typeface="Public Sans"/>
                <a:sym typeface="Public Sans"/>
              </a:rPr>
              <a:t> =&gt; B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bỏ </a:t>
            </a:r>
            <a:r>
              <a:rPr lang="en-US" sz="2617" spc="89" strike="noStrike" u="none">
                <a:solidFill>
                  <a:srgbClr val="FFFFFF"/>
                </a:solidFill>
                <a:latin typeface="Public Sans"/>
                <a:ea typeface="Public Sans"/>
                <a:cs typeface="Public Sans"/>
                <a:sym typeface="Public Sans"/>
              </a:rPr>
              <a:t>Y</a:t>
            </a:r>
            <a:r>
              <a:rPr lang="en-US" sz="2617" spc="89" strike="noStrike" u="none">
                <a:solidFill>
                  <a:srgbClr val="FFFFFF"/>
                </a:solidFill>
                <a:latin typeface="Public Sans"/>
                <a:ea typeface="Public Sans"/>
                <a:cs typeface="Public Sans"/>
                <a:sym typeface="Public Sans"/>
              </a:rPr>
              <a:t>: {B}</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B không chứa </a:t>
            </a:r>
            <a:r>
              <a:rPr lang="en-US" sz="2617" spc="89" strike="noStrike" u="none">
                <a:solidFill>
                  <a:srgbClr val="FFFFFF"/>
                </a:solidFill>
                <a:latin typeface="Public Sans"/>
                <a:ea typeface="Public Sans"/>
                <a:cs typeface="Public Sans"/>
                <a:sym typeface="Public Sans"/>
              </a:rPr>
              <a:t>C</a:t>
            </a:r>
            <a:r>
              <a:rPr lang="en-US" sz="2617" spc="89" strike="noStrike" u="none">
                <a:solidFill>
                  <a:srgbClr val="FFFFFF"/>
                </a:solidFill>
                <a:latin typeface="Public Sans"/>
                <a:ea typeface="Public Sans"/>
                <a:cs typeface="Public Sans"/>
                <a:sym typeface="Public Sans"/>
              </a:rPr>
              <a:t> =&gt; </a:t>
            </a:r>
            <a:r>
              <a:rPr lang="en-US" sz="2617" spc="89" strike="noStrike" u="none">
                <a:solidFill>
                  <a:srgbClr val="FFFFFF"/>
                </a:solidFill>
                <a:latin typeface="Public Sans"/>
                <a:ea typeface="Public Sans"/>
                <a:cs typeface="Public Sans"/>
                <a:sym typeface="Public Sans"/>
              </a:rPr>
              <a:t>Y dư thừa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Xét: </a:t>
            </a:r>
            <a:r>
              <a:rPr lang="en-US" sz="2617" spc="89" strike="noStrike" u="none">
                <a:solidFill>
                  <a:srgbClr val="FFFFFF"/>
                </a:solidFill>
                <a:latin typeface="Public Sans"/>
                <a:ea typeface="Public Sans"/>
                <a:cs typeface="Public Sans"/>
                <a:sym typeface="Public Sans"/>
              </a:rPr>
              <a:t>C</a:t>
            </a:r>
            <a:r>
              <a:rPr lang="en-US" sz="2617" spc="89" strike="noStrike" u="none">
                <a:solidFill>
                  <a:srgbClr val="FFFFFF"/>
                </a:solidFill>
                <a:latin typeface="Public Sans"/>
                <a:ea typeface="Public Sans"/>
                <a:cs typeface="Public Sans"/>
                <a:sym typeface="Public Sans"/>
              </a:rPr>
              <a:t>Z→X: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bỏ C: {Z}</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Z không chứa X =&gt; C dư thừa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bỏ Z: {C}</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C không chứa X =&gt; Z</a:t>
            </a:r>
            <a:r>
              <a:rPr lang="en-US" sz="2617" spc="89" strike="noStrike" u="none">
                <a:solidFill>
                  <a:srgbClr val="FFFFFF"/>
                </a:solidFill>
                <a:latin typeface="Public Sans"/>
                <a:ea typeface="Public Sans"/>
                <a:cs typeface="Public Sans"/>
                <a:sym typeface="Public Sans"/>
              </a:rPr>
              <a:t>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Vậy F2 = {</a:t>
            </a:r>
            <a:r>
              <a:rPr lang="en-US" sz="2617" spc="89" strike="noStrike" u="none">
                <a:solidFill>
                  <a:srgbClr val="FFFFFF"/>
                </a:solidFill>
                <a:latin typeface="Public Sans"/>
                <a:ea typeface="Public Sans"/>
                <a:cs typeface="Public Sans"/>
                <a:sym typeface="Public Sans"/>
              </a:rPr>
              <a:t>S</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A</a:t>
            </a:r>
            <a:r>
              <a:rPr lang="en-US" sz="2617" spc="89" strike="noStrike" u="none">
                <a:solidFill>
                  <a:srgbClr val="FFFFFF"/>
                </a:solidFill>
                <a:latin typeface="Public Sans"/>
                <a:ea typeface="Public Sans"/>
                <a:cs typeface="Public Sans"/>
                <a:sym typeface="Public Sans"/>
              </a:rPr>
              <a:t>, A</a:t>
            </a:r>
            <a:r>
              <a:rPr lang="en-US" sz="2617" spc="89" strike="noStrike" u="none">
                <a:solidFill>
                  <a:srgbClr val="FFFFFF"/>
                </a:solidFill>
                <a:latin typeface="Public Sans"/>
                <a:ea typeface="Public Sans"/>
                <a:cs typeface="Public Sans"/>
                <a:sym typeface="Public Sans"/>
              </a:rPr>
              <a:t>X→</a:t>
            </a:r>
            <a:r>
              <a:rPr lang="en-US" sz="2617" spc="89" strike="noStrike" u="none">
                <a:solidFill>
                  <a:srgbClr val="FFFFFF"/>
                </a:solidFill>
                <a:latin typeface="Public Sans"/>
                <a:ea typeface="Public Sans"/>
                <a:cs typeface="Public Sans"/>
                <a:sym typeface="Public Sans"/>
              </a:rPr>
              <a:t>B</a:t>
            </a:r>
            <a:r>
              <a:rPr lang="en-US" sz="2617" spc="89" strike="noStrike" u="none">
                <a:solidFill>
                  <a:srgbClr val="FFFFFF"/>
                </a:solidFill>
                <a:latin typeface="Public Sans"/>
                <a:ea typeface="Public Sans"/>
                <a:cs typeface="Public Sans"/>
                <a:sym typeface="Public Sans"/>
              </a:rPr>
              <a:t>, S</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B</a:t>
            </a:r>
            <a:r>
              <a:rPr lang="en-US" sz="2617" spc="89" strike="noStrike" u="none">
                <a:solidFill>
                  <a:srgbClr val="FFFFFF"/>
                </a:solidFill>
                <a:latin typeface="Public Sans"/>
                <a:ea typeface="Public Sans"/>
                <a:cs typeface="Public Sans"/>
                <a:sym typeface="Public Sans"/>
              </a:rPr>
              <a:t>, B</a:t>
            </a:r>
            <a:r>
              <a:rPr lang="en-US" sz="2617" spc="89" strike="noStrike" u="none">
                <a:solidFill>
                  <a:srgbClr val="FFFFFF"/>
                </a:solidFill>
                <a:latin typeface="Public Sans"/>
                <a:ea typeface="Public Sans"/>
                <a:cs typeface="Public Sans"/>
                <a:sym typeface="Public Sans"/>
              </a:rPr>
              <a:t>Y→</a:t>
            </a:r>
            <a:r>
              <a:rPr lang="en-US" sz="2617" spc="89" strike="noStrike" u="none">
                <a:solidFill>
                  <a:srgbClr val="FFFFFF"/>
                </a:solidFill>
                <a:latin typeface="Public Sans"/>
                <a:ea typeface="Public Sans"/>
                <a:cs typeface="Public Sans"/>
                <a:sym typeface="Public Sans"/>
              </a:rPr>
              <a:t>C, </a:t>
            </a:r>
            <a:r>
              <a:rPr lang="en-US" sz="2617" spc="89" strike="noStrike" u="none">
                <a:solidFill>
                  <a:srgbClr val="FFFFFF"/>
                </a:solidFill>
                <a:latin typeface="Public Sans"/>
                <a:ea typeface="Public Sans"/>
                <a:cs typeface="Public Sans"/>
                <a:sym typeface="Public Sans"/>
              </a:rPr>
              <a:t>CZ</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X</a:t>
            </a:r>
            <a:r>
              <a:rPr lang="en-US" sz="2617" spc="89" strike="noStrike" u="none">
                <a:solidFill>
                  <a:srgbClr val="FFFFFF"/>
                </a:solidFill>
                <a:latin typeface="Public Sans"/>
                <a:ea typeface="Public Sans"/>
                <a:cs typeface="Public Sans"/>
                <a:sym typeface="Public Sans"/>
              </a:rPr>
              <a:t>}</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Bước 3: Loại bỏ phủ tối thiểu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xóa </a:t>
            </a:r>
            <a:r>
              <a:rPr lang="en-US" sz="2617" spc="89" strike="noStrike" u="none">
                <a:solidFill>
                  <a:srgbClr val="FFFFFF"/>
                </a:solidFill>
                <a:latin typeface="Public Sans"/>
                <a:ea typeface="Public Sans"/>
                <a:cs typeface="Public Sans"/>
                <a:sym typeface="Public Sans"/>
              </a:rPr>
              <a:t>S→</a:t>
            </a:r>
            <a:r>
              <a:rPr lang="en-US" sz="2617" spc="89" strike="noStrike" u="none">
                <a:solidFill>
                  <a:srgbClr val="FFFFFF"/>
                </a:solidFill>
                <a:latin typeface="Public Sans"/>
                <a:ea typeface="Public Sans"/>
                <a:cs typeface="Public Sans"/>
                <a:sym typeface="Public Sans"/>
              </a:rPr>
              <a:t>A</a:t>
            </a:r>
            <a:r>
              <a:rPr lang="en-US" sz="2617" spc="89" strike="noStrike" u="none">
                <a:solidFill>
                  <a:srgbClr val="FFFFFF"/>
                </a:solidFill>
                <a:latin typeface="Public Sans"/>
                <a:ea typeface="Public Sans"/>
                <a:cs typeface="Public Sans"/>
                <a:sym typeface="Public Sans"/>
              </a:rPr>
              <a:t> khỏi F2 thì:</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{S}</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SB không chứa A =&gt; S</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A không dư thừa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xóa AX→B</a:t>
            </a:r>
            <a:r>
              <a:rPr lang="en-US" sz="2617" spc="89" strike="noStrike" u="none">
                <a:solidFill>
                  <a:srgbClr val="FFFFFF"/>
                </a:solidFill>
                <a:latin typeface="Public Sans"/>
                <a:ea typeface="Public Sans"/>
                <a:cs typeface="Public Sans"/>
                <a:sym typeface="Public Sans"/>
              </a:rPr>
              <a:t> khỏi F2 thì:</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a:t>
            </a:r>
            <a:r>
              <a:rPr lang="en-US" sz="2617" spc="89" strike="noStrike" u="none">
                <a:solidFill>
                  <a:srgbClr val="FFFFFF"/>
                </a:solidFill>
                <a:latin typeface="Public Sans"/>
                <a:ea typeface="Public Sans"/>
                <a:cs typeface="Public Sans"/>
                <a:sym typeface="Public Sans"/>
              </a:rPr>
              <a:t>{A</a:t>
            </a:r>
            <a:r>
              <a:rPr lang="en-US" sz="2617" spc="89" strike="noStrike" u="none">
                <a:solidFill>
                  <a:srgbClr val="FFFFFF"/>
                </a:solidFill>
                <a:latin typeface="Public Sans"/>
                <a:ea typeface="Public Sans"/>
                <a:cs typeface="Public Sans"/>
                <a:sym typeface="Public Sans"/>
              </a:rPr>
              <a:t>X</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A</a:t>
            </a:r>
            <a:r>
              <a:rPr lang="en-US" sz="2617" spc="89" strike="noStrike" u="none">
                <a:solidFill>
                  <a:srgbClr val="FFFFFF"/>
                </a:solidFill>
                <a:latin typeface="Public Sans"/>
                <a:ea typeface="Public Sans"/>
                <a:cs typeface="Public Sans"/>
                <a:sym typeface="Public Sans"/>
              </a:rPr>
              <a:t>X</a:t>
            </a:r>
            <a:r>
              <a:rPr lang="en-US" sz="2617" spc="89" strike="noStrike" u="none">
                <a:solidFill>
                  <a:srgbClr val="FFFFFF"/>
                </a:solidFill>
                <a:latin typeface="Public Sans"/>
                <a:ea typeface="Public Sans"/>
                <a:cs typeface="Public Sans"/>
                <a:sym typeface="Public Sans"/>
              </a:rPr>
              <a:t> không chứa </a:t>
            </a:r>
            <a:r>
              <a:rPr lang="en-US" sz="2617" spc="89" strike="noStrike" u="none">
                <a:solidFill>
                  <a:srgbClr val="FFFFFF"/>
                </a:solidFill>
                <a:latin typeface="Public Sans"/>
                <a:ea typeface="Public Sans"/>
                <a:cs typeface="Public Sans"/>
                <a:sym typeface="Public Sans"/>
              </a:rPr>
              <a:t>B</a:t>
            </a:r>
            <a:r>
              <a:rPr lang="en-US" sz="2617" spc="89" strike="noStrike" u="none">
                <a:solidFill>
                  <a:srgbClr val="FFFFFF"/>
                </a:solidFill>
                <a:latin typeface="Public Sans"/>
                <a:ea typeface="Public Sans"/>
                <a:cs typeface="Public Sans"/>
                <a:sym typeface="Public Sans"/>
              </a:rPr>
              <a:t> =&gt; A</a:t>
            </a:r>
            <a:r>
              <a:rPr lang="en-US" sz="2617" spc="89" strike="noStrike" u="none">
                <a:solidFill>
                  <a:srgbClr val="FFFFFF"/>
                </a:solidFill>
                <a:latin typeface="Public Sans"/>
                <a:ea typeface="Public Sans"/>
                <a:cs typeface="Public Sans"/>
                <a:sym typeface="Public Sans"/>
              </a:rPr>
              <a:t>X</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B</a:t>
            </a:r>
            <a:r>
              <a:rPr lang="en-US" sz="2617" spc="89" strike="noStrike" u="none">
                <a:solidFill>
                  <a:srgbClr val="FFFFFF"/>
                </a:solidFill>
                <a:latin typeface="Public Sans"/>
                <a:ea typeface="Public Sans"/>
                <a:cs typeface="Public Sans"/>
                <a:sym typeface="Public Sans"/>
              </a:rPr>
              <a:t> không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xóa </a:t>
            </a:r>
            <a:r>
              <a:rPr lang="en-US" sz="2617" spc="89" strike="noStrike" u="none">
                <a:solidFill>
                  <a:srgbClr val="FFFFFF"/>
                </a:solidFill>
                <a:latin typeface="Public Sans"/>
                <a:ea typeface="Public Sans"/>
                <a:cs typeface="Public Sans"/>
                <a:sym typeface="Public Sans"/>
              </a:rPr>
              <a:t>S</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B</a:t>
            </a:r>
            <a:r>
              <a:rPr lang="en-US" sz="2617" spc="89" strike="noStrike" u="none">
                <a:solidFill>
                  <a:srgbClr val="FFFFFF"/>
                </a:solidFill>
                <a:latin typeface="Public Sans"/>
                <a:ea typeface="Public Sans"/>
                <a:cs typeface="Public Sans"/>
                <a:sym typeface="Public Sans"/>
              </a:rPr>
              <a:t> khỏi F2 thì:</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S</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a:t>
            </a:r>
            <a:r>
              <a:rPr lang="en-US" sz="2617" spc="89" strike="noStrike" u="none">
                <a:solidFill>
                  <a:srgbClr val="FFFFFF"/>
                </a:solidFill>
                <a:latin typeface="Public Sans"/>
                <a:ea typeface="Public Sans"/>
                <a:cs typeface="Public Sans"/>
                <a:sym typeface="Public Sans"/>
              </a:rPr>
              <a:t>S</a:t>
            </a:r>
            <a:r>
              <a:rPr lang="en-US" sz="2617" spc="89" strike="noStrike" u="none">
                <a:solidFill>
                  <a:srgbClr val="FFFFFF"/>
                </a:solidFill>
                <a:latin typeface="Public Sans"/>
                <a:ea typeface="Public Sans"/>
                <a:cs typeface="Public Sans"/>
                <a:sym typeface="Public Sans"/>
              </a:rPr>
              <a:t>A không chứa </a:t>
            </a:r>
            <a:r>
              <a:rPr lang="en-US" sz="2617" spc="89" strike="noStrike" u="none">
                <a:solidFill>
                  <a:srgbClr val="FFFFFF"/>
                </a:solidFill>
                <a:latin typeface="Public Sans"/>
                <a:ea typeface="Public Sans"/>
                <a:cs typeface="Public Sans"/>
                <a:sym typeface="Public Sans"/>
              </a:rPr>
              <a:t>B</a:t>
            </a:r>
            <a:r>
              <a:rPr lang="en-US" sz="2617" spc="89" strike="noStrike" u="none">
                <a:solidFill>
                  <a:srgbClr val="FFFFFF"/>
                </a:solidFill>
                <a:latin typeface="Public Sans"/>
                <a:ea typeface="Public Sans"/>
                <a:cs typeface="Public Sans"/>
                <a:sym typeface="Public Sans"/>
              </a:rPr>
              <a:t> =&gt; </a:t>
            </a:r>
            <a:r>
              <a:rPr lang="en-US" sz="2617" spc="89" strike="noStrike" u="none">
                <a:solidFill>
                  <a:srgbClr val="FFFFFF"/>
                </a:solidFill>
                <a:latin typeface="Public Sans"/>
                <a:ea typeface="Public Sans"/>
                <a:cs typeface="Public Sans"/>
                <a:sym typeface="Public Sans"/>
              </a:rPr>
              <a:t>S→</a:t>
            </a:r>
            <a:r>
              <a:rPr lang="en-US" sz="2617" spc="89" strike="noStrike" u="none">
                <a:solidFill>
                  <a:srgbClr val="FFFFFF"/>
                </a:solidFill>
                <a:latin typeface="Public Sans"/>
                <a:ea typeface="Public Sans"/>
                <a:cs typeface="Public Sans"/>
                <a:sym typeface="Public Sans"/>
              </a:rPr>
              <a:t>B không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xóa B</a:t>
            </a:r>
            <a:r>
              <a:rPr lang="en-US" sz="2617" spc="89" strike="noStrike" u="none">
                <a:solidFill>
                  <a:srgbClr val="FFFFFF"/>
                </a:solidFill>
                <a:latin typeface="Public Sans"/>
                <a:ea typeface="Public Sans"/>
                <a:cs typeface="Public Sans"/>
                <a:sym typeface="Public Sans"/>
              </a:rPr>
              <a:t>Y</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C</a:t>
            </a:r>
            <a:r>
              <a:rPr lang="en-US" sz="2617" spc="89" strike="noStrike" u="none">
                <a:solidFill>
                  <a:srgbClr val="FFFFFF"/>
                </a:solidFill>
                <a:latin typeface="Public Sans"/>
                <a:ea typeface="Public Sans"/>
                <a:cs typeface="Public Sans"/>
                <a:sym typeface="Public Sans"/>
              </a:rPr>
              <a:t> khỏi F2 thì:</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a:t>
            </a:r>
            <a:r>
              <a:rPr lang="en-US" sz="2617" spc="89" strike="noStrike" u="none">
                <a:solidFill>
                  <a:srgbClr val="FFFFFF"/>
                </a:solidFill>
                <a:latin typeface="Public Sans"/>
                <a:ea typeface="Public Sans"/>
                <a:cs typeface="Public Sans"/>
                <a:sym typeface="Public Sans"/>
              </a:rPr>
              <a:t>{BY}</a:t>
            </a:r>
            <a:r>
              <a:rPr lang="en-US" sz="2617" spc="89" strike="noStrike" u="none">
                <a:solidFill>
                  <a:srgbClr val="FFFFFF"/>
                </a:solidFill>
                <a:latin typeface="Public Sans"/>
                <a:ea typeface="Public Sans"/>
                <a:cs typeface="Public Sans"/>
                <a:sym typeface="Public Sans"/>
              </a:rPr>
              <a:t>+ </a:t>
            </a:r>
            <a:r>
              <a:rPr lang="en-US" sz="2617" spc="89" strike="noStrike" u="none">
                <a:solidFill>
                  <a:srgbClr val="FFFFFF"/>
                </a:solidFill>
                <a:latin typeface="Public Sans"/>
                <a:ea typeface="Public Sans"/>
                <a:cs typeface="Public Sans"/>
                <a:sym typeface="Public Sans"/>
              </a:rPr>
              <a:t>= BY không chứa C =&gt; BY→C không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xóa </a:t>
            </a:r>
            <a:r>
              <a:rPr lang="en-US" sz="2617" spc="89" strike="noStrike" u="none">
                <a:solidFill>
                  <a:srgbClr val="FFFFFF"/>
                </a:solidFill>
                <a:latin typeface="Public Sans"/>
                <a:ea typeface="Public Sans"/>
                <a:cs typeface="Public Sans"/>
                <a:sym typeface="Public Sans"/>
              </a:rPr>
              <a:t>CZ</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X</a:t>
            </a:r>
            <a:r>
              <a:rPr lang="en-US" sz="2617" spc="89" strike="noStrike" u="none">
                <a:solidFill>
                  <a:srgbClr val="FFFFFF"/>
                </a:solidFill>
                <a:latin typeface="Public Sans"/>
                <a:ea typeface="Public Sans"/>
                <a:cs typeface="Public Sans"/>
                <a:sym typeface="Public Sans"/>
              </a:rPr>
              <a:t> khỏi F2 thì:</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a:t>
            </a:r>
            <a:r>
              <a:rPr lang="en-US" sz="2617" spc="89" strike="noStrike" u="none">
                <a:solidFill>
                  <a:srgbClr val="FFFFFF"/>
                </a:solidFill>
                <a:latin typeface="Public Sans"/>
                <a:ea typeface="Public Sans"/>
                <a:cs typeface="Public Sans"/>
                <a:sym typeface="Public Sans"/>
              </a:rPr>
              <a:t>{CZ}</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CZ không chứa X =&gt; CZ→X không dư thừa.</a:t>
            </a:r>
          </a:p>
          <a:p>
            <a:pPr algn="just" marL="0" indent="0" lvl="0">
              <a:lnSpc>
                <a:spcPts val="2748"/>
              </a:lnSpc>
              <a:spcBef>
                <a:spcPct val="0"/>
              </a:spcBef>
            </a:pPr>
          </a:p>
        </p:txBody>
      </p:sp>
      <p:sp>
        <p:nvSpPr>
          <p:cNvPr name="TextBox 8" id="8"/>
          <p:cNvSpPr txBox="true"/>
          <p:nvPr/>
        </p:nvSpPr>
        <p:spPr>
          <a:xfrm rot="0">
            <a:off x="390395" y="9115425"/>
            <a:ext cx="8382953" cy="499491"/>
          </a:xfrm>
          <a:prstGeom prst="rect">
            <a:avLst/>
          </a:prstGeom>
        </p:spPr>
        <p:txBody>
          <a:bodyPr anchor="t" rtlCol="false" tIns="0" lIns="0" bIns="0" rIns="0">
            <a:spAutoFit/>
          </a:bodyPr>
          <a:lstStyle/>
          <a:p>
            <a:pPr algn="just" marL="0" indent="0" lvl="0">
              <a:lnSpc>
                <a:spcPts val="4272"/>
              </a:lnSpc>
              <a:spcBef>
                <a:spcPct val="0"/>
              </a:spcBef>
            </a:pPr>
            <a:r>
              <a:rPr lang="en-US" b="true" sz="2400" strike="noStrike" u="none">
                <a:solidFill>
                  <a:srgbClr val="FFFFFF"/>
                </a:solidFill>
                <a:latin typeface="Public Sans Bold"/>
                <a:ea typeface="Public Sans Bold"/>
                <a:cs typeface="Public Sans Bold"/>
                <a:sym typeface="Public Sans Bold"/>
              </a:rPr>
              <a:t>Kết luận: F tối thiểu = { S→A, AX→B, S→B, BY→C, CZ→X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97B2"/>
        </a:solidFill>
      </p:bgPr>
    </p:bg>
    <p:spTree>
      <p:nvGrpSpPr>
        <p:cNvPr id="1" name=""/>
        <p:cNvGrpSpPr/>
        <p:nvPr/>
      </p:nvGrpSpPr>
      <p:grpSpPr>
        <a:xfrm>
          <a:off x="0" y="0"/>
          <a:ext cx="0" cy="0"/>
          <a:chOff x="0" y="0"/>
          <a:chExt cx="0" cy="0"/>
        </a:xfrm>
      </p:grpSpPr>
      <p:sp>
        <p:nvSpPr>
          <p:cNvPr name="TextBox 2" id="2"/>
          <p:cNvSpPr txBox="true"/>
          <p:nvPr/>
        </p:nvSpPr>
        <p:spPr>
          <a:xfrm rot="0">
            <a:off x="2461101" y="1172980"/>
            <a:ext cx="5797829" cy="1001566"/>
          </a:xfrm>
          <a:prstGeom prst="rect">
            <a:avLst/>
          </a:prstGeom>
        </p:spPr>
        <p:txBody>
          <a:bodyPr anchor="t" rtlCol="false" tIns="0" lIns="0" bIns="0" rIns="0">
            <a:spAutoFit/>
          </a:bodyPr>
          <a:lstStyle/>
          <a:p>
            <a:pPr algn="l" marL="0" indent="0" lvl="0">
              <a:lnSpc>
                <a:spcPts val="6557"/>
              </a:lnSpc>
              <a:spcBef>
                <a:spcPct val="0"/>
              </a:spcBef>
            </a:pPr>
            <a:r>
              <a:rPr lang="en-US" b="true" sz="6186">
                <a:solidFill>
                  <a:srgbClr val="FFFFFF"/>
                </a:solidFill>
                <a:latin typeface="Heading Now 61-68 Bold"/>
                <a:ea typeface="Heading Now 61-68 Bold"/>
                <a:cs typeface="Heading Now 61-68 Bold"/>
                <a:sym typeface="Heading Now 61-68 Bold"/>
              </a:rPr>
              <a:t>NỘI DUNG</a:t>
            </a:r>
          </a:p>
        </p:txBody>
      </p:sp>
      <p:sp>
        <p:nvSpPr>
          <p:cNvPr name="TextBox 3" id="3"/>
          <p:cNvSpPr txBox="true"/>
          <p:nvPr/>
        </p:nvSpPr>
        <p:spPr>
          <a:xfrm rot="0">
            <a:off x="1158056" y="2917496"/>
            <a:ext cx="590275" cy="1280788"/>
          </a:xfrm>
          <a:prstGeom prst="rect">
            <a:avLst/>
          </a:prstGeom>
        </p:spPr>
        <p:txBody>
          <a:bodyPr anchor="t" rtlCol="false" tIns="0" lIns="0" bIns="0" rIns="0">
            <a:spAutoFit/>
          </a:bodyPr>
          <a:lstStyle/>
          <a:p>
            <a:pPr algn="ctr">
              <a:lnSpc>
                <a:spcPts val="10750"/>
              </a:lnSpc>
            </a:pPr>
            <a:r>
              <a:rPr lang="en-US" b="true" sz="4300">
                <a:solidFill>
                  <a:srgbClr val="000000"/>
                </a:solidFill>
                <a:latin typeface="Heading Now 61-68 Bold"/>
                <a:ea typeface="Heading Now 61-68 Bold"/>
                <a:cs typeface="Heading Now 61-68 Bold"/>
                <a:sym typeface="Heading Now 61-68 Bold"/>
              </a:rPr>
              <a:t>01</a:t>
            </a:r>
          </a:p>
        </p:txBody>
      </p:sp>
      <p:sp>
        <p:nvSpPr>
          <p:cNvPr name="TextBox 4" id="4"/>
          <p:cNvSpPr txBox="true"/>
          <p:nvPr/>
        </p:nvSpPr>
        <p:spPr>
          <a:xfrm rot="0">
            <a:off x="2461101" y="3374696"/>
            <a:ext cx="7258547" cy="2184400"/>
          </a:xfrm>
          <a:prstGeom prst="rect">
            <a:avLst/>
          </a:prstGeom>
        </p:spPr>
        <p:txBody>
          <a:bodyPr anchor="t" rtlCol="false" tIns="0" lIns="0" bIns="0" rIns="0">
            <a:spAutoFit/>
          </a:bodyPr>
          <a:lstStyle/>
          <a:p>
            <a:pPr algn="l">
              <a:lnSpc>
                <a:spcPts val="5599"/>
              </a:lnSpc>
            </a:pPr>
            <a:r>
              <a:rPr lang="en-US" sz="3999" b="true">
                <a:solidFill>
                  <a:srgbClr val="000000"/>
                </a:solidFill>
                <a:latin typeface="Heading Now 61-68 Bold"/>
                <a:ea typeface="Heading Now 61-68 Bold"/>
                <a:cs typeface="Heading Now 61-68 Bold"/>
                <a:sym typeface="Heading Now 61-68 Bold"/>
              </a:rPr>
              <a:t>Phần A: Xây dựng lược đồ ERD và tạo CSDL</a:t>
            </a:r>
          </a:p>
          <a:p>
            <a:pPr algn="l">
              <a:lnSpc>
                <a:spcPts val="5599"/>
              </a:lnSpc>
              <a:spcBef>
                <a:spcPct val="0"/>
              </a:spcBef>
            </a:pPr>
          </a:p>
        </p:txBody>
      </p:sp>
      <p:sp>
        <p:nvSpPr>
          <p:cNvPr name="TextBox 5" id="5"/>
          <p:cNvSpPr txBox="true"/>
          <p:nvPr/>
        </p:nvSpPr>
        <p:spPr>
          <a:xfrm rot="0">
            <a:off x="1103174" y="5436396"/>
            <a:ext cx="700038" cy="1280788"/>
          </a:xfrm>
          <a:prstGeom prst="rect">
            <a:avLst/>
          </a:prstGeom>
        </p:spPr>
        <p:txBody>
          <a:bodyPr anchor="t" rtlCol="false" tIns="0" lIns="0" bIns="0" rIns="0">
            <a:spAutoFit/>
          </a:bodyPr>
          <a:lstStyle/>
          <a:p>
            <a:pPr algn="ctr">
              <a:lnSpc>
                <a:spcPts val="10750"/>
              </a:lnSpc>
            </a:pPr>
            <a:r>
              <a:rPr lang="en-US" b="true" sz="4300">
                <a:solidFill>
                  <a:srgbClr val="000000"/>
                </a:solidFill>
                <a:latin typeface="Heading Now 61-68 Bold"/>
                <a:ea typeface="Heading Now 61-68 Bold"/>
                <a:cs typeface="Heading Now 61-68 Bold"/>
                <a:sym typeface="Heading Now 61-68 Bold"/>
              </a:rPr>
              <a:t>02</a:t>
            </a:r>
          </a:p>
        </p:txBody>
      </p:sp>
      <p:sp>
        <p:nvSpPr>
          <p:cNvPr name="TextBox 6" id="6"/>
          <p:cNvSpPr txBox="true"/>
          <p:nvPr/>
        </p:nvSpPr>
        <p:spPr>
          <a:xfrm rot="0">
            <a:off x="1028700" y="7358687"/>
            <a:ext cx="874163" cy="1280788"/>
          </a:xfrm>
          <a:prstGeom prst="rect">
            <a:avLst/>
          </a:prstGeom>
        </p:spPr>
        <p:txBody>
          <a:bodyPr anchor="t" rtlCol="false" tIns="0" lIns="0" bIns="0" rIns="0">
            <a:spAutoFit/>
          </a:bodyPr>
          <a:lstStyle/>
          <a:p>
            <a:pPr algn="ctr">
              <a:lnSpc>
                <a:spcPts val="10750"/>
              </a:lnSpc>
            </a:pPr>
            <a:r>
              <a:rPr lang="en-US" b="true" sz="4300">
                <a:solidFill>
                  <a:srgbClr val="000000"/>
                </a:solidFill>
                <a:latin typeface="Heading Now 61-68 Bold"/>
                <a:ea typeface="Heading Now 61-68 Bold"/>
                <a:cs typeface="Heading Now 61-68 Bold"/>
                <a:sym typeface="Heading Now 61-68 Bold"/>
              </a:rPr>
              <a:t>03</a:t>
            </a:r>
          </a:p>
        </p:txBody>
      </p:sp>
      <p:sp>
        <p:nvSpPr>
          <p:cNvPr name="TextBox 7" id="7"/>
          <p:cNvSpPr txBox="true"/>
          <p:nvPr/>
        </p:nvSpPr>
        <p:spPr>
          <a:xfrm rot="0">
            <a:off x="2461101" y="5893596"/>
            <a:ext cx="7229991" cy="774700"/>
          </a:xfrm>
          <a:prstGeom prst="rect">
            <a:avLst/>
          </a:prstGeom>
        </p:spPr>
        <p:txBody>
          <a:bodyPr anchor="t" rtlCol="false" tIns="0" lIns="0" bIns="0" rIns="0">
            <a:spAutoFit/>
          </a:bodyPr>
          <a:lstStyle/>
          <a:p>
            <a:pPr algn="l">
              <a:lnSpc>
                <a:spcPts val="5599"/>
              </a:lnSpc>
              <a:spcBef>
                <a:spcPct val="0"/>
              </a:spcBef>
            </a:pPr>
            <a:r>
              <a:rPr lang="en-US" b="true" sz="3999">
                <a:solidFill>
                  <a:srgbClr val="000000"/>
                </a:solidFill>
                <a:latin typeface="Heading Now 61-68 Bold"/>
                <a:ea typeface="Heading Now 61-68 Bold"/>
                <a:cs typeface="Heading Now 61-68 Bold"/>
                <a:sym typeface="Heading Now 61-68 Bold"/>
              </a:rPr>
              <a:t>Phần B: Chuẩn hoá dữ liệu</a:t>
            </a:r>
          </a:p>
        </p:txBody>
      </p:sp>
      <p:sp>
        <p:nvSpPr>
          <p:cNvPr name="TextBox 8" id="8"/>
          <p:cNvSpPr txBox="true"/>
          <p:nvPr/>
        </p:nvSpPr>
        <p:spPr>
          <a:xfrm rot="0">
            <a:off x="2461101" y="7864774"/>
            <a:ext cx="5603558" cy="774700"/>
          </a:xfrm>
          <a:prstGeom prst="rect">
            <a:avLst/>
          </a:prstGeom>
        </p:spPr>
        <p:txBody>
          <a:bodyPr anchor="t" rtlCol="false" tIns="0" lIns="0" bIns="0" rIns="0">
            <a:spAutoFit/>
          </a:bodyPr>
          <a:lstStyle/>
          <a:p>
            <a:pPr algn="l">
              <a:lnSpc>
                <a:spcPts val="5599"/>
              </a:lnSpc>
              <a:spcBef>
                <a:spcPct val="0"/>
              </a:spcBef>
            </a:pPr>
            <a:r>
              <a:rPr lang="en-US" b="true" sz="3999">
                <a:solidFill>
                  <a:srgbClr val="000000"/>
                </a:solidFill>
                <a:latin typeface="Heading Now 61-68 Bold"/>
                <a:ea typeface="Heading Now 61-68 Bold"/>
                <a:cs typeface="Heading Now 61-68 Bold"/>
                <a:sym typeface="Heading Now 61-68 Bold"/>
              </a:rPr>
              <a:t>Phần C: Bài cá nhân</a:t>
            </a:r>
          </a:p>
        </p:txBody>
      </p:sp>
      <p:sp>
        <p:nvSpPr>
          <p:cNvPr name="Freeform 9" id="9"/>
          <p:cNvSpPr/>
          <p:nvPr/>
        </p:nvSpPr>
        <p:spPr>
          <a:xfrm flipH="false" flipV="false" rot="0">
            <a:off x="8473309" y="1444296"/>
            <a:ext cx="6994113" cy="8229600"/>
          </a:xfrm>
          <a:custGeom>
            <a:avLst/>
            <a:gdLst/>
            <a:ahLst/>
            <a:cxnLst/>
            <a:rect r="r" b="b" t="t" l="l"/>
            <a:pathLst>
              <a:path h="8229600" w="6994113">
                <a:moveTo>
                  <a:pt x="0" y="0"/>
                </a:moveTo>
                <a:lnTo>
                  <a:pt x="6994113" y="0"/>
                </a:lnTo>
                <a:lnTo>
                  <a:pt x="6994113" y="8229600"/>
                </a:lnTo>
                <a:lnTo>
                  <a:pt x="0" y="8229600"/>
                </a:lnTo>
                <a:lnTo>
                  <a:pt x="0" y="0"/>
                </a:lnTo>
                <a:close/>
              </a:path>
            </a:pathLst>
          </a:custGeom>
          <a:blipFill>
            <a:blip r:embed="rId2"/>
            <a:stretch>
              <a:fillRect l="0" t="0" r="0" b="0"/>
            </a:stretch>
          </a:blipFill>
        </p:spPr>
      </p:sp>
      <p:sp>
        <p:nvSpPr>
          <p:cNvPr name="Freeform 10" id="10"/>
          <p:cNvSpPr/>
          <p:nvPr/>
        </p:nvSpPr>
        <p:spPr>
          <a:xfrm flipH="false" flipV="false" rot="0">
            <a:off x="12992226" y="2354552"/>
            <a:ext cx="4950393" cy="7521315"/>
          </a:xfrm>
          <a:custGeom>
            <a:avLst/>
            <a:gdLst/>
            <a:ahLst/>
            <a:cxnLst/>
            <a:rect r="r" b="b" t="t" l="l"/>
            <a:pathLst>
              <a:path h="7521315" w="4950393">
                <a:moveTo>
                  <a:pt x="0" y="0"/>
                </a:moveTo>
                <a:lnTo>
                  <a:pt x="4950392" y="0"/>
                </a:lnTo>
                <a:lnTo>
                  <a:pt x="4950392" y="7521314"/>
                </a:lnTo>
                <a:lnTo>
                  <a:pt x="0" y="75213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1801509" y="2547105"/>
            <a:ext cx="3665913" cy="4114800"/>
          </a:xfrm>
          <a:custGeom>
            <a:avLst/>
            <a:gdLst/>
            <a:ahLst/>
            <a:cxnLst/>
            <a:rect r="r" b="b" t="t" l="l"/>
            <a:pathLst>
              <a:path h="4114800" w="3665913">
                <a:moveTo>
                  <a:pt x="0" y="0"/>
                </a:moveTo>
                <a:lnTo>
                  <a:pt x="3665913" y="0"/>
                </a:lnTo>
                <a:lnTo>
                  <a:pt x="366591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p:cSld>
    <p:bg>
      <p:bgPr>
        <a:gradFill rotWithShape="true">
          <a:gsLst>
            <a:gs pos="0">
              <a:srgbClr val="0AA4BF">
                <a:alpha val="100000"/>
              </a:srgbClr>
            </a:gs>
            <a:gs pos="50000">
              <a:srgbClr val="4B9CBF">
                <a:alpha val="100000"/>
              </a:srgbClr>
            </a:gs>
            <a:gs pos="100000">
              <a:srgbClr val="204E8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0395" y="280326"/>
            <a:ext cx="4829442" cy="748374"/>
            <a:chOff x="0" y="0"/>
            <a:chExt cx="1271952" cy="197103"/>
          </a:xfrm>
        </p:grpSpPr>
        <p:sp>
          <p:nvSpPr>
            <p:cNvPr name="Freeform 3" id="3"/>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4" id="4"/>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11</a:t>
              </a:r>
            </a:p>
          </p:txBody>
        </p:sp>
      </p:grpSp>
      <p:sp>
        <p:nvSpPr>
          <p:cNvPr name="TextBox 5" id="5"/>
          <p:cNvSpPr txBox="true"/>
          <p:nvPr/>
        </p:nvSpPr>
        <p:spPr>
          <a:xfrm rot="0">
            <a:off x="390395" y="1592471"/>
            <a:ext cx="6038114" cy="2154451"/>
          </a:xfrm>
          <a:prstGeom prst="rect">
            <a:avLst/>
          </a:prstGeom>
        </p:spPr>
        <p:txBody>
          <a:bodyPr anchor="t" rtlCol="false" tIns="0" lIns="0" bIns="0" rIns="0">
            <a:spAutoFit/>
          </a:bodyPr>
          <a:lstStyle/>
          <a:p>
            <a:pPr algn="l">
              <a:lnSpc>
                <a:spcPts val="4087"/>
              </a:lnSpc>
            </a:pPr>
            <a:r>
              <a:rPr lang="en-US" sz="3893" b="true">
                <a:solidFill>
                  <a:srgbClr val="240960"/>
                </a:solidFill>
                <a:latin typeface="Heading Now 61-68 Bold"/>
                <a:ea typeface="Heading Now 61-68 Bold"/>
                <a:cs typeface="Heading Now 61-68 Bold"/>
                <a:sym typeface="Heading Now 61-68 Bold"/>
              </a:rPr>
              <a:t>C) Q3(ABCDEGHIJ)</a:t>
            </a:r>
            <a:r>
              <a:rPr lang="en-US" sz="3893" b="true">
                <a:solidFill>
                  <a:srgbClr val="240960"/>
                </a:solidFill>
                <a:latin typeface="Heading Now 61-68 Bold"/>
                <a:ea typeface="Heading Now 61-68 Bold"/>
                <a:cs typeface="Heading Now 61-68 Bold"/>
                <a:sym typeface="Heading Now 61-68 Bold"/>
              </a:rPr>
              <a:t> </a:t>
            </a:r>
          </a:p>
          <a:p>
            <a:pPr algn="l">
              <a:lnSpc>
                <a:spcPts val="4087"/>
              </a:lnSpc>
              <a:spcBef>
                <a:spcPct val="0"/>
              </a:spcBef>
            </a:pPr>
            <a:r>
              <a:rPr lang="en-US" b="true" sz="3893">
                <a:solidFill>
                  <a:srgbClr val="240960"/>
                </a:solidFill>
                <a:latin typeface="Heading Now 61-68 Bold"/>
                <a:ea typeface="Heading Now 61-68 Bold"/>
                <a:cs typeface="Heading Now 61-68 Bold"/>
                <a:sym typeface="Heading Now 61-68 Bold"/>
              </a:rPr>
              <a:t>F3{BG→D;G→J;AI→C;CE→H;BD→G;JH→A; D→I } </a:t>
            </a:r>
          </a:p>
          <a:p>
            <a:pPr algn="l">
              <a:lnSpc>
                <a:spcPts val="4087"/>
              </a:lnSpc>
              <a:spcBef>
                <a:spcPct val="0"/>
              </a:spcBef>
            </a:pPr>
          </a:p>
        </p:txBody>
      </p:sp>
      <p:sp>
        <p:nvSpPr>
          <p:cNvPr name="TextBox 6" id="6"/>
          <p:cNvSpPr txBox="true"/>
          <p:nvPr/>
        </p:nvSpPr>
        <p:spPr>
          <a:xfrm rot="0">
            <a:off x="13797316" y="9582948"/>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Tiến Thăng</a:t>
            </a:r>
          </a:p>
        </p:txBody>
      </p:sp>
      <p:sp>
        <p:nvSpPr>
          <p:cNvPr name="TextBox 7" id="7"/>
          <p:cNvSpPr txBox="true"/>
          <p:nvPr/>
        </p:nvSpPr>
        <p:spPr>
          <a:xfrm rot="0">
            <a:off x="7490363" y="1649621"/>
            <a:ext cx="10129098" cy="6888818"/>
          </a:xfrm>
          <a:prstGeom prst="rect">
            <a:avLst/>
          </a:prstGeom>
        </p:spPr>
        <p:txBody>
          <a:bodyPr anchor="t" rtlCol="false" tIns="0" lIns="0" bIns="0" rIns="0">
            <a:spAutoFit/>
          </a:bodyPr>
          <a:lstStyle/>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Bước 1: Phân rã</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a:t>
            </a:r>
            <a:r>
              <a:rPr lang="en-US" sz="2617" spc="89" strike="noStrike" u="none">
                <a:solidFill>
                  <a:srgbClr val="FFFFFF"/>
                </a:solidFill>
                <a:latin typeface="Public Sans"/>
                <a:ea typeface="Public Sans"/>
                <a:cs typeface="Public Sans"/>
                <a:sym typeface="Public Sans"/>
              </a:rPr>
              <a:t>F1 = {BG→D, G→J, AI→C, CE→H, BD→G, JH→A, D→I}</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Bước 2: Loại bỏ vế trái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Xét: </a:t>
            </a:r>
            <a:r>
              <a:rPr lang="en-US" sz="2617" spc="89" strike="noStrike" u="none">
                <a:solidFill>
                  <a:srgbClr val="FFFFFF"/>
                </a:solidFill>
                <a:latin typeface="Public Sans"/>
                <a:ea typeface="Public Sans"/>
                <a:cs typeface="Public Sans"/>
                <a:sym typeface="Public Sans"/>
              </a:rPr>
              <a:t>BG→D</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bỏ B: {G}</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GJ không chứa D =&gt; B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bỏ G: {B}</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B không chứa D =&gt; G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Xét: AI→C:</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bỏ A: {I}</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I không chứa C =&gt; A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bỏ I: {A}</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A không chứa C =&gt; I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Xét: CE→</a:t>
            </a:r>
            <a:r>
              <a:rPr lang="en-US" sz="2617" spc="89" strike="noStrike" u="none">
                <a:solidFill>
                  <a:srgbClr val="FFFFFF"/>
                </a:solidFill>
                <a:latin typeface="Public Sans"/>
                <a:ea typeface="Public Sans"/>
                <a:cs typeface="Public Sans"/>
                <a:sym typeface="Public Sans"/>
              </a:rPr>
              <a:t>H</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bỏ C: {</a:t>
            </a:r>
            <a:r>
              <a:rPr lang="en-US" sz="2617" spc="89" strike="noStrike" u="none">
                <a:solidFill>
                  <a:srgbClr val="FFFFFF"/>
                </a:solidFill>
                <a:latin typeface="Public Sans"/>
                <a:ea typeface="Public Sans"/>
                <a:cs typeface="Public Sans"/>
                <a:sym typeface="Public Sans"/>
              </a:rPr>
              <a:t>E</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a:t>
            </a:r>
            <a:r>
              <a:rPr lang="en-US" sz="2617" spc="89" strike="noStrike" u="none">
                <a:solidFill>
                  <a:srgbClr val="FFFFFF"/>
                </a:solidFill>
                <a:latin typeface="Public Sans"/>
                <a:ea typeface="Public Sans"/>
                <a:cs typeface="Public Sans"/>
                <a:sym typeface="Public Sans"/>
              </a:rPr>
              <a:t>E</a:t>
            </a:r>
            <a:r>
              <a:rPr lang="en-US" sz="2617" spc="89" strike="noStrike" u="none">
                <a:solidFill>
                  <a:srgbClr val="FFFFFF"/>
                </a:solidFill>
                <a:latin typeface="Public Sans"/>
                <a:ea typeface="Public Sans"/>
                <a:cs typeface="Public Sans"/>
                <a:sym typeface="Public Sans"/>
              </a:rPr>
              <a:t> không chứa </a:t>
            </a:r>
            <a:r>
              <a:rPr lang="en-US" sz="2617" spc="89" strike="noStrike" u="none">
                <a:solidFill>
                  <a:srgbClr val="FFFFFF"/>
                </a:solidFill>
                <a:latin typeface="Public Sans"/>
                <a:ea typeface="Public Sans"/>
                <a:cs typeface="Public Sans"/>
                <a:sym typeface="Public Sans"/>
              </a:rPr>
              <a:t>H</a:t>
            </a:r>
            <a:r>
              <a:rPr lang="en-US" sz="2617" spc="89" strike="noStrike" u="none">
                <a:solidFill>
                  <a:srgbClr val="FFFFFF"/>
                </a:solidFill>
                <a:latin typeface="Public Sans"/>
                <a:ea typeface="Public Sans"/>
                <a:cs typeface="Public Sans"/>
                <a:sym typeface="Public Sans"/>
              </a:rPr>
              <a:t> =&gt; C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bỏ </a:t>
            </a:r>
            <a:r>
              <a:rPr lang="en-US" sz="2617" spc="89" strike="noStrike" u="none">
                <a:solidFill>
                  <a:srgbClr val="FFFFFF"/>
                </a:solidFill>
                <a:latin typeface="Public Sans"/>
                <a:ea typeface="Public Sans"/>
                <a:cs typeface="Public Sans"/>
                <a:sym typeface="Public Sans"/>
              </a:rPr>
              <a:t>E</a:t>
            </a:r>
            <a:r>
              <a:rPr lang="en-US" sz="2617" spc="89" strike="noStrike" u="none">
                <a:solidFill>
                  <a:srgbClr val="FFFFFF"/>
                </a:solidFill>
                <a:latin typeface="Public Sans"/>
                <a:ea typeface="Public Sans"/>
                <a:cs typeface="Public Sans"/>
                <a:sym typeface="Public Sans"/>
              </a:rPr>
              <a:t>: {C}</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C không chứa </a:t>
            </a:r>
            <a:r>
              <a:rPr lang="en-US" sz="2617" spc="89" strike="noStrike" u="none">
                <a:solidFill>
                  <a:srgbClr val="FFFFFF"/>
                </a:solidFill>
                <a:latin typeface="Public Sans"/>
                <a:ea typeface="Public Sans"/>
                <a:cs typeface="Public Sans"/>
                <a:sym typeface="Public Sans"/>
              </a:rPr>
              <a:t>H</a:t>
            </a:r>
            <a:r>
              <a:rPr lang="en-US" sz="2617" spc="89" strike="noStrike" u="none">
                <a:solidFill>
                  <a:srgbClr val="FFFFFF"/>
                </a:solidFill>
                <a:latin typeface="Public Sans"/>
                <a:ea typeface="Public Sans"/>
                <a:cs typeface="Public Sans"/>
                <a:sym typeface="Public Sans"/>
              </a:rPr>
              <a:t> =&gt; </a:t>
            </a:r>
            <a:r>
              <a:rPr lang="en-US" sz="2617" spc="89" strike="noStrike" u="none">
                <a:solidFill>
                  <a:srgbClr val="FFFFFF"/>
                </a:solidFill>
                <a:latin typeface="Public Sans"/>
                <a:ea typeface="Public Sans"/>
                <a:cs typeface="Public Sans"/>
                <a:sym typeface="Public Sans"/>
              </a:rPr>
              <a:t>E</a:t>
            </a:r>
            <a:r>
              <a:rPr lang="en-US" sz="2617" spc="89" strike="noStrike" u="none">
                <a:solidFill>
                  <a:srgbClr val="FFFFFF"/>
                </a:solidFill>
                <a:latin typeface="Public Sans"/>
                <a:ea typeface="Public Sans"/>
                <a:cs typeface="Public Sans"/>
                <a:sym typeface="Public Sans"/>
              </a:rPr>
              <a:t>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X</a:t>
            </a:r>
            <a:r>
              <a:rPr lang="en-US" sz="2617" spc="89" strike="noStrike" u="none">
                <a:solidFill>
                  <a:srgbClr val="FFFFFF"/>
                </a:solidFill>
                <a:latin typeface="Public Sans"/>
                <a:ea typeface="Public Sans"/>
                <a:cs typeface="Public Sans"/>
                <a:sym typeface="Public Sans"/>
              </a:rPr>
              <a:t>ét:</a:t>
            </a:r>
            <a:r>
              <a:rPr lang="en-US" sz="2617" spc="89" strike="noStrike" u="none">
                <a:solidFill>
                  <a:srgbClr val="FFFFFF"/>
                </a:solidFill>
                <a:latin typeface="Public Sans"/>
                <a:ea typeface="Public Sans"/>
                <a:cs typeface="Public Sans"/>
                <a:sym typeface="Public Sans"/>
              </a:rPr>
              <a:t> B</a:t>
            </a:r>
            <a:r>
              <a:rPr lang="en-US" sz="2617" spc="89" strike="noStrike" u="none">
                <a:solidFill>
                  <a:srgbClr val="FFFFFF"/>
                </a:solidFill>
                <a:latin typeface="Public Sans"/>
                <a:ea typeface="Public Sans"/>
                <a:cs typeface="Public Sans"/>
                <a:sym typeface="Public Sans"/>
              </a:rPr>
              <a:t>D</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G</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bỏ </a:t>
            </a:r>
            <a:r>
              <a:rPr lang="en-US" sz="2617" spc="89" strike="noStrike" u="none">
                <a:solidFill>
                  <a:srgbClr val="FFFFFF"/>
                </a:solidFill>
                <a:latin typeface="Public Sans"/>
                <a:ea typeface="Public Sans"/>
                <a:cs typeface="Public Sans"/>
                <a:sym typeface="Public Sans"/>
              </a:rPr>
              <a:t>B</a:t>
            </a:r>
            <a:r>
              <a:rPr lang="en-US" sz="2617" spc="89" strike="noStrike" u="none">
                <a:solidFill>
                  <a:srgbClr val="FFFFFF"/>
                </a:solidFill>
                <a:latin typeface="Public Sans"/>
                <a:ea typeface="Public Sans"/>
                <a:cs typeface="Public Sans"/>
                <a:sym typeface="Public Sans"/>
              </a:rPr>
              <a:t>: </a:t>
            </a:r>
            <a:r>
              <a:rPr lang="en-US" sz="2617" spc="89" strike="noStrike" u="none">
                <a:solidFill>
                  <a:srgbClr val="FFFFFF"/>
                </a:solidFill>
                <a:latin typeface="Public Sans"/>
                <a:ea typeface="Public Sans"/>
                <a:cs typeface="Public Sans"/>
                <a:sym typeface="Public Sans"/>
              </a:rPr>
              <a:t>{D}</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a:t>
            </a:r>
            <a:r>
              <a:rPr lang="en-US" sz="2617" spc="89" strike="noStrike" u="none">
                <a:solidFill>
                  <a:srgbClr val="FFFFFF"/>
                </a:solidFill>
                <a:latin typeface="Public Sans"/>
                <a:ea typeface="Public Sans"/>
                <a:cs typeface="Public Sans"/>
                <a:sym typeface="Public Sans"/>
              </a:rPr>
              <a:t>DI</a:t>
            </a:r>
            <a:r>
              <a:rPr lang="en-US" sz="2617" spc="89" strike="noStrike" u="none">
                <a:solidFill>
                  <a:srgbClr val="FFFFFF"/>
                </a:solidFill>
                <a:latin typeface="Public Sans"/>
                <a:ea typeface="Public Sans"/>
                <a:cs typeface="Public Sans"/>
                <a:sym typeface="Public Sans"/>
              </a:rPr>
              <a:t> không chứa </a:t>
            </a:r>
            <a:r>
              <a:rPr lang="en-US" sz="2617" spc="89" strike="noStrike" u="none">
                <a:solidFill>
                  <a:srgbClr val="FFFFFF"/>
                </a:solidFill>
                <a:latin typeface="Public Sans"/>
                <a:ea typeface="Public Sans"/>
                <a:cs typeface="Public Sans"/>
                <a:sym typeface="Public Sans"/>
              </a:rPr>
              <a:t>G</a:t>
            </a:r>
            <a:r>
              <a:rPr lang="en-US" sz="2617" spc="89" strike="noStrike" u="none">
                <a:solidFill>
                  <a:srgbClr val="FFFFFF"/>
                </a:solidFill>
                <a:latin typeface="Public Sans"/>
                <a:ea typeface="Public Sans"/>
                <a:cs typeface="Public Sans"/>
                <a:sym typeface="Public Sans"/>
              </a:rPr>
              <a:t> =&gt; </a:t>
            </a:r>
            <a:r>
              <a:rPr lang="en-US" sz="2617" spc="89" strike="noStrike" u="none">
                <a:solidFill>
                  <a:srgbClr val="FFFFFF"/>
                </a:solidFill>
                <a:latin typeface="Public Sans"/>
                <a:ea typeface="Public Sans"/>
                <a:cs typeface="Public Sans"/>
                <a:sym typeface="Public Sans"/>
              </a:rPr>
              <a:t>B</a:t>
            </a:r>
            <a:r>
              <a:rPr lang="en-US" sz="2617" spc="89" strike="noStrike" u="none">
                <a:solidFill>
                  <a:srgbClr val="FFFFFF"/>
                </a:solidFill>
                <a:latin typeface="Public Sans"/>
                <a:ea typeface="Public Sans"/>
                <a:cs typeface="Public Sans"/>
                <a:sym typeface="Public Sans"/>
              </a:rPr>
              <a:t>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a:t>
            </a:r>
            <a:r>
              <a:rPr lang="en-US" sz="2617" spc="89" strike="noStrike" u="none">
                <a:solidFill>
                  <a:srgbClr val="FFFFFF"/>
                </a:solidFill>
                <a:latin typeface="Public Sans"/>
                <a:ea typeface="Public Sans"/>
                <a:cs typeface="Public Sans"/>
                <a:sym typeface="Public Sans"/>
              </a:rPr>
              <a:t>b</a:t>
            </a:r>
            <a:r>
              <a:rPr lang="en-US" sz="2617" spc="89" strike="noStrike" u="none">
                <a:solidFill>
                  <a:srgbClr val="FFFFFF"/>
                </a:solidFill>
                <a:latin typeface="Public Sans"/>
                <a:ea typeface="Public Sans"/>
                <a:cs typeface="Public Sans"/>
                <a:sym typeface="Public Sans"/>
              </a:rPr>
              <a:t>ỏ D: {B}</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B không chứa G =&gt; D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Xét: JH→A: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bỏ J: {H}</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H không chứa A =&gt; J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bỏ H: </a:t>
            </a:r>
            <a:r>
              <a:rPr lang="en-US" sz="2617" spc="89" strike="noStrike" u="none">
                <a:solidFill>
                  <a:srgbClr val="FFFFFF"/>
                </a:solidFill>
                <a:latin typeface="Public Sans"/>
                <a:ea typeface="Public Sans"/>
                <a:cs typeface="Public Sans"/>
                <a:sym typeface="Public Sans"/>
              </a:rPr>
              <a:t>{J}</a:t>
            </a:r>
            <a:r>
              <a:rPr lang="en-US" sz="2617" spc="89" strike="noStrike" u="none">
                <a:solidFill>
                  <a:srgbClr val="FFFFFF"/>
                </a:solidFill>
                <a:latin typeface="Public Sans"/>
                <a:ea typeface="Public Sans"/>
                <a:cs typeface="Public Sans"/>
                <a:sym typeface="Public Sans"/>
              </a:rPr>
              <a:t>+ = </a:t>
            </a:r>
            <a:r>
              <a:rPr lang="en-US" sz="2617" spc="89" strike="noStrike" u="none">
                <a:solidFill>
                  <a:srgbClr val="FFFFFF"/>
                </a:solidFill>
                <a:latin typeface="Public Sans"/>
                <a:ea typeface="Public Sans"/>
                <a:cs typeface="Public Sans"/>
                <a:sym typeface="Public Sans"/>
              </a:rPr>
              <a:t>J</a:t>
            </a:r>
            <a:r>
              <a:rPr lang="en-US" sz="2617" spc="89" strike="noStrike" u="none">
                <a:solidFill>
                  <a:srgbClr val="FFFFFF"/>
                </a:solidFill>
                <a:latin typeface="Public Sans"/>
                <a:ea typeface="Public Sans"/>
                <a:cs typeface="Public Sans"/>
                <a:sym typeface="Public Sans"/>
              </a:rPr>
              <a:t> không chứa </a:t>
            </a:r>
            <a:r>
              <a:rPr lang="en-US" sz="2617" spc="89" strike="noStrike" u="none">
                <a:solidFill>
                  <a:srgbClr val="FFFFFF"/>
                </a:solidFill>
                <a:latin typeface="Public Sans"/>
                <a:ea typeface="Public Sans"/>
                <a:cs typeface="Public Sans"/>
                <a:sym typeface="Public Sans"/>
              </a:rPr>
              <a:t>A</a:t>
            </a:r>
            <a:r>
              <a:rPr lang="en-US" sz="2617" spc="89" strike="noStrike" u="none">
                <a:solidFill>
                  <a:srgbClr val="FFFFFF"/>
                </a:solidFill>
                <a:latin typeface="Public Sans"/>
                <a:ea typeface="Public Sans"/>
                <a:cs typeface="Public Sans"/>
                <a:sym typeface="Public Sans"/>
              </a:rPr>
              <a:t> =&gt; </a:t>
            </a:r>
            <a:r>
              <a:rPr lang="en-US" sz="2617" spc="89" strike="noStrike" u="none">
                <a:solidFill>
                  <a:srgbClr val="FFFFFF"/>
                </a:solidFill>
                <a:latin typeface="Public Sans"/>
                <a:ea typeface="Public Sans"/>
                <a:cs typeface="Public Sans"/>
                <a:sym typeface="Public Sans"/>
              </a:rPr>
              <a:t>H</a:t>
            </a:r>
            <a:r>
              <a:rPr lang="en-US" sz="2617" spc="89" strike="noStrike" u="none">
                <a:solidFill>
                  <a:srgbClr val="FFFFFF"/>
                </a:solidFill>
                <a:latin typeface="Public Sans"/>
                <a:ea typeface="Public Sans"/>
                <a:cs typeface="Public Sans"/>
                <a:sym typeface="Public Sans"/>
              </a:rPr>
              <a:t> dư thừa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Vậy</a:t>
            </a:r>
            <a:r>
              <a:rPr lang="en-US" sz="2617" spc="89" strike="noStrike" u="none">
                <a:solidFill>
                  <a:srgbClr val="FFFFFF"/>
                </a:solidFill>
                <a:latin typeface="Public Sans"/>
                <a:ea typeface="Public Sans"/>
                <a:cs typeface="Public Sans"/>
                <a:sym typeface="Public Sans"/>
              </a:rPr>
              <a:t> F2 = </a:t>
            </a:r>
            <a:r>
              <a:rPr lang="en-US" sz="2617" spc="89" strike="noStrike" u="none">
                <a:solidFill>
                  <a:srgbClr val="FFFFFF"/>
                </a:solidFill>
                <a:latin typeface="Public Sans"/>
                <a:ea typeface="Public Sans"/>
                <a:cs typeface="Public Sans"/>
                <a:sym typeface="Public Sans"/>
              </a:rPr>
              <a:t>{BG→D,</a:t>
            </a:r>
            <a:r>
              <a:rPr lang="en-US" sz="2617" spc="89" strike="noStrike" u="none">
                <a:solidFill>
                  <a:srgbClr val="FFFFFF"/>
                </a:solidFill>
                <a:latin typeface="Public Sans"/>
                <a:ea typeface="Public Sans"/>
                <a:cs typeface="Public Sans"/>
                <a:sym typeface="Public Sans"/>
              </a:rPr>
              <a:t> </a:t>
            </a:r>
            <a:r>
              <a:rPr lang="en-US" sz="2617" spc="89" strike="noStrike" u="none">
                <a:solidFill>
                  <a:srgbClr val="FFFFFF"/>
                </a:solidFill>
                <a:latin typeface="Public Sans"/>
                <a:ea typeface="Public Sans"/>
                <a:cs typeface="Public Sans"/>
                <a:sym typeface="Public Sans"/>
              </a:rPr>
              <a:t>G→J,</a:t>
            </a:r>
            <a:r>
              <a:rPr lang="en-US" sz="2617" spc="89" strike="noStrike" u="none">
                <a:solidFill>
                  <a:srgbClr val="FFFFFF"/>
                </a:solidFill>
                <a:latin typeface="Public Sans"/>
                <a:ea typeface="Public Sans"/>
                <a:cs typeface="Public Sans"/>
                <a:sym typeface="Public Sans"/>
              </a:rPr>
              <a:t> </a:t>
            </a:r>
            <a:r>
              <a:rPr lang="en-US" sz="2617" spc="89" strike="noStrike" u="none">
                <a:solidFill>
                  <a:srgbClr val="FFFFFF"/>
                </a:solidFill>
                <a:latin typeface="Public Sans"/>
                <a:ea typeface="Public Sans"/>
                <a:cs typeface="Public Sans"/>
                <a:sym typeface="Public Sans"/>
              </a:rPr>
              <a:t>AI→</a:t>
            </a:r>
            <a:r>
              <a:rPr lang="en-US" sz="2617" spc="89" strike="noStrike" u="none">
                <a:solidFill>
                  <a:srgbClr val="FFFFFF"/>
                </a:solidFill>
                <a:latin typeface="Public Sans"/>
                <a:ea typeface="Public Sans"/>
                <a:cs typeface="Public Sans"/>
                <a:sym typeface="Public Sans"/>
              </a:rPr>
              <a:t>C</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C</a:t>
            </a:r>
            <a:r>
              <a:rPr lang="en-US" sz="2617" spc="89" strike="noStrike" u="none">
                <a:solidFill>
                  <a:srgbClr val="FFFFFF"/>
                </a:solidFill>
                <a:latin typeface="Public Sans"/>
                <a:ea typeface="Public Sans"/>
                <a:cs typeface="Public Sans"/>
                <a:sym typeface="Public Sans"/>
              </a:rPr>
              <a:t>E</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H,</a:t>
            </a:r>
            <a:r>
              <a:rPr lang="en-US" sz="2617" spc="89" strike="noStrike" u="none">
                <a:solidFill>
                  <a:srgbClr val="FFFFFF"/>
                </a:solidFill>
                <a:latin typeface="Public Sans"/>
                <a:ea typeface="Public Sans"/>
                <a:cs typeface="Public Sans"/>
                <a:sym typeface="Public Sans"/>
              </a:rPr>
              <a:t> </a:t>
            </a:r>
            <a:r>
              <a:rPr lang="en-US" sz="2617" spc="89" strike="noStrike" u="none">
                <a:solidFill>
                  <a:srgbClr val="FFFFFF"/>
                </a:solidFill>
                <a:latin typeface="Public Sans"/>
                <a:ea typeface="Public Sans"/>
                <a:cs typeface="Public Sans"/>
                <a:sym typeface="Public Sans"/>
              </a:rPr>
              <a:t>BD→G,</a:t>
            </a:r>
            <a:r>
              <a:rPr lang="en-US" sz="2617" spc="89" strike="noStrike" u="none">
                <a:solidFill>
                  <a:srgbClr val="FFFFFF"/>
                </a:solidFill>
                <a:latin typeface="Public Sans"/>
                <a:ea typeface="Public Sans"/>
                <a:cs typeface="Public Sans"/>
                <a:sym typeface="Public Sans"/>
              </a:rPr>
              <a:t> </a:t>
            </a:r>
            <a:r>
              <a:rPr lang="en-US" sz="2617" spc="89" strike="noStrike" u="none">
                <a:solidFill>
                  <a:srgbClr val="FFFFFF"/>
                </a:solidFill>
                <a:latin typeface="Public Sans"/>
                <a:ea typeface="Public Sans"/>
                <a:cs typeface="Public Sans"/>
                <a:sym typeface="Public Sans"/>
              </a:rPr>
              <a:t>JH→A,</a:t>
            </a:r>
            <a:r>
              <a:rPr lang="en-US" sz="2617" spc="89" strike="noStrike" u="none">
                <a:solidFill>
                  <a:srgbClr val="FFFFFF"/>
                </a:solidFill>
                <a:latin typeface="Public Sans"/>
                <a:ea typeface="Public Sans"/>
                <a:cs typeface="Public Sans"/>
                <a:sym typeface="Public Sans"/>
              </a:rPr>
              <a:t> </a:t>
            </a:r>
            <a:r>
              <a:rPr lang="en-US" sz="2617" spc="89" strike="noStrike" u="none">
                <a:solidFill>
                  <a:srgbClr val="FFFFFF"/>
                </a:solidFill>
                <a:latin typeface="Public Sans"/>
                <a:ea typeface="Public Sans"/>
                <a:cs typeface="Public Sans"/>
                <a:sym typeface="Public Sans"/>
              </a:rPr>
              <a:t>D→I}</a:t>
            </a:r>
            <a:r>
              <a:rPr lang="en-US" sz="2617" spc="89" strike="noStrike" u="none">
                <a:solidFill>
                  <a:srgbClr val="FFFFFF"/>
                </a:solidFill>
                <a:latin typeface="Public Sans"/>
                <a:ea typeface="Public Sans"/>
                <a:cs typeface="Public Sans"/>
                <a:sym typeface="Public Sans"/>
              </a:rPr>
              <a:t>.</a:t>
            </a:r>
          </a:p>
          <a:p>
            <a:pPr algn="just" marL="0" indent="0" lvl="0">
              <a:lnSpc>
                <a:spcPts val="2748"/>
              </a:lnSpc>
              <a:spcBef>
                <a:spcPct val="0"/>
              </a:spcBef>
            </a:pPr>
          </a:p>
        </p:txBody>
      </p:sp>
    </p:spTree>
  </p:cSld>
  <p:clrMapOvr>
    <a:masterClrMapping/>
  </p:clrMapOvr>
</p:sld>
</file>

<file path=ppt/slides/slide51.xml><?xml version="1.0" encoding="utf-8"?>
<p:sld xmlns:p="http://schemas.openxmlformats.org/presentationml/2006/main" xmlns:a="http://schemas.openxmlformats.org/drawingml/2006/main">
  <p:cSld>
    <p:bg>
      <p:bgPr>
        <a:gradFill rotWithShape="true">
          <a:gsLst>
            <a:gs pos="0">
              <a:srgbClr val="0AA4BF">
                <a:alpha val="100000"/>
              </a:srgbClr>
            </a:gs>
            <a:gs pos="50000">
              <a:srgbClr val="4B9CBF">
                <a:alpha val="100000"/>
              </a:srgbClr>
            </a:gs>
            <a:gs pos="100000">
              <a:srgbClr val="204E8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0395" y="280326"/>
            <a:ext cx="4829442" cy="748374"/>
            <a:chOff x="0" y="0"/>
            <a:chExt cx="1271952" cy="197103"/>
          </a:xfrm>
        </p:grpSpPr>
        <p:sp>
          <p:nvSpPr>
            <p:cNvPr name="Freeform 3" id="3"/>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4" id="4"/>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11</a:t>
              </a:r>
            </a:p>
          </p:txBody>
        </p:sp>
      </p:grpSp>
      <p:sp>
        <p:nvSpPr>
          <p:cNvPr name="TextBox 5" id="5"/>
          <p:cNvSpPr txBox="true"/>
          <p:nvPr/>
        </p:nvSpPr>
        <p:spPr>
          <a:xfrm rot="0">
            <a:off x="390395" y="1592471"/>
            <a:ext cx="6038114" cy="2154451"/>
          </a:xfrm>
          <a:prstGeom prst="rect">
            <a:avLst/>
          </a:prstGeom>
        </p:spPr>
        <p:txBody>
          <a:bodyPr anchor="t" rtlCol="false" tIns="0" lIns="0" bIns="0" rIns="0">
            <a:spAutoFit/>
          </a:bodyPr>
          <a:lstStyle/>
          <a:p>
            <a:pPr algn="l">
              <a:lnSpc>
                <a:spcPts val="4087"/>
              </a:lnSpc>
            </a:pPr>
            <a:r>
              <a:rPr lang="en-US" sz="3893" b="true">
                <a:solidFill>
                  <a:srgbClr val="240960"/>
                </a:solidFill>
                <a:latin typeface="Heading Now 61-68 Bold"/>
                <a:ea typeface="Heading Now 61-68 Bold"/>
                <a:cs typeface="Heading Now 61-68 Bold"/>
                <a:sym typeface="Heading Now 61-68 Bold"/>
              </a:rPr>
              <a:t>C) Q3(ABCDEGHIJ)</a:t>
            </a:r>
            <a:r>
              <a:rPr lang="en-US" sz="3893" b="true">
                <a:solidFill>
                  <a:srgbClr val="240960"/>
                </a:solidFill>
                <a:latin typeface="Heading Now 61-68 Bold"/>
                <a:ea typeface="Heading Now 61-68 Bold"/>
                <a:cs typeface="Heading Now 61-68 Bold"/>
                <a:sym typeface="Heading Now 61-68 Bold"/>
              </a:rPr>
              <a:t> </a:t>
            </a:r>
          </a:p>
          <a:p>
            <a:pPr algn="l">
              <a:lnSpc>
                <a:spcPts val="4087"/>
              </a:lnSpc>
              <a:spcBef>
                <a:spcPct val="0"/>
              </a:spcBef>
            </a:pPr>
            <a:r>
              <a:rPr lang="en-US" b="true" sz="3893">
                <a:solidFill>
                  <a:srgbClr val="240960"/>
                </a:solidFill>
                <a:latin typeface="Heading Now 61-68 Bold"/>
                <a:ea typeface="Heading Now 61-68 Bold"/>
                <a:cs typeface="Heading Now 61-68 Bold"/>
                <a:sym typeface="Heading Now 61-68 Bold"/>
              </a:rPr>
              <a:t>F3{BG→D;G→J;AI→C;CE→H;BD→G;JH→A; D→I } </a:t>
            </a:r>
          </a:p>
          <a:p>
            <a:pPr algn="l">
              <a:lnSpc>
                <a:spcPts val="4087"/>
              </a:lnSpc>
              <a:spcBef>
                <a:spcPct val="0"/>
              </a:spcBef>
            </a:pPr>
          </a:p>
        </p:txBody>
      </p:sp>
      <p:sp>
        <p:nvSpPr>
          <p:cNvPr name="TextBox 6" id="6"/>
          <p:cNvSpPr txBox="true"/>
          <p:nvPr/>
        </p:nvSpPr>
        <p:spPr>
          <a:xfrm rot="0">
            <a:off x="13797316" y="9582948"/>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Tiến Thăng</a:t>
            </a:r>
          </a:p>
        </p:txBody>
      </p:sp>
      <p:sp>
        <p:nvSpPr>
          <p:cNvPr name="TextBox 7" id="7"/>
          <p:cNvSpPr txBox="true"/>
          <p:nvPr/>
        </p:nvSpPr>
        <p:spPr>
          <a:xfrm rot="0">
            <a:off x="7490363" y="1649621"/>
            <a:ext cx="10129098" cy="5517218"/>
          </a:xfrm>
          <a:prstGeom prst="rect">
            <a:avLst/>
          </a:prstGeom>
        </p:spPr>
        <p:txBody>
          <a:bodyPr anchor="t" rtlCol="false" tIns="0" lIns="0" bIns="0" rIns="0">
            <a:spAutoFit/>
          </a:bodyPr>
          <a:lstStyle/>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Bước 3: Loại bỏ PTH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a:t>
            </a:r>
            <a:r>
              <a:rPr lang="en-US" sz="2617" spc="89" strike="noStrike" u="none">
                <a:solidFill>
                  <a:srgbClr val="FFFFFF"/>
                </a:solidFill>
                <a:latin typeface="Public Sans"/>
                <a:ea typeface="Public Sans"/>
                <a:cs typeface="Public Sans"/>
                <a:sym typeface="Public Sans"/>
              </a:rPr>
              <a:t> xóa BG→D khỏi F2 thì:</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{BG}</a:t>
            </a:r>
            <a:r>
              <a:rPr lang="en-US" sz="2617" spc="89" strike="noStrike" u="none">
                <a:solidFill>
                  <a:srgbClr val="FFFFFF"/>
                </a:solidFill>
                <a:latin typeface="Public Sans"/>
                <a:ea typeface="Public Sans"/>
                <a:cs typeface="Public Sans"/>
                <a:sym typeface="Public Sans"/>
              </a:rPr>
              <a:t>+ </a:t>
            </a:r>
            <a:r>
              <a:rPr lang="en-US" sz="2617" spc="89" strike="noStrike" u="none">
                <a:solidFill>
                  <a:srgbClr val="FFFFFF"/>
                </a:solidFill>
                <a:latin typeface="Public Sans"/>
                <a:ea typeface="Public Sans"/>
                <a:cs typeface="Public Sans"/>
                <a:sym typeface="Public Sans"/>
              </a:rPr>
              <a:t>= BGJ không chứa D =&gt; BG→D không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xóa G→J khỏi F2 thì: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{G}</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G không chứa J =&gt; G→J không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a:t>
            </a:r>
            <a:r>
              <a:rPr lang="en-US" sz="2617" spc="89" strike="noStrike" u="none">
                <a:solidFill>
                  <a:srgbClr val="FFFFFF"/>
                </a:solidFill>
                <a:latin typeface="Public Sans"/>
                <a:ea typeface="Public Sans"/>
                <a:cs typeface="Public Sans"/>
                <a:sym typeface="Public Sans"/>
              </a:rPr>
              <a:t> xóa AI→C</a:t>
            </a:r>
            <a:r>
              <a:rPr lang="en-US" sz="2617" spc="89" strike="noStrike" u="none">
                <a:solidFill>
                  <a:srgbClr val="FFFFFF"/>
                </a:solidFill>
                <a:latin typeface="Public Sans"/>
                <a:ea typeface="Public Sans"/>
                <a:cs typeface="Public Sans"/>
                <a:sym typeface="Public Sans"/>
              </a:rPr>
              <a:t> khỏi</a:t>
            </a:r>
            <a:r>
              <a:rPr lang="en-US" sz="2617" spc="89" strike="noStrike" u="none">
                <a:solidFill>
                  <a:srgbClr val="FFFFFF"/>
                </a:solidFill>
                <a:latin typeface="Public Sans"/>
                <a:ea typeface="Public Sans"/>
                <a:cs typeface="Public Sans"/>
                <a:sym typeface="Public Sans"/>
              </a:rPr>
              <a:t> F2 thì:</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{AI}</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AI không chứa C =&gt; AI→C không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a:t>
            </a:r>
            <a:r>
              <a:rPr lang="en-US" sz="2617" spc="89" strike="noStrike" u="none">
                <a:solidFill>
                  <a:srgbClr val="FFFFFF"/>
                </a:solidFill>
                <a:latin typeface="Public Sans"/>
                <a:ea typeface="Public Sans"/>
                <a:cs typeface="Public Sans"/>
                <a:sym typeface="Public Sans"/>
              </a:rPr>
              <a:t> xóa CE→H</a:t>
            </a:r>
            <a:r>
              <a:rPr lang="en-US" sz="2617" spc="89" strike="noStrike" u="none">
                <a:solidFill>
                  <a:srgbClr val="FFFFFF"/>
                </a:solidFill>
                <a:latin typeface="Public Sans"/>
                <a:ea typeface="Public Sans"/>
                <a:cs typeface="Public Sans"/>
                <a:sym typeface="Public Sans"/>
              </a:rPr>
              <a:t> khỏi</a:t>
            </a:r>
            <a:r>
              <a:rPr lang="en-US" sz="2617" spc="89" strike="noStrike" u="none">
                <a:solidFill>
                  <a:srgbClr val="FFFFFF"/>
                </a:solidFill>
                <a:latin typeface="Public Sans"/>
                <a:ea typeface="Public Sans"/>
                <a:cs typeface="Public Sans"/>
                <a:sym typeface="Public Sans"/>
              </a:rPr>
              <a:t> F2 thì:</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{CE}</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CE không chứa H =&gt;CE</a:t>
            </a:r>
            <a:r>
              <a:rPr lang="en-US" sz="2617" spc="89" strike="noStrike" u="none">
                <a:solidFill>
                  <a:srgbClr val="FFFFFF"/>
                </a:solidFill>
                <a:latin typeface="Public Sans"/>
                <a:ea typeface="Public Sans"/>
                <a:cs typeface="Public Sans"/>
                <a:sym typeface="Public Sans"/>
              </a:rPr>
              <a:t>→H</a:t>
            </a:r>
            <a:r>
              <a:rPr lang="en-US" sz="2617" spc="89" strike="noStrike" u="none">
                <a:solidFill>
                  <a:srgbClr val="FFFFFF"/>
                </a:solidFill>
                <a:latin typeface="Public Sans"/>
                <a:ea typeface="Public Sans"/>
                <a:cs typeface="Public Sans"/>
                <a:sym typeface="Public Sans"/>
              </a:rPr>
              <a:t> không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a:t>
            </a:r>
            <a:r>
              <a:rPr lang="en-US" sz="2617" spc="89" strike="noStrike" u="none">
                <a:solidFill>
                  <a:srgbClr val="FFFFFF"/>
                </a:solidFill>
                <a:latin typeface="Public Sans"/>
                <a:ea typeface="Public Sans"/>
                <a:cs typeface="Public Sans"/>
                <a:sym typeface="Public Sans"/>
              </a:rPr>
              <a:t> xóa BD→G khỏi F2 thì:</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a:t>
            </a:r>
            <a:r>
              <a:rPr lang="en-US" sz="2617" spc="89" strike="noStrike" u="none">
                <a:solidFill>
                  <a:srgbClr val="FFFFFF"/>
                </a:solidFill>
                <a:latin typeface="Public Sans"/>
                <a:ea typeface="Public Sans"/>
                <a:cs typeface="Public Sans"/>
                <a:sym typeface="Public Sans"/>
              </a:rPr>
              <a:t>B</a:t>
            </a:r>
            <a:r>
              <a:rPr lang="en-US" sz="2617" spc="89" strike="noStrike" u="none">
                <a:solidFill>
                  <a:srgbClr val="FFFFFF"/>
                </a:solidFill>
                <a:latin typeface="Public Sans"/>
                <a:ea typeface="Public Sans"/>
                <a:cs typeface="Public Sans"/>
                <a:sym typeface="Public Sans"/>
              </a:rPr>
              <a:t>D}</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BDI không chứa G =&gt; BD→G không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a:t>
            </a:r>
            <a:r>
              <a:rPr lang="en-US" sz="2617" spc="89" strike="noStrike" u="none">
                <a:solidFill>
                  <a:srgbClr val="FFFFFF"/>
                </a:solidFill>
                <a:latin typeface="Public Sans"/>
                <a:ea typeface="Public Sans"/>
                <a:cs typeface="Public Sans"/>
                <a:sym typeface="Public Sans"/>
              </a:rPr>
              <a:t> </a:t>
            </a:r>
            <a:r>
              <a:rPr lang="en-US" sz="2617" spc="89" strike="noStrike" u="none">
                <a:solidFill>
                  <a:srgbClr val="FFFFFF"/>
                </a:solidFill>
                <a:latin typeface="Public Sans"/>
                <a:ea typeface="Public Sans"/>
                <a:cs typeface="Public Sans"/>
                <a:sym typeface="Public Sans"/>
              </a:rPr>
              <a:t>xóa</a:t>
            </a:r>
            <a:r>
              <a:rPr lang="en-US" sz="2617" spc="89" strike="noStrike" u="none">
                <a:solidFill>
                  <a:srgbClr val="FFFFFF"/>
                </a:solidFill>
                <a:latin typeface="Public Sans"/>
                <a:ea typeface="Public Sans"/>
                <a:cs typeface="Public Sans"/>
                <a:sym typeface="Public Sans"/>
              </a:rPr>
              <a:t> JH→A</a:t>
            </a:r>
            <a:r>
              <a:rPr lang="en-US" sz="2617" spc="89" strike="noStrike" u="none">
                <a:solidFill>
                  <a:srgbClr val="FFFFFF"/>
                </a:solidFill>
                <a:latin typeface="Public Sans"/>
                <a:ea typeface="Public Sans"/>
                <a:cs typeface="Public Sans"/>
                <a:sym typeface="Public Sans"/>
              </a:rPr>
              <a:t> khỏi</a:t>
            </a:r>
            <a:r>
              <a:rPr lang="en-US" sz="2617" spc="89" strike="noStrike" u="none">
                <a:solidFill>
                  <a:srgbClr val="FFFFFF"/>
                </a:solidFill>
                <a:latin typeface="Public Sans"/>
                <a:ea typeface="Public Sans"/>
                <a:cs typeface="Public Sans"/>
                <a:sym typeface="Public Sans"/>
              </a:rPr>
              <a:t> F2 thì:</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{JH}</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JH không chứa A =&gt; JH→A không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xóa D→I khỏi F2 thì: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a:t>
            </a:r>
            <a:r>
              <a:rPr lang="en-US" sz="2617" spc="89" strike="noStrike" u="none">
                <a:solidFill>
                  <a:srgbClr val="FFFFFF"/>
                </a:solidFill>
                <a:latin typeface="Public Sans"/>
                <a:ea typeface="Public Sans"/>
                <a:cs typeface="Public Sans"/>
                <a:sym typeface="Public Sans"/>
              </a:rPr>
              <a:t>D</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D không chứa I =&gt; D→I không dư thừa.</a:t>
            </a:r>
          </a:p>
          <a:p>
            <a:pPr algn="just" marL="0" indent="0" lvl="0">
              <a:lnSpc>
                <a:spcPts val="2748"/>
              </a:lnSpc>
              <a:spcBef>
                <a:spcPct val="0"/>
              </a:spcBef>
            </a:pPr>
          </a:p>
        </p:txBody>
      </p:sp>
      <p:sp>
        <p:nvSpPr>
          <p:cNvPr name="TextBox 8" id="8"/>
          <p:cNvSpPr txBox="true"/>
          <p:nvPr/>
        </p:nvSpPr>
        <p:spPr>
          <a:xfrm rot="0">
            <a:off x="390395" y="7624039"/>
            <a:ext cx="10262354" cy="499491"/>
          </a:xfrm>
          <a:prstGeom prst="rect">
            <a:avLst/>
          </a:prstGeom>
        </p:spPr>
        <p:txBody>
          <a:bodyPr anchor="t" rtlCol="false" tIns="0" lIns="0" bIns="0" rIns="0">
            <a:spAutoFit/>
          </a:bodyPr>
          <a:lstStyle/>
          <a:p>
            <a:pPr algn="just" marL="0" indent="0" lvl="0">
              <a:lnSpc>
                <a:spcPts val="4272"/>
              </a:lnSpc>
              <a:spcBef>
                <a:spcPct val="0"/>
              </a:spcBef>
            </a:pPr>
            <a:r>
              <a:rPr lang="en-US" b="true" sz="2400" strike="noStrike" u="none">
                <a:solidFill>
                  <a:srgbClr val="FFFFFF"/>
                </a:solidFill>
                <a:latin typeface="Public Sans Bold"/>
                <a:ea typeface="Public Sans Bold"/>
                <a:cs typeface="Public Sans Bold"/>
                <a:sym typeface="Public Sans Bold"/>
              </a:rPr>
              <a:t>Kết luận: F tối thiểu = { BG→D, G→J, AI→C, CE→H, BD→G, JH→A, D→I }</a:t>
            </a:r>
          </a:p>
        </p:txBody>
      </p:sp>
    </p:spTree>
  </p:cSld>
  <p:clrMapOvr>
    <a:masterClrMapping/>
  </p:clrMapOvr>
</p:sld>
</file>

<file path=ppt/slides/slide52.xml><?xml version="1.0" encoding="utf-8"?>
<p:sld xmlns:p="http://schemas.openxmlformats.org/presentationml/2006/main" xmlns:a="http://schemas.openxmlformats.org/drawingml/2006/main">
  <p:cSld>
    <p:bg>
      <p:bgPr>
        <a:gradFill rotWithShape="true">
          <a:gsLst>
            <a:gs pos="0">
              <a:srgbClr val="0AA4BF">
                <a:alpha val="100000"/>
              </a:srgbClr>
            </a:gs>
            <a:gs pos="50000">
              <a:srgbClr val="4B9CBF">
                <a:alpha val="100000"/>
              </a:srgbClr>
            </a:gs>
            <a:gs pos="100000">
              <a:srgbClr val="204E8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0395" y="280326"/>
            <a:ext cx="4829442" cy="748374"/>
            <a:chOff x="0" y="0"/>
            <a:chExt cx="1271952" cy="197103"/>
          </a:xfrm>
        </p:grpSpPr>
        <p:sp>
          <p:nvSpPr>
            <p:cNvPr name="Freeform 3" id="3"/>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4" id="4"/>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11</a:t>
              </a:r>
            </a:p>
          </p:txBody>
        </p:sp>
      </p:grpSp>
      <p:sp>
        <p:nvSpPr>
          <p:cNvPr name="TextBox 5" id="5"/>
          <p:cNvSpPr txBox="true"/>
          <p:nvPr/>
        </p:nvSpPr>
        <p:spPr>
          <a:xfrm rot="0">
            <a:off x="390395" y="1592471"/>
            <a:ext cx="6038114" cy="2154451"/>
          </a:xfrm>
          <a:prstGeom prst="rect">
            <a:avLst/>
          </a:prstGeom>
        </p:spPr>
        <p:txBody>
          <a:bodyPr anchor="t" rtlCol="false" tIns="0" lIns="0" bIns="0" rIns="0">
            <a:spAutoFit/>
          </a:bodyPr>
          <a:lstStyle/>
          <a:p>
            <a:pPr algn="l">
              <a:lnSpc>
                <a:spcPts val="4087"/>
              </a:lnSpc>
            </a:pPr>
            <a:r>
              <a:rPr lang="en-US" sz="3893" b="true">
                <a:solidFill>
                  <a:srgbClr val="240960"/>
                </a:solidFill>
                <a:latin typeface="Heading Now 61-68 Bold"/>
                <a:ea typeface="Heading Now 61-68 Bold"/>
                <a:cs typeface="Heading Now 61-68 Bold"/>
                <a:sym typeface="Heading Now 61-68 Bold"/>
              </a:rPr>
              <a:t>D) Q4(ABCDEGHIJ)</a:t>
            </a:r>
            <a:r>
              <a:rPr lang="en-US" sz="3893" b="true">
                <a:solidFill>
                  <a:srgbClr val="240960"/>
                </a:solidFill>
                <a:latin typeface="Heading Now 61-68 Bold"/>
                <a:ea typeface="Heading Now 61-68 Bold"/>
                <a:cs typeface="Heading Now 61-68 Bold"/>
                <a:sym typeface="Heading Now 61-68 Bold"/>
              </a:rPr>
              <a:t> </a:t>
            </a:r>
          </a:p>
          <a:p>
            <a:pPr algn="l">
              <a:lnSpc>
                <a:spcPts val="4087"/>
              </a:lnSpc>
              <a:spcBef>
                <a:spcPct val="0"/>
              </a:spcBef>
            </a:pPr>
            <a:r>
              <a:rPr lang="en-US" b="true" sz="3893">
                <a:solidFill>
                  <a:srgbClr val="240960"/>
                </a:solidFill>
                <a:latin typeface="Heading Now 61-68 Bold"/>
                <a:ea typeface="Heading Now 61-68 Bold"/>
                <a:cs typeface="Heading Now 61-68 Bold"/>
                <a:sym typeface="Heading Now 61-68 Bold"/>
              </a:rPr>
              <a:t>F4{BH→I;GC→A;I→J;AE→G;D→B;I→H}</a:t>
            </a:r>
          </a:p>
          <a:p>
            <a:pPr algn="l">
              <a:lnSpc>
                <a:spcPts val="4087"/>
              </a:lnSpc>
              <a:spcBef>
                <a:spcPct val="0"/>
              </a:spcBef>
            </a:pPr>
          </a:p>
        </p:txBody>
      </p:sp>
      <p:sp>
        <p:nvSpPr>
          <p:cNvPr name="TextBox 6" id="6"/>
          <p:cNvSpPr txBox="true"/>
          <p:nvPr/>
        </p:nvSpPr>
        <p:spPr>
          <a:xfrm rot="0">
            <a:off x="13797316" y="9582948"/>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Tiến Thăng</a:t>
            </a:r>
          </a:p>
        </p:txBody>
      </p:sp>
      <p:sp>
        <p:nvSpPr>
          <p:cNvPr name="TextBox 7" id="7"/>
          <p:cNvSpPr txBox="true"/>
          <p:nvPr/>
        </p:nvSpPr>
        <p:spPr>
          <a:xfrm rot="0">
            <a:off x="8732767" y="299376"/>
            <a:ext cx="10129098" cy="9289118"/>
          </a:xfrm>
          <a:prstGeom prst="rect">
            <a:avLst/>
          </a:prstGeom>
        </p:spPr>
        <p:txBody>
          <a:bodyPr anchor="t" rtlCol="false" tIns="0" lIns="0" bIns="0" rIns="0">
            <a:spAutoFit/>
          </a:bodyPr>
          <a:lstStyle/>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Bước 1: Phân rã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F1 = {BH→I, GC→A, I→J, AE→G, D→B, I→H}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Bước 2: Loại bỏ vế trái dư thừa: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Xét: BH→I:</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bỏ B: {H}</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H không chứa I =&gt; B dư thừa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bỏ H: {B}</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B không chứa I =&gt; H dư thừa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Xét: GC→A: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bỏ G: {C}</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C không chứa A =&gt; G dư thừa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bỏ C: {G}</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G không chứa A =&gt; C dư thừa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Xét: AE→G: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bỏ A: {E}</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E không chứa G =&gt; A dư thừa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bỏ E: {A}</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A không chứa G =&gt; E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Vậy F2 = {BH→I, GC→A, I→J, AE→G, D→B, I→H}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Bước 3: Loại bỏ PTH dư thừa: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xóa BH→I khỏi F2 thì: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{BH}+ = BH không chứa I =&gt; BH→I không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xóa GC→A khỏi F2 thì:</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{GC}</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GC không chứa A =&gt; GC→A không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xóa I→J khỏi F2 thì:</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{I}</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IH không chứa J =&gt; I→</a:t>
            </a:r>
            <a:r>
              <a:rPr lang="en-US" sz="2617" spc="89" strike="noStrike" u="none">
                <a:solidFill>
                  <a:srgbClr val="FFFFFF"/>
                </a:solidFill>
                <a:latin typeface="Public Sans"/>
                <a:ea typeface="Public Sans"/>
                <a:cs typeface="Public Sans"/>
                <a:sym typeface="Public Sans"/>
              </a:rPr>
              <a:t>J</a:t>
            </a:r>
            <a:r>
              <a:rPr lang="en-US" sz="2617" spc="89" strike="noStrike" u="none">
                <a:solidFill>
                  <a:srgbClr val="FFFFFF"/>
                </a:solidFill>
                <a:latin typeface="Public Sans"/>
                <a:ea typeface="Public Sans"/>
                <a:cs typeface="Public Sans"/>
                <a:sym typeface="Public Sans"/>
              </a:rPr>
              <a:t> không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xóa AE→G khỏi F2 thì:</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{AE}</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AE không chứa G =&gt; AE→G không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xóa D→B khỏi F2 thì: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{D}</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D không chứa B =&gt; D→B không dư thừa</a:t>
            </a:r>
            <a:r>
              <a:rPr lang="en-US" sz="2617" spc="89" strike="noStrike" u="none">
                <a:solidFill>
                  <a:srgbClr val="FFFFFF"/>
                </a:solidFill>
                <a:latin typeface="Public Sans"/>
                <a:ea typeface="Public Sans"/>
                <a:cs typeface="Public Sans"/>
                <a:sym typeface="Public Sans"/>
              </a:rPr>
              <a:t> </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Nếu xóa I→H khỏi F2 thì:</a:t>
            </a:r>
          </a:p>
          <a:p>
            <a:pPr algn="just" marL="0" indent="0" lvl="0">
              <a:lnSpc>
                <a:spcPts val="2748"/>
              </a:lnSpc>
              <a:spcBef>
                <a:spcPct val="0"/>
              </a:spcBef>
            </a:pPr>
            <a:r>
              <a:rPr lang="en-US" sz="2617" spc="89" strike="noStrike" u="none">
                <a:solidFill>
                  <a:srgbClr val="FFFFFF"/>
                </a:solidFill>
                <a:latin typeface="Public Sans"/>
                <a:ea typeface="Public Sans"/>
                <a:cs typeface="Public Sans"/>
                <a:sym typeface="Public Sans"/>
              </a:rPr>
              <a:t> {I}</a:t>
            </a:r>
            <a:r>
              <a:rPr lang="en-US" sz="2617" spc="89" strike="noStrike" u="none">
                <a:solidFill>
                  <a:srgbClr val="FFFFFF"/>
                </a:solidFill>
                <a:latin typeface="Public Sans"/>
                <a:ea typeface="Public Sans"/>
                <a:cs typeface="Public Sans"/>
                <a:sym typeface="Public Sans"/>
              </a:rPr>
              <a:t>+</a:t>
            </a:r>
            <a:r>
              <a:rPr lang="en-US" sz="2617" spc="89" strike="noStrike" u="none">
                <a:solidFill>
                  <a:srgbClr val="FFFFFF"/>
                </a:solidFill>
                <a:latin typeface="Public Sans"/>
                <a:ea typeface="Public Sans"/>
                <a:cs typeface="Public Sans"/>
                <a:sym typeface="Public Sans"/>
              </a:rPr>
              <a:t> = IJ không chứa H =&gt; I→H không dư thừa </a:t>
            </a:r>
          </a:p>
          <a:p>
            <a:pPr algn="just" marL="0" indent="0" lvl="0">
              <a:lnSpc>
                <a:spcPts val="2748"/>
              </a:lnSpc>
              <a:spcBef>
                <a:spcPct val="0"/>
              </a:spcBef>
            </a:pPr>
          </a:p>
        </p:txBody>
      </p:sp>
      <p:sp>
        <p:nvSpPr>
          <p:cNvPr name="TextBox 8" id="8"/>
          <p:cNvSpPr txBox="true"/>
          <p:nvPr/>
        </p:nvSpPr>
        <p:spPr>
          <a:xfrm rot="0">
            <a:off x="349814" y="9274421"/>
            <a:ext cx="8382953" cy="499491"/>
          </a:xfrm>
          <a:prstGeom prst="rect">
            <a:avLst/>
          </a:prstGeom>
        </p:spPr>
        <p:txBody>
          <a:bodyPr anchor="t" rtlCol="false" tIns="0" lIns="0" bIns="0" rIns="0">
            <a:spAutoFit/>
          </a:bodyPr>
          <a:lstStyle/>
          <a:p>
            <a:pPr algn="just" marL="0" indent="0" lvl="0">
              <a:lnSpc>
                <a:spcPts val="4272"/>
              </a:lnSpc>
              <a:spcBef>
                <a:spcPct val="0"/>
              </a:spcBef>
            </a:pPr>
            <a:r>
              <a:rPr lang="en-US" b="true" sz="2400" strike="noStrike" u="none">
                <a:solidFill>
                  <a:srgbClr val="FFFFFF"/>
                </a:solidFill>
                <a:latin typeface="Public Sans Bold"/>
                <a:ea typeface="Public Sans Bold"/>
                <a:cs typeface="Public Sans Bold"/>
                <a:sym typeface="Public Sans Bold"/>
              </a:rPr>
              <a:t>Kết luận: F tối thiểu = { S→A, AX→B, S→B, BY→C, CZ→X }</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6774" y="0"/>
            <a:ext cx="18679355" cy="14109616"/>
          </a:xfrm>
          <a:custGeom>
            <a:avLst/>
            <a:gdLst/>
            <a:ahLst/>
            <a:cxnLst/>
            <a:rect r="r" b="b" t="t" l="l"/>
            <a:pathLst>
              <a:path h="14109616" w="18679355">
                <a:moveTo>
                  <a:pt x="0" y="0"/>
                </a:moveTo>
                <a:lnTo>
                  <a:pt x="18679356" y="0"/>
                </a:lnTo>
                <a:lnTo>
                  <a:pt x="18679356" y="14109616"/>
                </a:lnTo>
                <a:lnTo>
                  <a:pt x="0" y="14109616"/>
                </a:lnTo>
                <a:lnTo>
                  <a:pt x="0" y="0"/>
                </a:lnTo>
                <a:close/>
              </a:path>
            </a:pathLst>
          </a:custGeom>
          <a:blipFill>
            <a:blip r:embed="rId2">
              <a:alphaModFix amt="35000"/>
            </a:blip>
            <a:stretch>
              <a:fillRect l="-5533" t="0" r="-7628" b="0"/>
            </a:stretch>
          </a:blipFill>
        </p:spPr>
      </p:sp>
      <p:sp>
        <p:nvSpPr>
          <p:cNvPr name="Freeform 3" id="3"/>
          <p:cNvSpPr/>
          <p:nvPr/>
        </p:nvSpPr>
        <p:spPr>
          <a:xfrm flipH="false" flipV="false" rot="0">
            <a:off x="414577" y="8005996"/>
            <a:ext cx="2554620" cy="2057631"/>
          </a:xfrm>
          <a:custGeom>
            <a:avLst/>
            <a:gdLst/>
            <a:ahLst/>
            <a:cxnLst/>
            <a:rect r="r" b="b" t="t" l="l"/>
            <a:pathLst>
              <a:path h="2057631" w="2554620">
                <a:moveTo>
                  <a:pt x="0" y="0"/>
                </a:moveTo>
                <a:lnTo>
                  <a:pt x="2554620" y="0"/>
                </a:lnTo>
                <a:lnTo>
                  <a:pt x="2554620" y="2057630"/>
                </a:lnTo>
                <a:lnTo>
                  <a:pt x="0" y="2057630"/>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593207" y="0"/>
            <a:ext cx="5828549" cy="2924872"/>
          </a:xfrm>
          <a:custGeom>
            <a:avLst/>
            <a:gdLst/>
            <a:ahLst/>
            <a:cxnLst/>
            <a:rect r="r" b="b" t="t" l="l"/>
            <a:pathLst>
              <a:path h="2924872" w="5828549">
                <a:moveTo>
                  <a:pt x="0" y="0"/>
                </a:moveTo>
                <a:lnTo>
                  <a:pt x="5828549" y="0"/>
                </a:lnTo>
                <a:lnTo>
                  <a:pt x="5828549" y="2924872"/>
                </a:lnTo>
                <a:lnTo>
                  <a:pt x="0" y="29248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500979" y="4163364"/>
            <a:ext cx="15286042" cy="982229"/>
          </a:xfrm>
          <a:prstGeom prst="rect">
            <a:avLst/>
          </a:prstGeom>
        </p:spPr>
        <p:txBody>
          <a:bodyPr anchor="t" rtlCol="false" tIns="0" lIns="0" bIns="0" rIns="0">
            <a:spAutoFit/>
          </a:bodyPr>
          <a:lstStyle/>
          <a:p>
            <a:pPr algn="ctr" marL="0" indent="0" lvl="0">
              <a:lnSpc>
                <a:spcPts val="7450"/>
              </a:lnSpc>
              <a:spcBef>
                <a:spcPct val="0"/>
              </a:spcBef>
            </a:pPr>
            <a:r>
              <a:rPr lang="en-US" b="true" sz="7029">
                <a:solidFill>
                  <a:srgbClr val="FFFFFF"/>
                </a:solidFill>
                <a:latin typeface="TT Lakes Neue Expanded Bold"/>
                <a:ea typeface="TT Lakes Neue Expanded Bold"/>
                <a:cs typeface="TT Lakes Neue Expanded Bold"/>
                <a:sym typeface="TT Lakes Neue Expanded Bold"/>
              </a:rPr>
              <a:t>BÀI TẬP TỔNG HỢP</a:t>
            </a:r>
          </a:p>
        </p:txBody>
      </p:sp>
    </p:spTree>
  </p:cSld>
  <p:clrMapOvr>
    <a:masterClrMapping/>
  </p:clrMapOvr>
</p:sld>
</file>

<file path=ppt/slides/slide54.xml><?xml version="1.0" encoding="utf-8"?>
<p:sld xmlns:p="http://schemas.openxmlformats.org/presentationml/2006/main" xmlns:a="http://schemas.openxmlformats.org/drawingml/2006/main">
  <p:cSld>
    <p:bg>
      <p:bgPr>
        <a:gradFill rotWithShape="true">
          <a:gsLst>
            <a:gs pos="0">
              <a:srgbClr val="0AA4BF">
                <a:alpha val="100000"/>
              </a:srgbClr>
            </a:gs>
            <a:gs pos="50000">
              <a:srgbClr val="4B9CBF">
                <a:alpha val="100000"/>
              </a:srgbClr>
            </a:gs>
            <a:gs pos="100000">
              <a:srgbClr val="204E8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3084553"/>
            <a:ext cx="16707602" cy="5773697"/>
          </a:xfrm>
          <a:prstGeom prst="rect">
            <a:avLst/>
          </a:prstGeom>
        </p:spPr>
        <p:txBody>
          <a:bodyPr anchor="t" rtlCol="false" tIns="0" lIns="0" bIns="0" rIns="0">
            <a:spAutoFit/>
          </a:bodyPr>
          <a:lstStyle/>
          <a:p>
            <a:pPr algn="just">
              <a:lnSpc>
                <a:spcPts val="3291"/>
              </a:lnSpc>
              <a:spcBef>
                <a:spcPct val="0"/>
              </a:spcBef>
            </a:pPr>
            <a:r>
              <a:rPr lang="en-US" sz="3134" spc="106">
                <a:solidFill>
                  <a:srgbClr val="FFFFFF"/>
                </a:solidFill>
                <a:latin typeface="Poppins Bold"/>
                <a:ea typeface="Poppins Bold"/>
                <a:cs typeface="Poppins Bold"/>
                <a:sym typeface="Poppins Bold"/>
              </a:rPr>
              <a:t>a) Q (ABCDEG)</a:t>
            </a:r>
          </a:p>
          <a:p>
            <a:pPr algn="just">
              <a:lnSpc>
                <a:spcPts val="3291"/>
              </a:lnSpc>
              <a:spcBef>
                <a:spcPct val="0"/>
              </a:spcBef>
            </a:pPr>
            <a:r>
              <a:rPr lang="en-US" sz="3134" spc="106">
                <a:solidFill>
                  <a:srgbClr val="FFFFFF"/>
                </a:solidFill>
                <a:latin typeface="Poppins Bold"/>
                <a:ea typeface="Poppins Bold"/>
                <a:cs typeface="Poppins Bold"/>
                <a:sym typeface="Poppins Bold"/>
              </a:rPr>
              <a:t> F</a:t>
            </a:r>
            <a:r>
              <a:rPr lang="en-US" sz="3134" spc="106">
                <a:solidFill>
                  <a:srgbClr val="FFFFFF"/>
                </a:solidFill>
                <a:latin typeface="Poppins Bold"/>
                <a:ea typeface="Poppins Bold"/>
                <a:cs typeface="Poppins Bold"/>
                <a:sym typeface="Poppins Bold"/>
              </a:rPr>
              <a:t>={A→BC, C→DE, E→G}</a:t>
            </a:r>
          </a:p>
          <a:p>
            <a:pPr algn="just">
              <a:lnSpc>
                <a:spcPts val="3291"/>
              </a:lnSpc>
              <a:spcBef>
                <a:spcPct val="0"/>
              </a:spcBef>
            </a:pPr>
            <a:r>
              <a:rPr lang="en-US" sz="3134" spc="106">
                <a:solidFill>
                  <a:srgbClr val="FFFFFF"/>
                </a:solidFill>
                <a:latin typeface="Poppins Bold"/>
                <a:ea typeface="Poppins Bold"/>
                <a:cs typeface="Poppins Bold"/>
                <a:sym typeface="Poppins Bold"/>
              </a:rPr>
              <a:t>Bước</a:t>
            </a:r>
            <a:r>
              <a:rPr lang="en-US" sz="3134" spc="106">
                <a:solidFill>
                  <a:srgbClr val="FFFFFF"/>
                </a:solidFill>
                <a:latin typeface="Poppins Bold"/>
                <a:ea typeface="Poppins Bold"/>
                <a:cs typeface="Poppins Bold"/>
                <a:sym typeface="Poppins Bold"/>
              </a:rPr>
              <a:t> 1: Tìm khóa</a:t>
            </a:r>
          </a:p>
          <a:p>
            <a:pPr algn="just">
              <a:lnSpc>
                <a:spcPts val="3291"/>
              </a:lnSpc>
              <a:spcBef>
                <a:spcPct val="0"/>
              </a:spcBef>
            </a:pPr>
            <a:r>
              <a:rPr lang="en-US" sz="3134" spc="106">
                <a:solidFill>
                  <a:srgbClr val="FFFFFF"/>
                </a:solidFill>
                <a:latin typeface="Poppins Bold"/>
                <a:ea typeface="Poppins Bold"/>
                <a:cs typeface="Poppins Bold"/>
                <a:sym typeface="Poppins Bold"/>
              </a:rPr>
              <a:t>- Tính A⁺ = ABCDEG ⇒ A là khóa.</a:t>
            </a:r>
          </a:p>
          <a:p>
            <a:pPr algn="just">
              <a:lnSpc>
                <a:spcPts val="3291"/>
              </a:lnSpc>
              <a:spcBef>
                <a:spcPct val="0"/>
              </a:spcBef>
            </a:pPr>
            <a:r>
              <a:rPr lang="en-US" sz="3134" spc="106">
                <a:solidFill>
                  <a:srgbClr val="FFFFFF"/>
                </a:solidFill>
                <a:latin typeface="Poppins Bold"/>
                <a:ea typeface="Poppins Bold"/>
                <a:cs typeface="Poppins Bold"/>
                <a:sym typeface="Poppins Bold"/>
              </a:rPr>
              <a:t>Bước 2: Kiểm tra dạng chuẩn</a:t>
            </a:r>
          </a:p>
          <a:p>
            <a:pPr algn="just">
              <a:lnSpc>
                <a:spcPts val="3291"/>
              </a:lnSpc>
              <a:spcBef>
                <a:spcPct val="0"/>
              </a:spcBef>
            </a:pPr>
            <a:r>
              <a:rPr lang="en-US" sz="3134" spc="106">
                <a:solidFill>
                  <a:srgbClr val="FFFFFF"/>
                </a:solidFill>
                <a:latin typeface="Poppins Bold"/>
                <a:ea typeface="Poppins Bold"/>
                <a:cs typeface="Poppins Bold"/>
                <a:sym typeface="Poppins Bold"/>
              </a:rPr>
              <a:t>- BCNF: C → DE vi phạm vì C không là siêu khóa.</a:t>
            </a:r>
          </a:p>
          <a:p>
            <a:pPr algn="just">
              <a:lnSpc>
                <a:spcPts val="3291"/>
              </a:lnSpc>
              <a:spcBef>
                <a:spcPct val="0"/>
              </a:spcBef>
            </a:pPr>
            <a:r>
              <a:rPr lang="en-US" sz="3134" spc="106">
                <a:solidFill>
                  <a:srgbClr val="FFFFFF"/>
                </a:solidFill>
                <a:latin typeface="Poppins Bold"/>
                <a:ea typeface="Poppins Bold"/>
                <a:cs typeface="Poppins Bold"/>
                <a:sym typeface="Poppins Bold"/>
              </a:rPr>
              <a:t>- 3NF: </a:t>
            </a:r>
          </a:p>
          <a:p>
            <a:pPr algn="just">
              <a:lnSpc>
                <a:spcPts val="3291"/>
              </a:lnSpc>
              <a:spcBef>
                <a:spcPct val="0"/>
              </a:spcBef>
            </a:pPr>
            <a:r>
              <a:rPr lang="en-US" sz="3134" spc="106">
                <a:solidFill>
                  <a:srgbClr val="FFFFFF"/>
                </a:solidFill>
                <a:latin typeface="Poppins Bold"/>
                <a:ea typeface="Poppins Bold"/>
                <a:cs typeface="Poppins Bold"/>
                <a:sym typeface="Poppins Bold"/>
              </a:rPr>
              <a:t>Phân rã VP của F:</a:t>
            </a:r>
          </a:p>
          <a:p>
            <a:pPr algn="just">
              <a:lnSpc>
                <a:spcPts val="3291"/>
              </a:lnSpc>
              <a:spcBef>
                <a:spcPct val="0"/>
              </a:spcBef>
            </a:pPr>
            <a:r>
              <a:rPr lang="en-US" sz="3134" spc="106">
                <a:solidFill>
                  <a:srgbClr val="FFFFFF"/>
                </a:solidFill>
                <a:latin typeface="Poppins Bold"/>
                <a:ea typeface="Poppins Bold"/>
                <a:cs typeface="Poppins Bold"/>
                <a:sym typeface="Poppins Bold"/>
              </a:rPr>
              <a:t>F = {A → B, A → C, C → D, C → E, E → G}</a:t>
            </a:r>
          </a:p>
          <a:p>
            <a:pPr algn="just">
              <a:lnSpc>
                <a:spcPts val="3291"/>
              </a:lnSpc>
              <a:spcBef>
                <a:spcPct val="0"/>
              </a:spcBef>
            </a:pPr>
            <a:r>
              <a:rPr lang="en-US" sz="3134" spc="106">
                <a:solidFill>
                  <a:srgbClr val="FFFFFF"/>
                </a:solidFill>
                <a:latin typeface="Poppins Bold"/>
                <a:ea typeface="Poppins Bold"/>
                <a:cs typeface="Poppins Bold"/>
                <a:sym typeface="Poppins Bold"/>
              </a:rPr>
              <a:t>C</a:t>
            </a:r>
            <a:r>
              <a:rPr lang="en-US" sz="3134" spc="106">
                <a:solidFill>
                  <a:srgbClr val="FFFFFF"/>
                </a:solidFill>
                <a:latin typeface="Poppins Bold"/>
                <a:ea typeface="Poppins Bold"/>
                <a:cs typeface="Poppins Bold"/>
                <a:sym typeface="Poppins Bold"/>
              </a:rPr>
              <a:t> → DE vi phạm vì C không là khóa và DE không là thuộc tính khóa.</a:t>
            </a:r>
          </a:p>
          <a:p>
            <a:pPr algn="just">
              <a:lnSpc>
                <a:spcPts val="3291"/>
              </a:lnSpc>
              <a:spcBef>
                <a:spcPct val="0"/>
              </a:spcBef>
            </a:pPr>
            <a:r>
              <a:rPr lang="en-US" sz="3134" spc="106">
                <a:solidFill>
                  <a:srgbClr val="FFFFFF"/>
                </a:solidFill>
                <a:latin typeface="Poppins Bold"/>
                <a:ea typeface="Poppins Bold"/>
                <a:cs typeface="Poppins Bold"/>
                <a:sym typeface="Poppins Bold"/>
              </a:rPr>
              <a:t>- 2NF:</a:t>
            </a:r>
            <a:r>
              <a:rPr lang="en-US" sz="3134" spc="106">
                <a:solidFill>
                  <a:srgbClr val="FFFFFF"/>
                </a:solidFill>
                <a:latin typeface="Poppins Bold"/>
                <a:ea typeface="Poppins Bold"/>
                <a:cs typeface="Poppins Bold"/>
                <a:sym typeface="Poppins Bold"/>
              </a:rPr>
              <a:t> Không có phụ thuộc bộ phận vào khóa A. ( chỉ có một khóa duy nhất và khóa có duy nhất một thuộc tính)</a:t>
            </a:r>
          </a:p>
          <a:p>
            <a:pPr algn="just">
              <a:lnSpc>
                <a:spcPts val="3291"/>
              </a:lnSpc>
              <a:spcBef>
                <a:spcPct val="0"/>
              </a:spcBef>
            </a:pPr>
            <a:r>
              <a:rPr lang="en-US" sz="3134" spc="106">
                <a:solidFill>
                  <a:srgbClr val="FFFFFF"/>
                </a:solidFill>
                <a:latin typeface="Poppins Bold"/>
                <a:ea typeface="Poppins Bold"/>
                <a:cs typeface="Poppins Bold"/>
                <a:sym typeface="Poppins Bold"/>
              </a:rPr>
              <a:t>⇒ </a:t>
            </a:r>
            <a:r>
              <a:rPr lang="en-US" sz="3134" spc="106">
                <a:solidFill>
                  <a:srgbClr val="FFFFFF"/>
                </a:solidFill>
                <a:latin typeface="Poppins Bold"/>
                <a:ea typeface="Poppins Bold"/>
                <a:cs typeface="Poppins Bold"/>
                <a:sym typeface="Poppins Bold"/>
              </a:rPr>
              <a:t>Kết luận: Lược đồ ở 2NF.</a:t>
            </a:r>
          </a:p>
          <a:p>
            <a:pPr algn="just">
              <a:lnSpc>
                <a:spcPts val="3179"/>
              </a:lnSpc>
              <a:spcBef>
                <a:spcPct val="0"/>
              </a:spcBef>
            </a:pPr>
          </a:p>
        </p:txBody>
      </p:sp>
      <p:grpSp>
        <p:nvGrpSpPr>
          <p:cNvPr name="Group 3" id="3"/>
          <p:cNvGrpSpPr/>
          <p:nvPr/>
        </p:nvGrpSpPr>
        <p:grpSpPr>
          <a:xfrm rot="0">
            <a:off x="390395" y="280326"/>
            <a:ext cx="4829442" cy="748374"/>
            <a:chOff x="0" y="0"/>
            <a:chExt cx="1271952" cy="197103"/>
          </a:xfrm>
        </p:grpSpPr>
        <p:sp>
          <p:nvSpPr>
            <p:cNvPr name="Freeform 4" id="4"/>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1</a:t>
              </a:r>
            </a:p>
          </p:txBody>
        </p:sp>
      </p:grpSp>
      <p:sp>
        <p:nvSpPr>
          <p:cNvPr name="TextBox 6" id="6"/>
          <p:cNvSpPr txBox="true"/>
          <p:nvPr/>
        </p:nvSpPr>
        <p:spPr>
          <a:xfrm rot="0">
            <a:off x="1028700" y="1619324"/>
            <a:ext cx="12481869" cy="1643904"/>
          </a:xfrm>
          <a:prstGeom prst="rect">
            <a:avLst/>
          </a:prstGeom>
        </p:spPr>
        <p:txBody>
          <a:bodyPr anchor="t" rtlCol="false" tIns="0" lIns="0" bIns="0" rIns="0">
            <a:spAutoFit/>
          </a:bodyPr>
          <a:lstStyle/>
          <a:p>
            <a:pPr algn="l">
              <a:lnSpc>
                <a:spcPts val="4087"/>
              </a:lnSpc>
              <a:spcBef>
                <a:spcPct val="0"/>
              </a:spcBef>
            </a:pPr>
            <a:r>
              <a:rPr lang="en-US" b="true" sz="3893">
                <a:solidFill>
                  <a:srgbClr val="240960"/>
                </a:solidFill>
                <a:latin typeface="Heading Now 61-68 Bold"/>
                <a:ea typeface="Heading Now 61-68 Bold"/>
                <a:cs typeface="Heading Now 61-68 Bold"/>
                <a:sym typeface="Heading Now 61-68 Bold"/>
              </a:rPr>
              <a:t>CHO BIẾT DẠNG CHUẨN CỦA CÁC LƯỢC ĐỒ QUAN HỆ SAU:</a:t>
            </a:r>
          </a:p>
          <a:p>
            <a:pPr algn="l">
              <a:lnSpc>
                <a:spcPts val="4087"/>
              </a:lnSpc>
              <a:spcBef>
                <a:spcPct val="0"/>
              </a:spcBef>
            </a:pPr>
          </a:p>
        </p:txBody>
      </p:sp>
      <p:sp>
        <p:nvSpPr>
          <p:cNvPr name="TextBox 7" id="7"/>
          <p:cNvSpPr txBox="true"/>
          <p:nvPr/>
        </p:nvSpPr>
        <p:spPr>
          <a:xfrm rot="0">
            <a:off x="14163615" y="9296400"/>
            <a:ext cx="3123367" cy="420029"/>
          </a:xfrm>
          <a:prstGeom prst="rect">
            <a:avLst/>
          </a:prstGeom>
        </p:spPr>
        <p:txBody>
          <a:bodyPr anchor="t" rtlCol="false" tIns="0" lIns="0" bIns="0" rIns="0">
            <a:spAutoFit/>
          </a:bodyPr>
          <a:lstStyle/>
          <a:p>
            <a:pPr algn="ctr" marL="0" indent="0" lvl="0">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Phương Nhi</a:t>
            </a:r>
          </a:p>
        </p:txBody>
      </p:sp>
    </p:spTree>
  </p:cSld>
  <p:clrMapOvr>
    <a:masterClrMapping/>
  </p:clrMapOvr>
</p:sld>
</file>

<file path=ppt/slides/slide55.xml><?xml version="1.0" encoding="utf-8"?>
<p:sld xmlns:p="http://schemas.openxmlformats.org/presentationml/2006/main" xmlns:a="http://schemas.openxmlformats.org/drawingml/2006/main">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1263128" y="3084553"/>
            <a:ext cx="17495453" cy="3725822"/>
          </a:xfrm>
          <a:prstGeom prst="rect">
            <a:avLst/>
          </a:prstGeom>
        </p:spPr>
        <p:txBody>
          <a:bodyPr anchor="t" rtlCol="false" tIns="0" lIns="0" bIns="0" rIns="0">
            <a:spAutoFit/>
          </a:bodyPr>
          <a:lstStyle/>
          <a:p>
            <a:pPr algn="just">
              <a:lnSpc>
                <a:spcPts val="3291"/>
              </a:lnSpc>
              <a:spcBef>
                <a:spcPct val="0"/>
              </a:spcBef>
            </a:pPr>
            <a:r>
              <a:rPr lang="en-US" sz="3134" spc="106">
                <a:solidFill>
                  <a:srgbClr val="FFFFFF"/>
                </a:solidFill>
                <a:latin typeface="Poppins Bold"/>
                <a:ea typeface="Poppins Bold"/>
                <a:cs typeface="Poppins Bold"/>
                <a:sym typeface="Poppins Bold"/>
              </a:rPr>
              <a:t>b</a:t>
            </a:r>
            <a:r>
              <a:rPr lang="en-US" sz="3134" spc="106">
                <a:solidFill>
                  <a:srgbClr val="FFFFFF"/>
                </a:solidFill>
                <a:latin typeface="Poppins Bold"/>
                <a:ea typeface="Poppins Bold"/>
                <a:cs typeface="Poppins Bold"/>
                <a:sym typeface="Poppins Bold"/>
              </a:rPr>
              <a:t>) Q(ABCDEGH);</a:t>
            </a:r>
          </a:p>
          <a:p>
            <a:pPr algn="just">
              <a:lnSpc>
                <a:spcPts val="3291"/>
              </a:lnSpc>
              <a:spcBef>
                <a:spcPct val="0"/>
              </a:spcBef>
            </a:pPr>
            <a:r>
              <a:rPr lang="en-US" sz="3134" spc="106">
                <a:solidFill>
                  <a:srgbClr val="FFFFFF"/>
                </a:solidFill>
                <a:latin typeface="Poppins Bold"/>
                <a:ea typeface="Poppins Bold"/>
                <a:cs typeface="Poppins Bold"/>
                <a:sym typeface="Poppins Bold"/>
              </a:rPr>
              <a:t> F</a:t>
            </a:r>
            <a:r>
              <a:rPr lang="en-US" sz="3134" spc="106">
                <a:solidFill>
                  <a:srgbClr val="FFFFFF"/>
                </a:solidFill>
                <a:latin typeface="Poppins Bold"/>
                <a:ea typeface="Poppins Bold"/>
                <a:cs typeface="Poppins Bold"/>
                <a:sym typeface="Poppins Bold"/>
              </a:rPr>
              <a:t>={C→AB, D→E, B→G}</a:t>
            </a:r>
          </a:p>
          <a:p>
            <a:pPr algn="just">
              <a:lnSpc>
                <a:spcPts val="3291"/>
              </a:lnSpc>
              <a:spcBef>
                <a:spcPct val="0"/>
              </a:spcBef>
            </a:pPr>
            <a:r>
              <a:rPr lang="en-US" sz="3134" spc="106">
                <a:solidFill>
                  <a:srgbClr val="FFFFFF"/>
                </a:solidFill>
                <a:latin typeface="Poppins Bold"/>
                <a:ea typeface="Poppins Bold"/>
                <a:cs typeface="Poppins Bold"/>
                <a:sym typeface="Poppins Bold"/>
              </a:rPr>
              <a:t>Bước</a:t>
            </a:r>
            <a:r>
              <a:rPr lang="en-US" sz="3134" spc="106">
                <a:solidFill>
                  <a:srgbClr val="FFFFFF"/>
                </a:solidFill>
                <a:latin typeface="Poppins Bold"/>
                <a:ea typeface="Poppins Bold"/>
                <a:cs typeface="Poppins Bold"/>
                <a:sym typeface="Poppins Bold"/>
              </a:rPr>
              <a:t> 1: Tìm khóa</a:t>
            </a:r>
          </a:p>
          <a:p>
            <a:pPr algn="just">
              <a:lnSpc>
                <a:spcPts val="3291"/>
              </a:lnSpc>
              <a:spcBef>
                <a:spcPct val="0"/>
              </a:spcBef>
            </a:pPr>
            <a:r>
              <a:rPr lang="en-US" sz="3134" spc="106">
                <a:solidFill>
                  <a:srgbClr val="FFFFFF"/>
                </a:solidFill>
                <a:latin typeface="Poppins Bold"/>
                <a:ea typeface="Poppins Bold"/>
                <a:cs typeface="Poppins Bold"/>
                <a:sym typeface="Poppins Bold"/>
              </a:rPr>
              <a:t>- CD⁺ = ABCDEG ⇒ thiếu H → CDH⁺ = toàn bộ ⇒ CDH là khóa.</a:t>
            </a:r>
          </a:p>
          <a:p>
            <a:pPr algn="just">
              <a:lnSpc>
                <a:spcPts val="3291"/>
              </a:lnSpc>
              <a:spcBef>
                <a:spcPct val="0"/>
              </a:spcBef>
            </a:pPr>
            <a:r>
              <a:rPr lang="en-US" sz="3134" spc="106">
                <a:solidFill>
                  <a:srgbClr val="FFFFFF"/>
                </a:solidFill>
                <a:latin typeface="Poppins Bold"/>
                <a:ea typeface="Poppins Bold"/>
                <a:cs typeface="Poppins Bold"/>
                <a:sym typeface="Poppins Bold"/>
              </a:rPr>
              <a:t>Bước 2: Kiểm tra dạng chuẩn</a:t>
            </a:r>
          </a:p>
          <a:p>
            <a:pPr algn="just">
              <a:lnSpc>
                <a:spcPts val="3291"/>
              </a:lnSpc>
              <a:spcBef>
                <a:spcPct val="0"/>
              </a:spcBef>
            </a:pPr>
            <a:r>
              <a:rPr lang="en-US" sz="3134" spc="106">
                <a:solidFill>
                  <a:srgbClr val="FFFFFF"/>
                </a:solidFill>
                <a:latin typeface="Poppins Bold"/>
                <a:ea typeface="Poppins Bold"/>
                <a:cs typeface="Poppins Bold"/>
                <a:sym typeface="Poppins Bold"/>
              </a:rPr>
              <a:t>- C, D, B không là siêu khóa nhưng là vế trái ⇒ vi phạm BCNF, 3NF.</a:t>
            </a:r>
          </a:p>
          <a:p>
            <a:pPr algn="just">
              <a:lnSpc>
                <a:spcPts val="3291"/>
              </a:lnSpc>
              <a:spcBef>
                <a:spcPct val="0"/>
              </a:spcBef>
            </a:pPr>
            <a:r>
              <a:rPr lang="en-US" sz="3134" spc="106">
                <a:solidFill>
                  <a:srgbClr val="FFFFFF"/>
                </a:solidFill>
                <a:latin typeface="Poppins Bold"/>
                <a:ea typeface="Poppins Bold"/>
                <a:cs typeface="Poppins Bold"/>
                <a:sym typeface="Poppins Bold"/>
              </a:rPr>
              <a:t>-</a:t>
            </a:r>
            <a:r>
              <a:rPr lang="en-US" sz="3134" spc="106">
                <a:solidFill>
                  <a:srgbClr val="FFFFFF"/>
                </a:solidFill>
                <a:latin typeface="Poppins Bold"/>
                <a:ea typeface="Poppins Bold"/>
                <a:cs typeface="Poppins Bold"/>
                <a:sym typeface="Poppins Bold"/>
              </a:rPr>
              <a:t> Không có phụ thuộc bộ phận vào CDH.</a:t>
            </a:r>
          </a:p>
          <a:p>
            <a:pPr algn="just">
              <a:lnSpc>
                <a:spcPts val="3291"/>
              </a:lnSpc>
              <a:spcBef>
                <a:spcPct val="0"/>
              </a:spcBef>
            </a:pPr>
            <a:r>
              <a:rPr lang="en-US" sz="3134" spc="106">
                <a:solidFill>
                  <a:srgbClr val="FFFFFF"/>
                </a:solidFill>
                <a:latin typeface="Poppins Bold"/>
                <a:ea typeface="Poppins Bold"/>
                <a:cs typeface="Poppins Bold"/>
                <a:sym typeface="Poppins Bold"/>
              </a:rPr>
              <a:t>⇒ </a:t>
            </a:r>
            <a:r>
              <a:rPr lang="en-US" sz="3134" spc="106">
                <a:solidFill>
                  <a:srgbClr val="FFFFFF"/>
                </a:solidFill>
                <a:latin typeface="Poppins Bold"/>
                <a:ea typeface="Poppins Bold"/>
                <a:cs typeface="Poppins Bold"/>
                <a:sym typeface="Poppins Bold"/>
              </a:rPr>
              <a:t>Kết luận: Lược đồ ở 1NF.</a:t>
            </a:r>
          </a:p>
          <a:p>
            <a:pPr algn="just">
              <a:lnSpc>
                <a:spcPts val="3179"/>
              </a:lnSpc>
              <a:spcBef>
                <a:spcPct val="0"/>
              </a:spcBef>
            </a:pPr>
          </a:p>
        </p:txBody>
      </p:sp>
      <p:grpSp>
        <p:nvGrpSpPr>
          <p:cNvPr name="Group 3" id="3"/>
          <p:cNvGrpSpPr/>
          <p:nvPr/>
        </p:nvGrpSpPr>
        <p:grpSpPr>
          <a:xfrm rot="0">
            <a:off x="390395" y="280326"/>
            <a:ext cx="4829442" cy="748374"/>
            <a:chOff x="0" y="0"/>
            <a:chExt cx="1271952" cy="197103"/>
          </a:xfrm>
        </p:grpSpPr>
        <p:sp>
          <p:nvSpPr>
            <p:cNvPr name="Freeform 4" id="4"/>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1</a:t>
              </a:r>
            </a:p>
          </p:txBody>
        </p:sp>
      </p:grpSp>
      <p:sp>
        <p:nvSpPr>
          <p:cNvPr name="TextBox 6" id="6"/>
          <p:cNvSpPr txBox="true"/>
          <p:nvPr/>
        </p:nvSpPr>
        <p:spPr>
          <a:xfrm rot="0">
            <a:off x="1028700" y="1619324"/>
            <a:ext cx="12481869" cy="1643904"/>
          </a:xfrm>
          <a:prstGeom prst="rect">
            <a:avLst/>
          </a:prstGeom>
        </p:spPr>
        <p:txBody>
          <a:bodyPr anchor="t" rtlCol="false" tIns="0" lIns="0" bIns="0" rIns="0">
            <a:spAutoFit/>
          </a:bodyPr>
          <a:lstStyle/>
          <a:p>
            <a:pPr algn="l">
              <a:lnSpc>
                <a:spcPts val="4087"/>
              </a:lnSpc>
              <a:spcBef>
                <a:spcPct val="0"/>
              </a:spcBef>
            </a:pPr>
            <a:r>
              <a:rPr lang="en-US" b="true" sz="3893">
                <a:solidFill>
                  <a:srgbClr val="240960"/>
                </a:solidFill>
                <a:latin typeface="Heading Now 61-68 Bold"/>
                <a:ea typeface="Heading Now 61-68 Bold"/>
                <a:cs typeface="Heading Now 61-68 Bold"/>
                <a:sym typeface="Heading Now 61-68 Bold"/>
              </a:rPr>
              <a:t>CHO BIẾT DẠNG CHUẨN CỦA CÁC LƯỢC ĐỒ QUAN HỆ SAU:</a:t>
            </a:r>
          </a:p>
          <a:p>
            <a:pPr algn="l">
              <a:lnSpc>
                <a:spcPts val="4087"/>
              </a:lnSpc>
              <a:spcBef>
                <a:spcPct val="0"/>
              </a:spcBef>
            </a:pPr>
          </a:p>
        </p:txBody>
      </p:sp>
      <p:sp>
        <p:nvSpPr>
          <p:cNvPr name="TextBox 7" id="7"/>
          <p:cNvSpPr txBox="true"/>
          <p:nvPr/>
        </p:nvSpPr>
        <p:spPr>
          <a:xfrm rot="0">
            <a:off x="1263128" y="6559305"/>
            <a:ext cx="12352734" cy="3042816"/>
          </a:xfrm>
          <a:prstGeom prst="rect">
            <a:avLst/>
          </a:prstGeom>
        </p:spPr>
        <p:txBody>
          <a:bodyPr anchor="t" rtlCol="false" tIns="0" lIns="0" bIns="0" rIns="0">
            <a:spAutoFit/>
          </a:bodyPr>
          <a:lstStyle/>
          <a:p>
            <a:pPr algn="just" marL="0" indent="0" lvl="0">
              <a:lnSpc>
                <a:spcPts val="3389"/>
              </a:lnSpc>
              <a:spcBef>
                <a:spcPct val="0"/>
              </a:spcBef>
            </a:pPr>
            <a:r>
              <a:rPr lang="en-US" sz="3227" spc="109" strike="noStrike" u="none">
                <a:solidFill>
                  <a:srgbClr val="FFFFFF"/>
                </a:solidFill>
                <a:latin typeface="Poppins Bold"/>
                <a:ea typeface="Poppins Bold"/>
                <a:cs typeface="Poppins Bold"/>
                <a:sym typeface="Poppins Bold"/>
              </a:rPr>
              <a:t>c) Q(ABCDEGH)</a:t>
            </a:r>
          </a:p>
          <a:p>
            <a:pPr algn="just" marL="0" indent="0" lvl="0">
              <a:lnSpc>
                <a:spcPts val="3389"/>
              </a:lnSpc>
              <a:spcBef>
                <a:spcPct val="0"/>
              </a:spcBef>
            </a:pPr>
            <a:r>
              <a:rPr lang="en-US" sz="3227" spc="109" strike="noStrike" u="none">
                <a:solidFill>
                  <a:srgbClr val="FFFFFF"/>
                </a:solidFill>
                <a:latin typeface="Poppins Bold"/>
                <a:ea typeface="Poppins Bold"/>
                <a:cs typeface="Poppins Bold"/>
                <a:sym typeface="Poppins Bold"/>
              </a:rPr>
              <a:t> F={A→BC, D→E, H→G}</a:t>
            </a:r>
          </a:p>
          <a:p>
            <a:pPr algn="just" marL="0" indent="0" lvl="0">
              <a:lnSpc>
                <a:spcPts val="3389"/>
              </a:lnSpc>
              <a:spcBef>
                <a:spcPct val="0"/>
              </a:spcBef>
            </a:pPr>
            <a:r>
              <a:rPr lang="en-US" sz="3227" spc="109" strike="noStrike" u="none">
                <a:solidFill>
                  <a:srgbClr val="FFFFFF"/>
                </a:solidFill>
                <a:latin typeface="Poppins Bold"/>
                <a:ea typeface="Poppins Bold"/>
                <a:cs typeface="Poppins Bold"/>
                <a:sym typeface="Poppins Bold"/>
              </a:rPr>
              <a:t>Bước 1: Tìm khóa</a:t>
            </a:r>
          </a:p>
          <a:p>
            <a:pPr algn="just" marL="0" indent="0" lvl="0">
              <a:lnSpc>
                <a:spcPts val="3389"/>
              </a:lnSpc>
              <a:spcBef>
                <a:spcPct val="0"/>
              </a:spcBef>
            </a:pPr>
            <a:r>
              <a:rPr lang="en-US" sz="3227" spc="109" strike="noStrike" u="none">
                <a:solidFill>
                  <a:srgbClr val="FFFFFF"/>
                </a:solidFill>
                <a:latin typeface="Poppins Bold"/>
                <a:ea typeface="Poppins Bold"/>
                <a:cs typeface="Poppins Bold"/>
                <a:sym typeface="Poppins Bold"/>
              </a:rPr>
              <a:t>- ADH⁺ = ABCDEGH ⇒ ADH là khóa.</a:t>
            </a:r>
          </a:p>
          <a:p>
            <a:pPr algn="just" marL="0" indent="0" lvl="0">
              <a:lnSpc>
                <a:spcPts val="3389"/>
              </a:lnSpc>
              <a:spcBef>
                <a:spcPct val="0"/>
              </a:spcBef>
            </a:pPr>
            <a:r>
              <a:rPr lang="en-US" sz="3227" spc="109" strike="noStrike" u="none">
                <a:solidFill>
                  <a:srgbClr val="FFFFFF"/>
                </a:solidFill>
                <a:latin typeface="Poppins Bold"/>
                <a:ea typeface="Poppins Bold"/>
                <a:cs typeface="Poppins Bold"/>
                <a:sym typeface="Poppins Bold"/>
              </a:rPr>
              <a:t>Bước 2: Kiểm tra dạng chuẩn</a:t>
            </a:r>
          </a:p>
          <a:p>
            <a:pPr algn="just" marL="0" indent="0" lvl="0">
              <a:lnSpc>
                <a:spcPts val="3389"/>
              </a:lnSpc>
              <a:spcBef>
                <a:spcPct val="0"/>
              </a:spcBef>
            </a:pPr>
            <a:r>
              <a:rPr lang="en-US" sz="3227" spc="109" strike="noStrike" u="none">
                <a:solidFill>
                  <a:srgbClr val="FFFFFF"/>
                </a:solidFill>
                <a:latin typeface="Poppins Bold"/>
                <a:ea typeface="Poppins Bold"/>
                <a:cs typeface="Poppins Bold"/>
                <a:sym typeface="Poppins Bold"/>
              </a:rPr>
              <a:t>- A, D, H không là siêu khóa riêng lẻ ⇒ vi phạm BCNF, 3NF.</a:t>
            </a:r>
          </a:p>
          <a:p>
            <a:pPr algn="just" marL="0" indent="0" lvl="0">
              <a:lnSpc>
                <a:spcPts val="3389"/>
              </a:lnSpc>
              <a:spcBef>
                <a:spcPct val="0"/>
              </a:spcBef>
            </a:pPr>
            <a:r>
              <a:rPr lang="en-US" sz="3227" spc="109" strike="noStrike" u="none">
                <a:solidFill>
                  <a:srgbClr val="FFFFFF"/>
                </a:solidFill>
                <a:latin typeface="Poppins Bold"/>
                <a:ea typeface="Poppins Bold"/>
                <a:cs typeface="Poppins Bold"/>
                <a:sym typeface="Poppins Bold"/>
              </a:rPr>
              <a:t>⇒ Kết luận: Lược đồ ở 1NF.</a:t>
            </a:r>
          </a:p>
        </p:txBody>
      </p:sp>
      <p:sp>
        <p:nvSpPr>
          <p:cNvPr name="TextBox 8" id="8"/>
          <p:cNvSpPr txBox="true"/>
          <p:nvPr/>
        </p:nvSpPr>
        <p:spPr>
          <a:xfrm rot="0">
            <a:off x="14135933" y="9296400"/>
            <a:ext cx="3123367" cy="420029"/>
          </a:xfrm>
          <a:prstGeom prst="rect">
            <a:avLst/>
          </a:prstGeom>
        </p:spPr>
        <p:txBody>
          <a:bodyPr anchor="t" rtlCol="false" tIns="0" lIns="0" bIns="0" rIns="0">
            <a:spAutoFit/>
          </a:bodyPr>
          <a:lstStyle/>
          <a:p>
            <a:pPr algn="ctr" marL="0" indent="0" lvl="0">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Phương Nhi</a:t>
            </a:r>
          </a:p>
        </p:txBody>
      </p:sp>
    </p:spTree>
  </p:cSld>
  <p:clrMapOvr>
    <a:masterClrMapping/>
  </p:clrMapOvr>
</p:sld>
</file>

<file path=ppt/slides/slide56.xml><?xml version="1.0" encoding="utf-8"?>
<p:sld xmlns:p="http://schemas.openxmlformats.org/presentationml/2006/main" xmlns:a="http://schemas.openxmlformats.org/drawingml/2006/main">
  <p:cSld>
    <p:bg>
      <p:bgPr>
        <a:gradFill rotWithShape="true">
          <a:gsLst>
            <a:gs pos="0">
              <a:srgbClr val="02B4D4">
                <a:alpha val="100000"/>
              </a:srgbClr>
            </a:gs>
            <a:gs pos="50000">
              <a:srgbClr val="5C90C8">
                <a:alpha val="100000"/>
              </a:srgbClr>
            </a:gs>
            <a:gs pos="100000">
              <a:srgbClr val="0E2C4D">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1234553" y="3084553"/>
            <a:ext cx="17495453" cy="3316247"/>
          </a:xfrm>
          <a:prstGeom prst="rect">
            <a:avLst/>
          </a:prstGeom>
        </p:spPr>
        <p:txBody>
          <a:bodyPr anchor="t" rtlCol="false" tIns="0" lIns="0" bIns="0" rIns="0">
            <a:spAutoFit/>
          </a:bodyPr>
          <a:lstStyle/>
          <a:p>
            <a:pPr algn="just">
              <a:lnSpc>
                <a:spcPts val="3291"/>
              </a:lnSpc>
              <a:spcBef>
                <a:spcPct val="0"/>
              </a:spcBef>
            </a:pPr>
            <a:r>
              <a:rPr lang="en-US" sz="3134" spc="106">
                <a:solidFill>
                  <a:srgbClr val="FFFFFF"/>
                </a:solidFill>
                <a:latin typeface="Poppins Bold"/>
                <a:ea typeface="Poppins Bold"/>
                <a:cs typeface="Poppins Bold"/>
                <a:sym typeface="Poppins Bold"/>
              </a:rPr>
              <a:t>d</a:t>
            </a:r>
            <a:r>
              <a:rPr lang="en-US" sz="3134" spc="106">
                <a:solidFill>
                  <a:srgbClr val="FFFFFF"/>
                </a:solidFill>
                <a:latin typeface="Poppins Bold"/>
                <a:ea typeface="Poppins Bold"/>
                <a:cs typeface="Poppins Bold"/>
                <a:sym typeface="Poppins Bold"/>
              </a:rPr>
              <a:t>) Q(ABCDEG);</a:t>
            </a:r>
          </a:p>
          <a:p>
            <a:pPr algn="just">
              <a:lnSpc>
                <a:spcPts val="3291"/>
              </a:lnSpc>
              <a:spcBef>
                <a:spcPct val="0"/>
              </a:spcBef>
            </a:pPr>
            <a:r>
              <a:rPr lang="en-US" sz="3134" spc="106">
                <a:solidFill>
                  <a:srgbClr val="FFFFFF"/>
                </a:solidFill>
                <a:latin typeface="Poppins Bold"/>
                <a:ea typeface="Poppins Bold"/>
                <a:cs typeface="Poppins Bold"/>
                <a:sym typeface="Poppins Bold"/>
              </a:rPr>
              <a:t> F</a:t>
            </a:r>
            <a:r>
              <a:rPr lang="en-US" sz="3134" spc="106">
                <a:solidFill>
                  <a:srgbClr val="FFFFFF"/>
                </a:solidFill>
                <a:latin typeface="Poppins Bold"/>
                <a:ea typeface="Poppins Bold"/>
                <a:cs typeface="Poppins Bold"/>
                <a:sym typeface="Poppins Bold"/>
              </a:rPr>
              <a:t>={AB→C, C→B, ABD→E, G→A}</a:t>
            </a:r>
          </a:p>
          <a:p>
            <a:pPr algn="just">
              <a:lnSpc>
                <a:spcPts val="3291"/>
              </a:lnSpc>
              <a:spcBef>
                <a:spcPct val="0"/>
              </a:spcBef>
            </a:pPr>
            <a:r>
              <a:rPr lang="en-US" sz="3134" spc="106">
                <a:solidFill>
                  <a:srgbClr val="FFFFFF"/>
                </a:solidFill>
                <a:latin typeface="Poppins Bold"/>
                <a:ea typeface="Poppins Bold"/>
                <a:cs typeface="Poppins Bold"/>
                <a:sym typeface="Poppins Bold"/>
              </a:rPr>
              <a:t>Bước</a:t>
            </a:r>
            <a:r>
              <a:rPr lang="en-US" sz="3134" spc="106">
                <a:solidFill>
                  <a:srgbClr val="FFFFFF"/>
                </a:solidFill>
                <a:latin typeface="Poppins Bold"/>
                <a:ea typeface="Poppins Bold"/>
                <a:cs typeface="Poppins Bold"/>
                <a:sym typeface="Poppins Bold"/>
              </a:rPr>
              <a:t> 1: Tìm khóa</a:t>
            </a:r>
          </a:p>
          <a:p>
            <a:pPr algn="just">
              <a:lnSpc>
                <a:spcPts val="3291"/>
              </a:lnSpc>
              <a:spcBef>
                <a:spcPct val="0"/>
              </a:spcBef>
            </a:pPr>
            <a:r>
              <a:rPr lang="en-US" sz="3134" spc="106">
                <a:solidFill>
                  <a:srgbClr val="FFFFFF"/>
                </a:solidFill>
                <a:latin typeface="Poppins Bold"/>
                <a:ea typeface="Poppins Bold"/>
                <a:cs typeface="Poppins Bold"/>
                <a:sym typeface="Poppins Bold"/>
              </a:rPr>
              <a:t>- ABDG⁺ = ABCDEG ⇒ ABDG là khóa.</a:t>
            </a:r>
          </a:p>
          <a:p>
            <a:pPr algn="just">
              <a:lnSpc>
                <a:spcPts val="3291"/>
              </a:lnSpc>
              <a:spcBef>
                <a:spcPct val="0"/>
              </a:spcBef>
            </a:pPr>
            <a:r>
              <a:rPr lang="en-US" sz="3134" spc="106">
                <a:solidFill>
                  <a:srgbClr val="FFFFFF"/>
                </a:solidFill>
                <a:latin typeface="Poppins Bold"/>
                <a:ea typeface="Poppins Bold"/>
                <a:cs typeface="Poppins Bold"/>
                <a:sym typeface="Poppins Bold"/>
              </a:rPr>
              <a:t>Bước 2: Kiểm tra dạng chuẩn</a:t>
            </a:r>
          </a:p>
          <a:p>
            <a:pPr algn="just">
              <a:lnSpc>
                <a:spcPts val="3291"/>
              </a:lnSpc>
              <a:spcBef>
                <a:spcPct val="0"/>
              </a:spcBef>
            </a:pPr>
            <a:r>
              <a:rPr lang="en-US" sz="3134" spc="106">
                <a:solidFill>
                  <a:srgbClr val="FFFFFF"/>
                </a:solidFill>
                <a:latin typeface="Poppins Bold"/>
                <a:ea typeface="Poppins Bold"/>
                <a:cs typeface="Poppins Bold"/>
                <a:sym typeface="Poppins Bold"/>
              </a:rPr>
              <a:t>- Tất cả các vế trái không là siêu khóa ⇒ vi phạm BCNF, 3NF.</a:t>
            </a:r>
          </a:p>
          <a:p>
            <a:pPr algn="just">
              <a:lnSpc>
                <a:spcPts val="3291"/>
              </a:lnSpc>
              <a:spcBef>
                <a:spcPct val="0"/>
              </a:spcBef>
            </a:pPr>
            <a:r>
              <a:rPr lang="en-US" sz="3134" spc="106">
                <a:solidFill>
                  <a:srgbClr val="FFFFFF"/>
                </a:solidFill>
                <a:latin typeface="Poppins Bold"/>
                <a:ea typeface="Poppins Bold"/>
                <a:cs typeface="Poppins Bold"/>
                <a:sym typeface="Poppins Bold"/>
              </a:rPr>
              <a:t>⇒ </a:t>
            </a:r>
            <a:r>
              <a:rPr lang="en-US" sz="3134" spc="106">
                <a:solidFill>
                  <a:srgbClr val="FFFFFF"/>
                </a:solidFill>
                <a:latin typeface="Poppins Bold"/>
                <a:ea typeface="Poppins Bold"/>
                <a:cs typeface="Poppins Bold"/>
                <a:sym typeface="Poppins Bold"/>
              </a:rPr>
              <a:t>Kết luận: Lược đồ ở 1NF.</a:t>
            </a:r>
          </a:p>
          <a:p>
            <a:pPr algn="just">
              <a:lnSpc>
                <a:spcPts val="3179"/>
              </a:lnSpc>
              <a:spcBef>
                <a:spcPct val="0"/>
              </a:spcBef>
            </a:pPr>
          </a:p>
        </p:txBody>
      </p:sp>
      <p:grpSp>
        <p:nvGrpSpPr>
          <p:cNvPr name="Group 3" id="3"/>
          <p:cNvGrpSpPr/>
          <p:nvPr/>
        </p:nvGrpSpPr>
        <p:grpSpPr>
          <a:xfrm rot="0">
            <a:off x="390395" y="280326"/>
            <a:ext cx="4829442" cy="748374"/>
            <a:chOff x="0" y="0"/>
            <a:chExt cx="1271952" cy="197103"/>
          </a:xfrm>
        </p:grpSpPr>
        <p:sp>
          <p:nvSpPr>
            <p:cNvPr name="Freeform 4" id="4"/>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1</a:t>
              </a:r>
            </a:p>
          </p:txBody>
        </p:sp>
      </p:grpSp>
      <p:sp>
        <p:nvSpPr>
          <p:cNvPr name="TextBox 6" id="6"/>
          <p:cNvSpPr txBox="true"/>
          <p:nvPr/>
        </p:nvSpPr>
        <p:spPr>
          <a:xfrm rot="0">
            <a:off x="1028700" y="1619324"/>
            <a:ext cx="12481869" cy="1643904"/>
          </a:xfrm>
          <a:prstGeom prst="rect">
            <a:avLst/>
          </a:prstGeom>
        </p:spPr>
        <p:txBody>
          <a:bodyPr anchor="t" rtlCol="false" tIns="0" lIns="0" bIns="0" rIns="0">
            <a:spAutoFit/>
          </a:bodyPr>
          <a:lstStyle/>
          <a:p>
            <a:pPr algn="l">
              <a:lnSpc>
                <a:spcPts val="4087"/>
              </a:lnSpc>
              <a:spcBef>
                <a:spcPct val="0"/>
              </a:spcBef>
            </a:pPr>
            <a:r>
              <a:rPr lang="en-US" b="true" sz="3893">
                <a:solidFill>
                  <a:srgbClr val="240960"/>
                </a:solidFill>
                <a:latin typeface="Heading Now 61-68 Bold"/>
                <a:ea typeface="Heading Now 61-68 Bold"/>
                <a:cs typeface="Heading Now 61-68 Bold"/>
                <a:sym typeface="Heading Now 61-68 Bold"/>
              </a:rPr>
              <a:t>CHO BIẾT DẠNG CHUẨN CỦA CÁC LƯỢC ĐỒ QUAN HỆ SAU:</a:t>
            </a:r>
          </a:p>
          <a:p>
            <a:pPr algn="l">
              <a:lnSpc>
                <a:spcPts val="4087"/>
              </a:lnSpc>
              <a:spcBef>
                <a:spcPct val="0"/>
              </a:spcBef>
            </a:pPr>
          </a:p>
        </p:txBody>
      </p:sp>
      <p:sp>
        <p:nvSpPr>
          <p:cNvPr name="TextBox 7" id="7"/>
          <p:cNvSpPr txBox="true"/>
          <p:nvPr/>
        </p:nvSpPr>
        <p:spPr>
          <a:xfrm rot="0">
            <a:off x="1263128" y="6244164"/>
            <a:ext cx="12397860" cy="3471441"/>
          </a:xfrm>
          <a:prstGeom prst="rect">
            <a:avLst/>
          </a:prstGeom>
        </p:spPr>
        <p:txBody>
          <a:bodyPr anchor="t" rtlCol="false" tIns="0" lIns="0" bIns="0" rIns="0">
            <a:spAutoFit/>
          </a:bodyPr>
          <a:lstStyle/>
          <a:p>
            <a:pPr algn="just" marL="0" indent="0" lvl="0">
              <a:lnSpc>
                <a:spcPts val="3389"/>
              </a:lnSpc>
              <a:spcBef>
                <a:spcPct val="0"/>
              </a:spcBef>
            </a:pPr>
            <a:r>
              <a:rPr lang="en-US" sz="3227" spc="109">
                <a:solidFill>
                  <a:srgbClr val="FFFFFF"/>
                </a:solidFill>
                <a:latin typeface="Poppins Bold"/>
                <a:ea typeface="Poppins Bold"/>
                <a:cs typeface="Poppins Bold"/>
                <a:sym typeface="Poppins Bold"/>
              </a:rPr>
              <a:t>e</a:t>
            </a:r>
            <a:r>
              <a:rPr lang="en-US" sz="3227" spc="109" strike="noStrike" u="none">
                <a:solidFill>
                  <a:srgbClr val="FFFFFF"/>
                </a:solidFill>
                <a:latin typeface="Poppins Bold"/>
                <a:ea typeface="Poppins Bold"/>
                <a:cs typeface="Poppins Bold"/>
                <a:sym typeface="Poppins Bold"/>
              </a:rPr>
              <a:t>) Q(ABCDEGH</a:t>
            </a:r>
            <a:r>
              <a:rPr lang="en-US" sz="3227" spc="109" strike="noStrike" u="none">
                <a:solidFill>
                  <a:srgbClr val="FFFFFF"/>
                </a:solidFill>
                <a:latin typeface="Poppins Bold"/>
                <a:ea typeface="Poppins Bold"/>
                <a:cs typeface="Poppins Bold"/>
                <a:sym typeface="Poppins Bold"/>
              </a:rPr>
              <a:t>I</a:t>
            </a:r>
            <a:r>
              <a:rPr lang="en-US" sz="3227" spc="109" strike="noStrike" u="none">
                <a:solidFill>
                  <a:srgbClr val="FFFFFF"/>
                </a:solidFill>
                <a:latin typeface="Poppins Bold"/>
                <a:ea typeface="Poppins Bold"/>
                <a:cs typeface="Poppins Bold"/>
                <a:sym typeface="Poppins Bold"/>
              </a:rPr>
              <a:t>)</a:t>
            </a:r>
            <a:r>
              <a:rPr lang="en-US" sz="3227" spc="109" strike="noStrike" u="none">
                <a:solidFill>
                  <a:srgbClr val="FFFFFF"/>
                </a:solidFill>
                <a:latin typeface="Poppins Bold"/>
                <a:ea typeface="Poppins Bold"/>
                <a:cs typeface="Poppins Bold"/>
                <a:sym typeface="Poppins Bold"/>
              </a:rPr>
              <a:t>;</a:t>
            </a:r>
          </a:p>
          <a:p>
            <a:pPr algn="just" marL="0" indent="0" lvl="0">
              <a:lnSpc>
                <a:spcPts val="3389"/>
              </a:lnSpc>
              <a:spcBef>
                <a:spcPct val="0"/>
              </a:spcBef>
            </a:pPr>
            <a:r>
              <a:rPr lang="en-US" sz="3227" spc="109" strike="noStrike" u="none">
                <a:solidFill>
                  <a:srgbClr val="FFFFFF"/>
                </a:solidFill>
                <a:latin typeface="Poppins Bold"/>
                <a:ea typeface="Poppins Bold"/>
                <a:cs typeface="Poppins Bold"/>
                <a:sym typeface="Poppins Bold"/>
              </a:rPr>
              <a:t> F={AC→B,BI→ACD,ABC→D,H→I,ACE→BCG,CG→AE}</a:t>
            </a:r>
          </a:p>
          <a:p>
            <a:pPr algn="just" marL="0" indent="0" lvl="0">
              <a:lnSpc>
                <a:spcPts val="3389"/>
              </a:lnSpc>
              <a:spcBef>
                <a:spcPct val="0"/>
              </a:spcBef>
            </a:pPr>
            <a:r>
              <a:rPr lang="en-US" sz="3227" spc="109" strike="noStrike" u="none">
                <a:solidFill>
                  <a:srgbClr val="FFFFFF"/>
                </a:solidFill>
                <a:latin typeface="Poppins Bold"/>
                <a:ea typeface="Poppins Bold"/>
                <a:cs typeface="Poppins Bold"/>
                <a:sym typeface="Poppins Bold"/>
              </a:rPr>
              <a:t>Bước 1: Tìm khóa</a:t>
            </a:r>
          </a:p>
          <a:p>
            <a:pPr algn="just" marL="0" indent="0" lvl="0">
              <a:lnSpc>
                <a:spcPts val="3389"/>
              </a:lnSpc>
              <a:spcBef>
                <a:spcPct val="0"/>
              </a:spcBef>
            </a:pPr>
            <a:r>
              <a:rPr lang="en-US" sz="3227" spc="109" strike="noStrike" u="none">
                <a:solidFill>
                  <a:srgbClr val="FFFFFF"/>
                </a:solidFill>
                <a:latin typeface="Poppins Bold"/>
                <a:ea typeface="Poppins Bold"/>
                <a:cs typeface="Poppins Bold"/>
                <a:sym typeface="Poppins Bold"/>
              </a:rPr>
              <a:t>- A</a:t>
            </a:r>
            <a:r>
              <a:rPr lang="en-US" sz="3227" spc="109" strike="noStrike" u="none">
                <a:solidFill>
                  <a:srgbClr val="FFFFFF"/>
                </a:solidFill>
                <a:latin typeface="Poppins Bold"/>
                <a:ea typeface="Poppins Bold"/>
                <a:cs typeface="Poppins Bold"/>
                <a:sym typeface="Poppins Bold"/>
              </a:rPr>
              <a:t>CE</a:t>
            </a:r>
            <a:r>
              <a:rPr lang="en-US" sz="3227" spc="109" strike="noStrike" u="none">
                <a:solidFill>
                  <a:srgbClr val="FFFFFF"/>
                </a:solidFill>
                <a:latin typeface="Poppins Bold"/>
                <a:ea typeface="Poppins Bold"/>
                <a:cs typeface="Poppins Bold"/>
                <a:sym typeface="Poppins Bold"/>
              </a:rPr>
              <a:t>H⁺ = ABCDEGH</a:t>
            </a:r>
            <a:r>
              <a:rPr lang="en-US" sz="3227" spc="109" strike="noStrike" u="none">
                <a:solidFill>
                  <a:srgbClr val="FFFFFF"/>
                </a:solidFill>
                <a:latin typeface="Poppins Bold"/>
                <a:ea typeface="Poppins Bold"/>
                <a:cs typeface="Poppins Bold"/>
                <a:sym typeface="Poppins Bold"/>
              </a:rPr>
              <a:t>I</a:t>
            </a:r>
            <a:r>
              <a:rPr lang="en-US" sz="3227" spc="109" strike="noStrike" u="none">
                <a:solidFill>
                  <a:srgbClr val="FFFFFF"/>
                </a:solidFill>
                <a:latin typeface="Poppins Bold"/>
                <a:ea typeface="Poppins Bold"/>
                <a:cs typeface="Poppins Bold"/>
                <a:sym typeface="Poppins Bold"/>
              </a:rPr>
              <a:t> ⇒</a:t>
            </a:r>
            <a:r>
              <a:rPr lang="en-US" sz="3227" spc="109" strike="noStrike" u="none">
                <a:solidFill>
                  <a:srgbClr val="FFFFFF"/>
                </a:solidFill>
                <a:latin typeface="Poppins Bold"/>
                <a:ea typeface="Poppins Bold"/>
                <a:cs typeface="Poppins Bold"/>
                <a:sym typeface="Poppins Bold"/>
              </a:rPr>
              <a:t> </a:t>
            </a:r>
            <a:r>
              <a:rPr lang="en-US" sz="3227" spc="109" strike="noStrike" u="none">
                <a:solidFill>
                  <a:srgbClr val="FFFFFF"/>
                </a:solidFill>
                <a:latin typeface="Poppins Bold"/>
                <a:ea typeface="Poppins Bold"/>
                <a:cs typeface="Poppins Bold"/>
                <a:sym typeface="Poppins Bold"/>
              </a:rPr>
              <a:t>A</a:t>
            </a:r>
            <a:r>
              <a:rPr lang="en-US" sz="3227" spc="109" strike="noStrike" u="none">
                <a:solidFill>
                  <a:srgbClr val="FFFFFF"/>
                </a:solidFill>
                <a:latin typeface="Poppins Bold"/>
                <a:ea typeface="Poppins Bold"/>
                <a:cs typeface="Poppins Bold"/>
                <a:sym typeface="Poppins Bold"/>
              </a:rPr>
              <a:t>CE</a:t>
            </a:r>
            <a:r>
              <a:rPr lang="en-US" sz="3227" spc="109" strike="noStrike" u="none">
                <a:solidFill>
                  <a:srgbClr val="FFFFFF"/>
                </a:solidFill>
                <a:latin typeface="Poppins Bold"/>
                <a:ea typeface="Poppins Bold"/>
                <a:cs typeface="Poppins Bold"/>
                <a:sym typeface="Poppins Bold"/>
              </a:rPr>
              <a:t>H là khóa.</a:t>
            </a:r>
          </a:p>
          <a:p>
            <a:pPr algn="just" marL="0" indent="0" lvl="0">
              <a:lnSpc>
                <a:spcPts val="3389"/>
              </a:lnSpc>
              <a:spcBef>
                <a:spcPct val="0"/>
              </a:spcBef>
            </a:pPr>
            <a:r>
              <a:rPr lang="en-US" sz="3227" spc="109" strike="noStrike" u="none">
                <a:solidFill>
                  <a:srgbClr val="FFFFFF"/>
                </a:solidFill>
                <a:latin typeface="Poppins Bold"/>
                <a:ea typeface="Poppins Bold"/>
                <a:cs typeface="Poppins Bold"/>
                <a:sym typeface="Poppins Bold"/>
              </a:rPr>
              <a:t>Bước 2: Kiểm tra dạng chuẩn</a:t>
            </a:r>
          </a:p>
          <a:p>
            <a:pPr algn="just" marL="0" indent="0" lvl="0">
              <a:lnSpc>
                <a:spcPts val="3389"/>
              </a:lnSpc>
              <a:spcBef>
                <a:spcPct val="0"/>
              </a:spcBef>
            </a:pPr>
            <a:r>
              <a:rPr lang="en-US" sz="3227" spc="109" strike="noStrike" u="none">
                <a:solidFill>
                  <a:srgbClr val="FFFFFF"/>
                </a:solidFill>
                <a:latin typeface="Poppins Bold"/>
                <a:ea typeface="Poppins Bold"/>
                <a:cs typeface="Poppins Bold"/>
                <a:sym typeface="Poppins Bold"/>
              </a:rPr>
              <a:t>- </a:t>
            </a:r>
            <a:r>
              <a:rPr lang="en-US" sz="3227" spc="109" strike="noStrike" u="none">
                <a:solidFill>
                  <a:srgbClr val="FFFFFF"/>
                </a:solidFill>
                <a:latin typeface="Poppins Bold"/>
                <a:ea typeface="Poppins Bold"/>
                <a:cs typeface="Poppins Bold"/>
                <a:sym typeface="Poppins Bold"/>
              </a:rPr>
              <a:t>Hầu</a:t>
            </a:r>
            <a:r>
              <a:rPr lang="en-US" sz="3227" spc="109" strike="noStrike" u="none">
                <a:solidFill>
                  <a:srgbClr val="FFFFFF"/>
                </a:solidFill>
                <a:latin typeface="Poppins Bold"/>
                <a:ea typeface="Poppins Bold"/>
                <a:cs typeface="Poppins Bold"/>
                <a:sym typeface="Poppins Bold"/>
              </a:rPr>
              <a:t> </a:t>
            </a:r>
            <a:r>
              <a:rPr lang="en-US" sz="3227" spc="109" strike="noStrike" u="none">
                <a:solidFill>
                  <a:srgbClr val="FFFFFF"/>
                </a:solidFill>
                <a:latin typeface="Poppins Bold"/>
                <a:ea typeface="Poppins Bold"/>
                <a:cs typeface="Poppins Bold"/>
                <a:sym typeface="Poppins Bold"/>
              </a:rPr>
              <a:t>hết</a:t>
            </a:r>
            <a:r>
              <a:rPr lang="en-US" sz="3227" spc="109" strike="noStrike" u="none">
                <a:solidFill>
                  <a:srgbClr val="FFFFFF"/>
                </a:solidFill>
                <a:latin typeface="Poppins Bold"/>
                <a:ea typeface="Poppins Bold"/>
                <a:cs typeface="Poppins Bold"/>
                <a:sym typeface="Poppins Bold"/>
              </a:rPr>
              <a:t> </a:t>
            </a:r>
            <a:r>
              <a:rPr lang="en-US" sz="3227" spc="109" strike="noStrike" u="none">
                <a:solidFill>
                  <a:srgbClr val="FFFFFF"/>
                </a:solidFill>
                <a:latin typeface="Poppins Bold"/>
                <a:ea typeface="Poppins Bold"/>
                <a:cs typeface="Poppins Bold"/>
                <a:sym typeface="Poppins Bold"/>
              </a:rPr>
              <a:t>vế trái</a:t>
            </a:r>
            <a:r>
              <a:rPr lang="en-US" sz="3227" spc="109" strike="noStrike" u="none">
                <a:solidFill>
                  <a:srgbClr val="FFFFFF"/>
                </a:solidFill>
                <a:latin typeface="Poppins Bold"/>
                <a:ea typeface="Poppins Bold"/>
                <a:cs typeface="Poppins Bold"/>
                <a:sym typeface="Poppins Bold"/>
              </a:rPr>
              <a:t> không là siêu khóa ⇒</a:t>
            </a:r>
            <a:r>
              <a:rPr lang="en-US" sz="3227" spc="109" strike="noStrike" u="none">
                <a:solidFill>
                  <a:srgbClr val="FFFFFF"/>
                </a:solidFill>
                <a:latin typeface="Poppins Bold"/>
                <a:ea typeface="Poppins Bold"/>
                <a:cs typeface="Poppins Bold"/>
                <a:sym typeface="Poppins Bold"/>
              </a:rPr>
              <a:t> </a:t>
            </a:r>
            <a:r>
              <a:rPr lang="en-US" sz="3227" spc="109" strike="noStrike" u="none">
                <a:solidFill>
                  <a:srgbClr val="FFFFFF"/>
                </a:solidFill>
                <a:latin typeface="Poppins Bold"/>
                <a:ea typeface="Poppins Bold"/>
                <a:cs typeface="Poppins Bold"/>
                <a:sym typeface="Poppins Bold"/>
              </a:rPr>
              <a:t>vi phạm BCNF, 3NF.</a:t>
            </a:r>
          </a:p>
          <a:p>
            <a:pPr algn="just" marL="0" indent="0" lvl="0">
              <a:lnSpc>
                <a:spcPts val="3389"/>
              </a:lnSpc>
              <a:spcBef>
                <a:spcPct val="0"/>
              </a:spcBef>
            </a:pPr>
            <a:r>
              <a:rPr lang="en-US" sz="3227" spc="109" strike="noStrike" u="none">
                <a:solidFill>
                  <a:srgbClr val="FFFFFF"/>
                </a:solidFill>
                <a:latin typeface="Poppins Bold"/>
                <a:ea typeface="Poppins Bold"/>
                <a:cs typeface="Poppins Bold"/>
                <a:sym typeface="Poppins Bold"/>
              </a:rPr>
              <a:t>⇒</a:t>
            </a:r>
            <a:r>
              <a:rPr lang="en-US" sz="3227" spc="109" strike="noStrike" u="none">
                <a:solidFill>
                  <a:srgbClr val="FFFFFF"/>
                </a:solidFill>
                <a:latin typeface="Poppins Bold"/>
                <a:ea typeface="Poppins Bold"/>
                <a:cs typeface="Poppins Bold"/>
                <a:sym typeface="Poppins Bold"/>
              </a:rPr>
              <a:t> </a:t>
            </a:r>
            <a:r>
              <a:rPr lang="en-US" sz="3227" spc="109" strike="noStrike" u="none">
                <a:solidFill>
                  <a:srgbClr val="FFFFFF"/>
                </a:solidFill>
                <a:latin typeface="Poppins Bold"/>
                <a:ea typeface="Poppins Bold"/>
                <a:cs typeface="Poppins Bold"/>
                <a:sym typeface="Poppins Bold"/>
              </a:rPr>
              <a:t>Kết luận: Lược đồ ở 1NF.</a:t>
            </a:r>
          </a:p>
          <a:p>
            <a:pPr algn="just" marL="0" indent="0" lvl="0">
              <a:lnSpc>
                <a:spcPts val="3389"/>
              </a:lnSpc>
              <a:spcBef>
                <a:spcPct val="0"/>
              </a:spcBef>
            </a:pPr>
          </a:p>
        </p:txBody>
      </p:sp>
      <p:sp>
        <p:nvSpPr>
          <p:cNvPr name="TextBox 8" id="8"/>
          <p:cNvSpPr txBox="true"/>
          <p:nvPr/>
        </p:nvSpPr>
        <p:spPr>
          <a:xfrm rot="0">
            <a:off x="14256762" y="9182092"/>
            <a:ext cx="3123367" cy="420029"/>
          </a:xfrm>
          <a:prstGeom prst="rect">
            <a:avLst/>
          </a:prstGeom>
        </p:spPr>
        <p:txBody>
          <a:bodyPr anchor="t" rtlCol="false" tIns="0" lIns="0" bIns="0" rIns="0">
            <a:spAutoFit/>
          </a:bodyPr>
          <a:lstStyle/>
          <a:p>
            <a:pPr algn="ctr" marL="0" indent="0" lvl="0">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Phương Nhi</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A4BF">
                <a:alpha val="100000"/>
              </a:srgbClr>
            </a:gs>
            <a:gs pos="50000">
              <a:srgbClr val="4B9CBF">
                <a:alpha val="100000"/>
              </a:srgbClr>
            </a:gs>
            <a:gs pos="100000">
              <a:srgbClr val="204E8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3210777"/>
            <a:ext cx="16572542" cy="5364122"/>
          </a:xfrm>
          <a:prstGeom prst="rect">
            <a:avLst/>
          </a:prstGeom>
        </p:spPr>
        <p:txBody>
          <a:bodyPr anchor="t" rtlCol="false" tIns="0" lIns="0" bIns="0" rIns="0">
            <a:spAutoFit/>
          </a:bodyPr>
          <a:lstStyle/>
          <a:p>
            <a:pPr algn="just">
              <a:lnSpc>
                <a:spcPts val="3291"/>
              </a:lnSpc>
              <a:spcBef>
                <a:spcPct val="0"/>
              </a:spcBef>
            </a:pPr>
            <a:r>
              <a:rPr lang="en-US" sz="3134" spc="106">
                <a:solidFill>
                  <a:srgbClr val="FFFFFF"/>
                </a:solidFill>
                <a:latin typeface="Poppins Bold"/>
                <a:ea typeface="Poppins Bold"/>
                <a:cs typeface="Poppins Bold"/>
                <a:sym typeface="Poppins Bold"/>
              </a:rPr>
              <a:t>Lược đồ qu</a:t>
            </a:r>
            <a:r>
              <a:rPr lang="en-US" sz="3134" spc="106">
                <a:solidFill>
                  <a:srgbClr val="FFFFFF"/>
                </a:solidFill>
                <a:latin typeface="Poppins Bold"/>
                <a:ea typeface="Poppins Bold"/>
                <a:cs typeface="Poppins Bold"/>
                <a:sym typeface="Poppins Bold"/>
              </a:rPr>
              <a:t>an hệ: Q(C, S, Z)</a:t>
            </a:r>
          </a:p>
          <a:p>
            <a:pPr algn="just">
              <a:lnSpc>
                <a:spcPts val="3291"/>
              </a:lnSpc>
              <a:spcBef>
                <a:spcPct val="0"/>
              </a:spcBef>
            </a:pPr>
            <a:r>
              <a:rPr lang="en-US" sz="3134" spc="106">
                <a:solidFill>
                  <a:srgbClr val="FFFFFF"/>
                </a:solidFill>
                <a:latin typeface="Poppins Bold"/>
                <a:ea typeface="Poppins Bold"/>
                <a:cs typeface="Poppins Bold"/>
                <a:sym typeface="Poppins Bold"/>
              </a:rPr>
              <a:t>Tập phụ thuộc hàm:</a:t>
            </a:r>
          </a:p>
          <a:p>
            <a:pPr algn="just">
              <a:lnSpc>
                <a:spcPts val="3291"/>
              </a:lnSpc>
              <a:spcBef>
                <a:spcPct val="0"/>
              </a:spcBef>
            </a:pPr>
            <a:r>
              <a:rPr lang="en-US" sz="3134" spc="106">
                <a:solidFill>
                  <a:srgbClr val="FFFFFF"/>
                </a:solidFill>
                <a:latin typeface="Poppins Bold"/>
                <a:ea typeface="Poppins Bold"/>
                <a:cs typeface="Poppins Bold"/>
                <a:sym typeface="Poppins Bold"/>
              </a:rPr>
              <a:t>1. CS → Z</a:t>
            </a:r>
          </a:p>
          <a:p>
            <a:pPr algn="just">
              <a:lnSpc>
                <a:spcPts val="3291"/>
              </a:lnSpc>
              <a:spcBef>
                <a:spcPct val="0"/>
              </a:spcBef>
            </a:pPr>
            <a:r>
              <a:rPr lang="en-US" sz="3134" spc="106">
                <a:solidFill>
                  <a:srgbClr val="FFFFFF"/>
                </a:solidFill>
                <a:latin typeface="Poppins Bold"/>
                <a:ea typeface="Poppins Bold"/>
                <a:cs typeface="Poppins Bold"/>
                <a:sym typeface="Poppins Bold"/>
              </a:rPr>
              <a:t>2. Z → C</a:t>
            </a:r>
          </a:p>
          <a:p>
            <a:pPr algn="just">
              <a:lnSpc>
                <a:spcPts val="3291"/>
              </a:lnSpc>
              <a:spcBef>
                <a:spcPct val="0"/>
              </a:spcBef>
            </a:pPr>
            <a:r>
              <a:rPr lang="en-US" sz="3134" spc="106">
                <a:solidFill>
                  <a:srgbClr val="FFFFFF"/>
                </a:solidFill>
                <a:latin typeface="Poppins Bold"/>
                <a:ea typeface="Poppins Bold"/>
                <a:cs typeface="Poppins Bold"/>
                <a:sym typeface="Poppins Bold"/>
              </a:rPr>
              <a:t>Khóa của quan hệ: {S, Z}</a:t>
            </a:r>
          </a:p>
          <a:p>
            <a:pPr algn="just">
              <a:lnSpc>
                <a:spcPts val="3291"/>
              </a:lnSpc>
              <a:spcBef>
                <a:spcPct val="0"/>
              </a:spcBef>
            </a:pPr>
            <a:r>
              <a:rPr lang="en-US" sz="3134" spc="106">
                <a:solidFill>
                  <a:srgbClr val="FFFFFF"/>
                </a:solidFill>
                <a:latin typeface="Poppins Bold"/>
                <a:ea typeface="Poppins Bold"/>
                <a:cs typeface="Poppins Bold"/>
                <a:sym typeface="Poppins Bold"/>
              </a:rPr>
              <a:t>- Dạng chuẩn 1 (1NF): Thỏa vì các thuộc tính là nguyên tố.</a:t>
            </a:r>
          </a:p>
          <a:p>
            <a:pPr algn="just">
              <a:lnSpc>
                <a:spcPts val="3291"/>
              </a:lnSpc>
              <a:spcBef>
                <a:spcPct val="0"/>
              </a:spcBef>
            </a:pPr>
            <a:r>
              <a:rPr lang="en-US" sz="3134" spc="106">
                <a:solidFill>
                  <a:srgbClr val="FFFFFF"/>
                </a:solidFill>
                <a:latin typeface="Poppins Bold"/>
                <a:ea typeface="Poppins Bold"/>
                <a:cs typeface="Poppins Bold"/>
                <a:sym typeface="Poppins Bold"/>
              </a:rPr>
              <a:t>- Dạng chuẩn 2 (2NF): Thỏa vì không có phụ thuộc nào có vế trái là tập con thực sự của khóa chính mà xác định thuộc tính không khóa.</a:t>
            </a:r>
          </a:p>
          <a:p>
            <a:pPr algn="just">
              <a:lnSpc>
                <a:spcPts val="3291"/>
              </a:lnSpc>
              <a:spcBef>
                <a:spcPct val="0"/>
              </a:spcBef>
            </a:pPr>
            <a:r>
              <a:rPr lang="en-US" sz="3134" spc="106">
                <a:solidFill>
                  <a:srgbClr val="FFFFFF"/>
                </a:solidFill>
                <a:latin typeface="Poppins Bold"/>
                <a:ea typeface="Poppins Bold"/>
                <a:cs typeface="Poppins Bold"/>
                <a:sym typeface="Poppins Bold"/>
              </a:rPr>
              <a:t>-</a:t>
            </a:r>
            <a:r>
              <a:rPr lang="en-US" sz="3134" spc="106">
                <a:solidFill>
                  <a:srgbClr val="FFFFFF"/>
                </a:solidFill>
                <a:latin typeface="Poppins Bold"/>
                <a:ea typeface="Poppins Bold"/>
                <a:cs typeface="Poppins Bold"/>
                <a:sym typeface="Poppins Bold"/>
              </a:rPr>
              <a:t> Dạng chuẩn 3 (3NF): Không thỏa do Z → C, Z không là siêu khóa và C không phải là thuộc tính khóa</a:t>
            </a:r>
            <a:r>
              <a:rPr lang="en-US" sz="3134" spc="106">
                <a:solidFill>
                  <a:srgbClr val="FFFFFF"/>
                </a:solidFill>
                <a:latin typeface="Poppins Bold"/>
                <a:ea typeface="Poppins Bold"/>
                <a:cs typeface="Poppins Bold"/>
                <a:sym typeface="Poppins Bold"/>
              </a:rPr>
              <a:t> → vi phạm 3NF.</a:t>
            </a:r>
          </a:p>
          <a:p>
            <a:pPr algn="just">
              <a:lnSpc>
                <a:spcPts val="3291"/>
              </a:lnSpc>
              <a:spcBef>
                <a:spcPct val="0"/>
              </a:spcBef>
            </a:pPr>
            <a:r>
              <a:rPr lang="en-US" sz="3134" spc="106">
                <a:solidFill>
                  <a:srgbClr val="FFFFFF"/>
                </a:solidFill>
                <a:latin typeface="Poppins Bold"/>
                <a:ea typeface="Poppins Bold"/>
                <a:cs typeface="Poppins Bold"/>
                <a:sym typeface="Poppins Bold"/>
              </a:rPr>
              <a:t>-</a:t>
            </a:r>
            <a:r>
              <a:rPr lang="en-US" sz="3134" spc="106">
                <a:solidFill>
                  <a:srgbClr val="FFFFFF"/>
                </a:solidFill>
                <a:latin typeface="Poppins Bold"/>
                <a:ea typeface="Poppins Bold"/>
                <a:cs typeface="Poppins Bold"/>
                <a:sym typeface="Poppins Bold"/>
              </a:rPr>
              <a:t> Dạng chuẩn BCNF: Không thỏa vì 3NF chưa đạt.</a:t>
            </a:r>
          </a:p>
          <a:p>
            <a:pPr algn="just">
              <a:lnSpc>
                <a:spcPts val="3291"/>
              </a:lnSpc>
              <a:spcBef>
                <a:spcPct val="0"/>
              </a:spcBef>
            </a:pPr>
            <a:r>
              <a:rPr lang="en-US" sz="3134" spc="106">
                <a:solidFill>
                  <a:srgbClr val="FFFFFF"/>
                </a:solidFill>
                <a:latin typeface="Poppins Bold"/>
                <a:ea typeface="Poppins Bold"/>
                <a:cs typeface="Poppins Bold"/>
                <a:sym typeface="Poppins Bold"/>
              </a:rPr>
              <a:t>=&gt; Quan hệ Q chỉ đạt</a:t>
            </a:r>
            <a:r>
              <a:rPr lang="en-US" sz="3134" spc="106">
                <a:solidFill>
                  <a:srgbClr val="FFFFFF"/>
                </a:solidFill>
                <a:latin typeface="Poppins Bold"/>
                <a:ea typeface="Poppins Bold"/>
                <a:cs typeface="Poppins Bold"/>
                <a:sym typeface="Poppins Bold"/>
              </a:rPr>
              <a:t> đ</a:t>
            </a:r>
            <a:r>
              <a:rPr lang="en-US" sz="3134" spc="106">
                <a:solidFill>
                  <a:srgbClr val="FFFFFF"/>
                </a:solidFill>
                <a:latin typeface="Poppins Bold"/>
                <a:ea typeface="Poppins Bold"/>
                <a:cs typeface="Poppins Bold"/>
                <a:sym typeface="Poppins Bold"/>
              </a:rPr>
              <a:t>ến dạng chuẩn 2NF.</a:t>
            </a:r>
          </a:p>
          <a:p>
            <a:pPr algn="just">
              <a:lnSpc>
                <a:spcPts val="3179"/>
              </a:lnSpc>
              <a:spcBef>
                <a:spcPct val="0"/>
              </a:spcBef>
            </a:pPr>
          </a:p>
        </p:txBody>
      </p:sp>
      <p:grpSp>
        <p:nvGrpSpPr>
          <p:cNvPr name="Group 3" id="3"/>
          <p:cNvGrpSpPr/>
          <p:nvPr/>
        </p:nvGrpSpPr>
        <p:grpSpPr>
          <a:xfrm rot="0">
            <a:off x="390395" y="280326"/>
            <a:ext cx="4829442" cy="748374"/>
            <a:chOff x="0" y="0"/>
            <a:chExt cx="1271952" cy="197103"/>
          </a:xfrm>
        </p:grpSpPr>
        <p:sp>
          <p:nvSpPr>
            <p:cNvPr name="Freeform 4" id="4"/>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2</a:t>
              </a:r>
            </a:p>
          </p:txBody>
        </p:sp>
      </p:grpSp>
      <p:sp>
        <p:nvSpPr>
          <p:cNvPr name="TextBox 6" id="6"/>
          <p:cNvSpPr txBox="true"/>
          <p:nvPr/>
        </p:nvSpPr>
        <p:spPr>
          <a:xfrm rot="0">
            <a:off x="871130" y="1709327"/>
            <a:ext cx="12481869" cy="1133358"/>
          </a:xfrm>
          <a:prstGeom prst="rect">
            <a:avLst/>
          </a:prstGeom>
        </p:spPr>
        <p:txBody>
          <a:bodyPr anchor="t" rtlCol="false" tIns="0" lIns="0" bIns="0" rIns="0">
            <a:spAutoFit/>
          </a:bodyPr>
          <a:lstStyle/>
          <a:p>
            <a:pPr algn="l">
              <a:lnSpc>
                <a:spcPts val="4087"/>
              </a:lnSpc>
              <a:spcBef>
                <a:spcPct val="0"/>
              </a:spcBef>
            </a:pPr>
            <a:r>
              <a:rPr lang="en-US" b="true" sz="3893">
                <a:solidFill>
                  <a:srgbClr val="240960"/>
                </a:solidFill>
                <a:latin typeface="Heading Now 61-68 Bold"/>
                <a:ea typeface="Heading Now 61-68 Bold"/>
                <a:cs typeface="Heading Now 61-68 Bold"/>
                <a:sym typeface="Heading Now 61-68 Bold"/>
              </a:rPr>
              <a:t> KIỂM</a:t>
            </a:r>
            <a:r>
              <a:rPr lang="en-US" b="true" sz="3893">
                <a:solidFill>
                  <a:srgbClr val="240960"/>
                </a:solidFill>
                <a:latin typeface="Heading Now 61-68 Bold"/>
                <a:ea typeface="Heading Now 61-68 Bold"/>
                <a:cs typeface="Heading Now 61-68 Bold"/>
                <a:sym typeface="Heading Now 61-68 Bold"/>
              </a:rPr>
              <a:t> TRA DẠNG CHUẨN Q(C,S,Z) F={CS→Z;Z→C}</a:t>
            </a:r>
          </a:p>
          <a:p>
            <a:pPr algn="l">
              <a:lnSpc>
                <a:spcPts val="4087"/>
              </a:lnSpc>
              <a:spcBef>
                <a:spcPct val="0"/>
              </a:spcBef>
            </a:pPr>
          </a:p>
        </p:txBody>
      </p:sp>
      <p:sp>
        <p:nvSpPr>
          <p:cNvPr name="TextBox 7" id="7"/>
          <p:cNvSpPr txBox="true"/>
          <p:nvPr/>
        </p:nvSpPr>
        <p:spPr>
          <a:xfrm rot="0">
            <a:off x="13860661" y="9067336"/>
            <a:ext cx="3673912" cy="420029"/>
          </a:xfrm>
          <a:prstGeom prst="rect">
            <a:avLst/>
          </a:prstGeom>
        </p:spPr>
        <p:txBody>
          <a:bodyPr anchor="t" rtlCol="false" tIns="0" lIns="0" bIns="0" rIns="0">
            <a:spAutoFit/>
          </a:bodyPr>
          <a:lstStyle/>
          <a:p>
            <a:pPr algn="ctr" marL="0" indent="0" lvl="0">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Ngọc Bảo Trâm</a:t>
            </a:r>
          </a:p>
        </p:txBody>
      </p:sp>
      <p:sp>
        <p:nvSpPr>
          <p:cNvPr name="Freeform 8" id="8"/>
          <p:cNvSpPr/>
          <p:nvPr/>
        </p:nvSpPr>
        <p:spPr>
          <a:xfrm flipH="false" flipV="false" rot="0">
            <a:off x="13593207" y="0"/>
            <a:ext cx="5828549" cy="2924872"/>
          </a:xfrm>
          <a:custGeom>
            <a:avLst/>
            <a:gdLst/>
            <a:ahLst/>
            <a:cxnLst/>
            <a:rect r="r" b="b" t="t" l="l"/>
            <a:pathLst>
              <a:path h="2924872" w="5828549">
                <a:moveTo>
                  <a:pt x="0" y="0"/>
                </a:moveTo>
                <a:lnTo>
                  <a:pt x="5828549" y="0"/>
                </a:lnTo>
                <a:lnTo>
                  <a:pt x="5828549" y="2924872"/>
                </a:lnTo>
                <a:lnTo>
                  <a:pt x="0" y="29248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8.xml><?xml version="1.0" encoding="utf-8"?>
<p:sld xmlns:p="http://schemas.openxmlformats.org/presentationml/2006/main" xmlns:a="http://schemas.openxmlformats.org/drawingml/2006/main">
  <p:cSld>
    <p:bg>
      <p:bgPr>
        <a:gradFill rotWithShape="true">
          <a:gsLst>
            <a:gs pos="0">
              <a:srgbClr val="0097B2">
                <a:alpha val="100000"/>
              </a:srgbClr>
            </a:gs>
            <a:gs pos="50000">
              <a:srgbClr val="3A6A9E">
                <a:alpha val="100000"/>
              </a:srgbClr>
            </a:gs>
            <a:gs pos="100000">
              <a:srgbClr val="103863">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871130" y="2522294"/>
            <a:ext cx="16964587" cy="7214586"/>
          </a:xfrm>
          <a:prstGeom prst="rect">
            <a:avLst/>
          </a:prstGeom>
        </p:spPr>
        <p:txBody>
          <a:bodyPr anchor="t" rtlCol="false" tIns="0" lIns="0" bIns="0" rIns="0">
            <a:spAutoFit/>
          </a:bodyPr>
          <a:lstStyle/>
          <a:p>
            <a:pPr algn="just">
              <a:lnSpc>
                <a:spcPts val="3203"/>
              </a:lnSpc>
              <a:spcBef>
                <a:spcPct val="0"/>
              </a:spcBef>
            </a:pPr>
            <a:r>
              <a:rPr lang="en-US" sz="3051" spc="103">
                <a:solidFill>
                  <a:srgbClr val="FFFFFF"/>
                </a:solidFill>
                <a:latin typeface="Poppins Bold"/>
                <a:ea typeface="Poppins Bold"/>
                <a:cs typeface="Poppins Bold"/>
                <a:sym typeface="Poppins Bold"/>
              </a:rPr>
              <a:t>P</a:t>
            </a:r>
            <a:r>
              <a:rPr lang="en-US" sz="3051" spc="103">
                <a:solidFill>
                  <a:srgbClr val="FFFFFF"/>
                </a:solidFill>
                <a:latin typeface="Poppins Bold"/>
                <a:ea typeface="Poppins Bold"/>
                <a:cs typeface="Poppins Bold"/>
                <a:sym typeface="Poppins Bold"/>
              </a:rPr>
              <a:t>hụ thuộc hàm F:</a:t>
            </a:r>
          </a:p>
          <a:p>
            <a:pPr algn="just">
              <a:lnSpc>
                <a:spcPts val="3203"/>
              </a:lnSpc>
              <a:spcBef>
                <a:spcPct val="0"/>
              </a:spcBef>
            </a:pPr>
            <a:r>
              <a:rPr lang="en-US" sz="3051" spc="103">
                <a:solidFill>
                  <a:srgbClr val="FFFFFF"/>
                </a:solidFill>
                <a:latin typeface="Poppins Bold"/>
                <a:ea typeface="Poppins Bold"/>
                <a:cs typeface="Poppins Bold"/>
                <a:sym typeface="Poppins Bold"/>
              </a:rPr>
              <a:t>- NGAY, GIO, PHONG → MONHOC</a:t>
            </a:r>
          </a:p>
          <a:p>
            <a:pPr algn="just">
              <a:lnSpc>
                <a:spcPts val="3203"/>
              </a:lnSpc>
              <a:spcBef>
                <a:spcPct val="0"/>
              </a:spcBef>
            </a:pPr>
            <a:r>
              <a:rPr lang="en-US" sz="3051" spc="103">
                <a:solidFill>
                  <a:srgbClr val="FFFFFF"/>
                </a:solidFill>
                <a:latin typeface="Poppins Bold"/>
                <a:ea typeface="Poppins Bold"/>
                <a:cs typeface="Poppins Bold"/>
                <a:sym typeface="Poppins Bold"/>
              </a:rPr>
              <a:t>-</a:t>
            </a:r>
            <a:r>
              <a:rPr lang="en-US" sz="3051" spc="103">
                <a:solidFill>
                  <a:srgbClr val="FFFFFF"/>
                </a:solidFill>
                <a:latin typeface="Poppins Bold"/>
                <a:ea typeface="Poppins Bold"/>
                <a:cs typeface="Poppins Bold"/>
                <a:sym typeface="Poppins Bold"/>
              </a:rPr>
              <a:t> MONHOC, NGAY → GIAOVIEN</a:t>
            </a:r>
          </a:p>
          <a:p>
            <a:pPr algn="just">
              <a:lnSpc>
                <a:spcPts val="3203"/>
              </a:lnSpc>
              <a:spcBef>
                <a:spcPct val="0"/>
              </a:spcBef>
            </a:pPr>
            <a:r>
              <a:rPr lang="en-US" sz="3051" spc="103">
                <a:solidFill>
                  <a:srgbClr val="FFFFFF"/>
                </a:solidFill>
                <a:latin typeface="Poppins Bold"/>
                <a:ea typeface="Poppins Bold"/>
                <a:cs typeface="Poppins Bold"/>
                <a:sym typeface="Poppins Bold"/>
              </a:rPr>
              <a:t>- NGAY,</a:t>
            </a:r>
            <a:r>
              <a:rPr lang="en-US" sz="3051" spc="103">
                <a:solidFill>
                  <a:srgbClr val="FFFFFF"/>
                </a:solidFill>
                <a:latin typeface="Poppins Bold"/>
                <a:ea typeface="Poppins Bold"/>
                <a:cs typeface="Poppins Bold"/>
                <a:sym typeface="Poppins Bold"/>
              </a:rPr>
              <a:t> GIO, PHONG → GIAOVIEN</a:t>
            </a:r>
          </a:p>
          <a:p>
            <a:pPr algn="just">
              <a:lnSpc>
                <a:spcPts val="3203"/>
              </a:lnSpc>
              <a:spcBef>
                <a:spcPct val="0"/>
              </a:spcBef>
            </a:pPr>
            <a:r>
              <a:rPr lang="en-US" sz="3051" spc="103">
                <a:solidFill>
                  <a:srgbClr val="FFFFFF"/>
                </a:solidFill>
                <a:latin typeface="Poppins Bold"/>
                <a:ea typeface="Poppins Bold"/>
                <a:cs typeface="Poppins Bold"/>
                <a:sym typeface="Poppins Bold"/>
              </a:rPr>
              <a:t>- MONHOC → GIAOVIEN</a:t>
            </a:r>
          </a:p>
          <a:p>
            <a:pPr algn="just">
              <a:lnSpc>
                <a:spcPts val="3203"/>
              </a:lnSpc>
              <a:spcBef>
                <a:spcPct val="0"/>
              </a:spcBef>
            </a:pPr>
            <a:r>
              <a:rPr lang="en-US" sz="3051" spc="103">
                <a:solidFill>
                  <a:srgbClr val="FFFFFF"/>
                </a:solidFill>
                <a:latin typeface="Poppins Bold"/>
                <a:ea typeface="Poppins Bold"/>
                <a:cs typeface="Poppins Bold"/>
                <a:sym typeface="Poppins Bold"/>
              </a:rPr>
              <a:t>1. </a:t>
            </a:r>
            <a:r>
              <a:rPr lang="en-US" sz="3051" spc="103">
                <a:solidFill>
                  <a:srgbClr val="FFFFFF"/>
                </a:solidFill>
                <a:latin typeface="Poppins Bold"/>
                <a:ea typeface="Poppins Bold"/>
                <a:cs typeface="Poppins Bold"/>
                <a:sym typeface="Poppins Bold"/>
              </a:rPr>
              <a:t>Khóa: {NGAY, GIO, PHONG}</a:t>
            </a:r>
          </a:p>
          <a:p>
            <a:pPr algn="just">
              <a:lnSpc>
                <a:spcPts val="3203"/>
              </a:lnSpc>
              <a:spcBef>
                <a:spcPct val="0"/>
              </a:spcBef>
            </a:pPr>
            <a:r>
              <a:rPr lang="en-US" sz="3051" spc="103">
                <a:solidFill>
                  <a:srgbClr val="FFFFFF"/>
                </a:solidFill>
                <a:latin typeface="Poppins Bold"/>
                <a:ea typeface="Poppins Bold"/>
                <a:cs typeface="Poppins Bold"/>
                <a:sym typeface="Poppins Bold"/>
              </a:rPr>
              <a:t>2.</a:t>
            </a:r>
            <a:r>
              <a:rPr lang="en-US" sz="3051" spc="103">
                <a:solidFill>
                  <a:srgbClr val="FFFFFF"/>
                </a:solidFill>
                <a:latin typeface="Poppins Bold"/>
                <a:ea typeface="Poppins Bold"/>
                <a:cs typeface="Poppins Bold"/>
                <a:sym typeface="Poppins Bold"/>
              </a:rPr>
              <a:t> Dạng chuẩn:</a:t>
            </a:r>
          </a:p>
          <a:p>
            <a:pPr algn="just">
              <a:lnSpc>
                <a:spcPts val="3203"/>
              </a:lnSpc>
              <a:spcBef>
                <a:spcPct val="0"/>
              </a:spcBef>
            </a:pPr>
            <a:r>
              <a:rPr lang="en-US" sz="3051" spc="103">
                <a:solidFill>
                  <a:srgbClr val="FFFFFF"/>
                </a:solidFill>
                <a:latin typeface="Poppins Bold"/>
                <a:ea typeface="Poppins Bold"/>
                <a:cs typeface="Poppins Bold"/>
                <a:sym typeface="Poppins Bold"/>
              </a:rPr>
              <a:t>- 1NF: Đạt</a:t>
            </a:r>
          </a:p>
          <a:p>
            <a:pPr algn="just">
              <a:lnSpc>
                <a:spcPts val="3203"/>
              </a:lnSpc>
              <a:spcBef>
                <a:spcPct val="0"/>
              </a:spcBef>
            </a:pPr>
            <a:r>
              <a:rPr lang="en-US" sz="3051" spc="103">
                <a:solidFill>
                  <a:srgbClr val="FFFFFF"/>
                </a:solidFill>
                <a:latin typeface="Poppins Bold"/>
                <a:ea typeface="Poppins Bold"/>
                <a:cs typeface="Poppins Bold"/>
                <a:sym typeface="Poppins Bold"/>
              </a:rPr>
              <a:t>- 2NF: Vi phạm do MONHOC → GIAOVIEN (MONHOC không phụ thuộc toàn bộ khóa)</a:t>
            </a:r>
          </a:p>
          <a:p>
            <a:pPr algn="just">
              <a:lnSpc>
                <a:spcPts val="3203"/>
              </a:lnSpc>
              <a:spcBef>
                <a:spcPct val="0"/>
              </a:spcBef>
            </a:pPr>
            <a:r>
              <a:rPr lang="en-US" sz="3051" spc="103">
                <a:solidFill>
                  <a:srgbClr val="FFFFFF"/>
                </a:solidFill>
                <a:latin typeface="Poppins Bold"/>
                <a:ea typeface="Poppins Bold"/>
                <a:cs typeface="Poppins Bold"/>
                <a:sym typeface="Poppins Bold"/>
              </a:rPr>
              <a:t>- 3NF/BCNF: Vi phạm nên cần chuẩn hóa</a:t>
            </a:r>
          </a:p>
          <a:p>
            <a:pPr algn="just">
              <a:lnSpc>
                <a:spcPts val="3203"/>
              </a:lnSpc>
              <a:spcBef>
                <a:spcPct val="0"/>
              </a:spcBef>
            </a:pPr>
            <a:r>
              <a:rPr lang="en-US" sz="3051" spc="103">
                <a:solidFill>
                  <a:srgbClr val="FFFFFF"/>
                </a:solidFill>
                <a:latin typeface="Poppins Bold"/>
                <a:ea typeface="Poppins Bold"/>
                <a:cs typeface="Poppins Bold"/>
                <a:sym typeface="Poppins Bold"/>
              </a:rPr>
              <a:t>3.</a:t>
            </a:r>
            <a:r>
              <a:rPr lang="en-US" sz="3051" spc="103">
                <a:solidFill>
                  <a:srgbClr val="FFFFFF"/>
                </a:solidFill>
                <a:latin typeface="Poppins Bold"/>
                <a:ea typeface="Poppins Bold"/>
                <a:cs typeface="Poppins Bold"/>
                <a:sym typeface="Poppins Bold"/>
              </a:rPr>
              <a:t> Chuẩn hóa:</a:t>
            </a:r>
          </a:p>
          <a:p>
            <a:pPr algn="just">
              <a:lnSpc>
                <a:spcPts val="3203"/>
              </a:lnSpc>
              <a:spcBef>
                <a:spcPct val="0"/>
              </a:spcBef>
            </a:pPr>
            <a:r>
              <a:rPr lang="en-US" sz="3051" spc="103">
                <a:solidFill>
                  <a:srgbClr val="FFFFFF"/>
                </a:solidFill>
                <a:latin typeface="Poppins Bold"/>
                <a:ea typeface="Poppins Bold"/>
                <a:cs typeface="Poppins Bold"/>
                <a:sym typeface="Poppins Bold"/>
              </a:rPr>
              <a:t>- Tách:</a:t>
            </a:r>
          </a:p>
          <a:p>
            <a:pPr algn="just">
              <a:lnSpc>
                <a:spcPts val="3203"/>
              </a:lnSpc>
              <a:spcBef>
                <a:spcPct val="0"/>
              </a:spcBef>
            </a:pPr>
            <a:r>
              <a:rPr lang="en-US" sz="3051" spc="103">
                <a:solidFill>
                  <a:srgbClr val="FFFFFF"/>
                </a:solidFill>
                <a:latin typeface="Poppins Bold"/>
                <a:ea typeface="Poppins Bold"/>
                <a:cs typeface="Poppins Bold"/>
                <a:sym typeface="Poppins Bold"/>
              </a:rPr>
              <a:t>  - R1(MONHOC, GIAOVIEN)</a:t>
            </a:r>
          </a:p>
          <a:p>
            <a:pPr algn="just">
              <a:lnSpc>
                <a:spcPts val="3203"/>
              </a:lnSpc>
              <a:spcBef>
                <a:spcPct val="0"/>
              </a:spcBef>
            </a:pPr>
            <a:r>
              <a:rPr lang="en-US" sz="3051" spc="103">
                <a:solidFill>
                  <a:srgbClr val="FFFFFF"/>
                </a:solidFill>
                <a:latin typeface="Poppins Bold"/>
                <a:ea typeface="Poppins Bold"/>
                <a:cs typeface="Poppins Bold"/>
                <a:sym typeface="Poppins Bold"/>
              </a:rPr>
              <a:t>  - R2(NGAY, GIO, PHONG, MONHOC)</a:t>
            </a:r>
          </a:p>
          <a:p>
            <a:pPr algn="just">
              <a:lnSpc>
                <a:spcPts val="3203"/>
              </a:lnSpc>
              <a:spcBef>
                <a:spcPct val="0"/>
              </a:spcBef>
            </a:pPr>
            <a:r>
              <a:rPr lang="en-US" sz="3051" spc="103">
                <a:solidFill>
                  <a:srgbClr val="FFFFFF"/>
                </a:solidFill>
                <a:latin typeface="Poppins Bold"/>
                <a:ea typeface="Poppins Bold"/>
                <a:cs typeface="Poppins Bold"/>
                <a:sym typeface="Poppins Bold"/>
              </a:rPr>
              <a:t>→ Cả ha</a:t>
            </a:r>
            <a:r>
              <a:rPr lang="en-US" sz="3051" spc="103">
                <a:solidFill>
                  <a:srgbClr val="FFFFFF"/>
                </a:solidFill>
                <a:latin typeface="Poppins Bold"/>
                <a:ea typeface="Poppins Bold"/>
                <a:cs typeface="Poppins Bold"/>
                <a:sym typeface="Poppins Bold"/>
              </a:rPr>
              <a:t>i đều</a:t>
            </a:r>
            <a:r>
              <a:rPr lang="en-US" sz="3051" spc="103">
                <a:solidFill>
                  <a:srgbClr val="FFFFFF"/>
                </a:solidFill>
                <a:latin typeface="Poppins Bold"/>
                <a:ea typeface="Poppins Bold"/>
                <a:cs typeface="Poppins Bold"/>
                <a:sym typeface="Poppins Bold"/>
              </a:rPr>
              <a:t> đạt BCNF</a:t>
            </a:r>
          </a:p>
          <a:p>
            <a:pPr algn="just">
              <a:lnSpc>
                <a:spcPts val="3203"/>
              </a:lnSpc>
              <a:spcBef>
                <a:spcPct val="0"/>
              </a:spcBef>
            </a:pPr>
            <a:r>
              <a:rPr lang="en-US" sz="3051" spc="103">
                <a:solidFill>
                  <a:srgbClr val="FFFFFF"/>
                </a:solidFill>
                <a:latin typeface="Poppins Bold"/>
                <a:ea typeface="Poppins Bold"/>
                <a:cs typeface="Poppins Bold"/>
                <a:sym typeface="Poppins Bold"/>
              </a:rPr>
              <a:t>4. Kết luận:</a:t>
            </a:r>
          </a:p>
          <a:p>
            <a:pPr algn="just">
              <a:lnSpc>
                <a:spcPts val="3203"/>
              </a:lnSpc>
              <a:spcBef>
                <a:spcPct val="0"/>
              </a:spcBef>
            </a:pPr>
            <a:r>
              <a:rPr lang="en-US" sz="3051" spc="103">
                <a:solidFill>
                  <a:srgbClr val="FFFFFF"/>
                </a:solidFill>
                <a:latin typeface="Poppins Bold"/>
                <a:ea typeface="Poppins Bold"/>
                <a:cs typeface="Poppins Bold"/>
                <a:sym typeface="Poppins Bold"/>
              </a:rPr>
              <a:t>Quan hệ gốc đạt</a:t>
            </a:r>
            <a:r>
              <a:rPr lang="en-US" sz="3051" spc="103">
                <a:solidFill>
                  <a:srgbClr val="FFFFFF"/>
                </a:solidFill>
                <a:latin typeface="Poppins Bold"/>
                <a:ea typeface="Poppins Bold"/>
                <a:cs typeface="Poppins Bold"/>
                <a:sym typeface="Poppins Bold"/>
              </a:rPr>
              <a:t> 1NF;</a:t>
            </a:r>
            <a:r>
              <a:rPr lang="en-US" sz="3051" spc="103">
                <a:solidFill>
                  <a:srgbClr val="FFFFFF"/>
                </a:solidFill>
                <a:latin typeface="Poppins Bold"/>
                <a:ea typeface="Poppins Bold"/>
                <a:cs typeface="Poppins Bold"/>
                <a:sym typeface="Poppins Bold"/>
              </a:rPr>
              <a:t> sau chuẩn hóa, đạt BCNF.</a:t>
            </a:r>
          </a:p>
          <a:p>
            <a:pPr algn="just">
              <a:lnSpc>
                <a:spcPts val="3094"/>
              </a:lnSpc>
              <a:spcBef>
                <a:spcPct val="0"/>
              </a:spcBef>
            </a:pPr>
          </a:p>
        </p:txBody>
      </p:sp>
      <p:grpSp>
        <p:nvGrpSpPr>
          <p:cNvPr name="Group 3" id="3"/>
          <p:cNvGrpSpPr/>
          <p:nvPr/>
        </p:nvGrpSpPr>
        <p:grpSpPr>
          <a:xfrm rot="0">
            <a:off x="390395" y="280326"/>
            <a:ext cx="4829442" cy="748374"/>
            <a:chOff x="0" y="0"/>
            <a:chExt cx="1271952" cy="197103"/>
          </a:xfrm>
        </p:grpSpPr>
        <p:sp>
          <p:nvSpPr>
            <p:cNvPr name="Freeform 4" id="4"/>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3</a:t>
              </a:r>
            </a:p>
          </p:txBody>
        </p:sp>
      </p:grpSp>
      <p:sp>
        <p:nvSpPr>
          <p:cNvPr name="TextBox 6" id="6"/>
          <p:cNvSpPr txBox="true"/>
          <p:nvPr/>
        </p:nvSpPr>
        <p:spPr>
          <a:xfrm rot="0">
            <a:off x="871130" y="1439207"/>
            <a:ext cx="12481869" cy="1643904"/>
          </a:xfrm>
          <a:prstGeom prst="rect">
            <a:avLst/>
          </a:prstGeom>
        </p:spPr>
        <p:txBody>
          <a:bodyPr anchor="t" rtlCol="false" tIns="0" lIns="0" bIns="0" rIns="0">
            <a:spAutoFit/>
          </a:bodyPr>
          <a:lstStyle/>
          <a:p>
            <a:pPr algn="l">
              <a:lnSpc>
                <a:spcPts val="4087"/>
              </a:lnSpc>
              <a:spcBef>
                <a:spcPct val="0"/>
              </a:spcBef>
            </a:pPr>
            <a:r>
              <a:rPr lang="en-US" b="true" sz="3893">
                <a:solidFill>
                  <a:srgbClr val="240960"/>
                </a:solidFill>
                <a:latin typeface="Heading Now 61-68 Bold"/>
                <a:ea typeface="Heading Now 61-68 Bold"/>
                <a:cs typeface="Heading Now 61-68 Bold"/>
                <a:sym typeface="Heading Now 61-68 Bold"/>
              </a:rPr>
              <a:t>CHO LƯỢC</a:t>
            </a:r>
            <a:r>
              <a:rPr lang="en-US" b="true" sz="3893">
                <a:solidFill>
                  <a:srgbClr val="240960"/>
                </a:solidFill>
                <a:latin typeface="Heading Now 61-68 Bold"/>
                <a:ea typeface="Heading Now 61-68 Bold"/>
                <a:cs typeface="Heading Now 61-68 Bold"/>
                <a:sym typeface="Heading Now 61-68 Bold"/>
              </a:rPr>
              <a:t> ĐỒ CSDL: KEHOACH(NGAY, GIO, PHONG, MONHOC, GIAOVIEN)</a:t>
            </a:r>
          </a:p>
          <a:p>
            <a:pPr algn="l">
              <a:lnSpc>
                <a:spcPts val="4087"/>
              </a:lnSpc>
              <a:spcBef>
                <a:spcPct val="0"/>
              </a:spcBef>
            </a:pPr>
          </a:p>
        </p:txBody>
      </p:sp>
      <p:sp>
        <p:nvSpPr>
          <p:cNvPr name="TextBox 7" id="7"/>
          <p:cNvSpPr txBox="true"/>
          <p:nvPr/>
        </p:nvSpPr>
        <p:spPr>
          <a:xfrm rot="0">
            <a:off x="13549551" y="9067336"/>
            <a:ext cx="3745587" cy="420029"/>
          </a:xfrm>
          <a:prstGeom prst="rect">
            <a:avLst/>
          </a:prstGeom>
        </p:spPr>
        <p:txBody>
          <a:bodyPr anchor="t" rtlCol="false" tIns="0" lIns="0" bIns="0" rIns="0">
            <a:spAutoFit/>
          </a:bodyPr>
          <a:lstStyle/>
          <a:p>
            <a:pPr algn="ctr" marL="0" indent="0" lvl="0">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Ngọc Kim Ngân</a:t>
            </a:r>
          </a:p>
        </p:txBody>
      </p:sp>
    </p:spTree>
  </p:cSld>
  <p:clrMapOvr>
    <a:masterClrMapping/>
  </p:clrMapOvr>
</p:sld>
</file>

<file path=ppt/slides/slide59.xml><?xml version="1.0" encoding="utf-8"?>
<p:sld xmlns:p="http://schemas.openxmlformats.org/presentationml/2006/main" xmlns:a="http://schemas.openxmlformats.org/drawingml/2006/main">
  <p:cSld>
    <p:bg>
      <p:bgPr>
        <a:gradFill rotWithShape="true">
          <a:gsLst>
            <a:gs pos="0">
              <a:srgbClr val="0097B2">
                <a:alpha val="100000"/>
              </a:srgbClr>
            </a:gs>
            <a:gs pos="50000">
              <a:srgbClr val="668FBB">
                <a:alpha val="100000"/>
              </a:srgbClr>
            </a:gs>
            <a:gs pos="100000">
              <a:srgbClr val="042447">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686758" y="3570938"/>
            <a:ext cx="16572542" cy="4544972"/>
          </a:xfrm>
          <a:prstGeom prst="rect">
            <a:avLst/>
          </a:prstGeom>
        </p:spPr>
        <p:txBody>
          <a:bodyPr anchor="t" rtlCol="false" tIns="0" lIns="0" bIns="0" rIns="0">
            <a:spAutoFit/>
          </a:bodyPr>
          <a:lstStyle/>
          <a:p>
            <a:pPr algn="just">
              <a:lnSpc>
                <a:spcPts val="3291"/>
              </a:lnSpc>
              <a:spcBef>
                <a:spcPct val="0"/>
              </a:spcBef>
            </a:pPr>
            <a:r>
              <a:rPr lang="en-US" sz="3134" spc="106">
                <a:solidFill>
                  <a:srgbClr val="FFFFFF"/>
                </a:solidFill>
                <a:latin typeface="Poppins Bold"/>
                <a:ea typeface="Poppins Bold"/>
                <a:cs typeface="Poppins Bold"/>
                <a:sym typeface="Poppins Bold"/>
              </a:rPr>
              <a:t>F1</a:t>
            </a:r>
            <a:r>
              <a:rPr lang="en-US" sz="3134" spc="106">
                <a:solidFill>
                  <a:srgbClr val="FFFFFF"/>
                </a:solidFill>
                <a:latin typeface="Poppins Bold"/>
                <a:ea typeface="Poppins Bold"/>
                <a:cs typeface="Poppins Bold"/>
                <a:sym typeface="Poppins Bold"/>
              </a:rPr>
              <a:t>: các phụ thuộc hàm trong Q1(A, C, D)</a:t>
            </a:r>
          </a:p>
          <a:p>
            <a:pPr algn="just">
              <a:lnSpc>
                <a:spcPts val="3291"/>
              </a:lnSpc>
              <a:spcBef>
                <a:spcPct val="0"/>
              </a:spcBef>
            </a:pPr>
            <a:r>
              <a:rPr lang="en-US" sz="3134" spc="106">
                <a:solidFill>
                  <a:srgbClr val="FFFFFF"/>
                </a:solidFill>
                <a:latin typeface="Poppins Bold"/>
                <a:ea typeface="Poppins Bold"/>
                <a:cs typeface="Poppins Bold"/>
                <a:sym typeface="Poppins Bold"/>
              </a:rPr>
              <a:t>A→B: B ∉Q1 =&gt; ∉ F1</a:t>
            </a:r>
          </a:p>
          <a:p>
            <a:pPr algn="just">
              <a:lnSpc>
                <a:spcPts val="3291"/>
              </a:lnSpc>
              <a:spcBef>
                <a:spcPct val="0"/>
              </a:spcBef>
            </a:pPr>
            <a:r>
              <a:rPr lang="en-US" sz="3134" spc="106">
                <a:solidFill>
                  <a:srgbClr val="FFFFFF"/>
                </a:solidFill>
                <a:latin typeface="Poppins Bold"/>
                <a:ea typeface="Poppins Bold"/>
                <a:cs typeface="Poppins Bold"/>
                <a:sym typeface="Poppins Bold"/>
              </a:rPr>
              <a:t>B→C: B ∉Q1 =&gt; ∉ F1</a:t>
            </a:r>
          </a:p>
          <a:p>
            <a:pPr algn="just">
              <a:lnSpc>
                <a:spcPts val="3291"/>
              </a:lnSpc>
              <a:spcBef>
                <a:spcPct val="0"/>
              </a:spcBef>
            </a:pPr>
            <a:r>
              <a:rPr lang="en-US" sz="3134" spc="106">
                <a:solidFill>
                  <a:srgbClr val="FFFFFF"/>
                </a:solidFill>
                <a:latin typeface="Poppins Bold"/>
                <a:ea typeface="Poppins Bold"/>
                <a:cs typeface="Poppins Bold"/>
                <a:sym typeface="Poppins Bold"/>
              </a:rPr>
              <a:t>D→B: B ∉Q1 =&gt; ∉ F1</a:t>
            </a:r>
          </a:p>
          <a:p>
            <a:pPr algn="just">
              <a:lnSpc>
                <a:spcPts val="3291"/>
              </a:lnSpc>
              <a:spcBef>
                <a:spcPct val="0"/>
              </a:spcBef>
            </a:pPr>
            <a:r>
              <a:rPr lang="en-US" sz="3134" spc="106">
                <a:solidFill>
                  <a:srgbClr val="FFFFFF"/>
                </a:solidFill>
                <a:latin typeface="Poppins Bold"/>
                <a:ea typeface="Poppins Bold"/>
                <a:cs typeface="Poppins Bold"/>
                <a:sym typeface="Poppins Bold"/>
              </a:rPr>
              <a:t>⇛ F1=</a:t>
            </a:r>
          </a:p>
          <a:p>
            <a:pPr algn="just">
              <a:lnSpc>
                <a:spcPts val="3291"/>
              </a:lnSpc>
              <a:spcBef>
                <a:spcPct val="0"/>
              </a:spcBef>
            </a:pPr>
            <a:r>
              <a:rPr lang="en-US" sz="3134" spc="106">
                <a:solidFill>
                  <a:srgbClr val="FFFFFF"/>
                </a:solidFill>
                <a:latin typeface="Poppins Bold"/>
                <a:ea typeface="Poppins Bold"/>
                <a:cs typeface="Poppins Bold"/>
                <a:sym typeface="Poppins Bold"/>
              </a:rPr>
              <a:t>F2: các phụ thuộc hàm trong Q2(B, D)</a:t>
            </a:r>
          </a:p>
          <a:p>
            <a:pPr algn="just">
              <a:lnSpc>
                <a:spcPts val="3291"/>
              </a:lnSpc>
              <a:spcBef>
                <a:spcPct val="0"/>
              </a:spcBef>
            </a:pPr>
            <a:r>
              <a:rPr lang="en-US" sz="3134" spc="106">
                <a:solidFill>
                  <a:srgbClr val="FFFFFF"/>
                </a:solidFill>
                <a:latin typeface="Poppins Bold"/>
                <a:ea typeface="Poppins Bold"/>
                <a:cs typeface="Poppins Bold"/>
                <a:sym typeface="Poppins Bold"/>
              </a:rPr>
              <a:t>A→B: A ∉Q2 =&gt; ∉ F2</a:t>
            </a:r>
          </a:p>
          <a:p>
            <a:pPr algn="just">
              <a:lnSpc>
                <a:spcPts val="3291"/>
              </a:lnSpc>
              <a:spcBef>
                <a:spcPct val="0"/>
              </a:spcBef>
            </a:pPr>
            <a:r>
              <a:rPr lang="en-US" sz="3134" spc="106">
                <a:solidFill>
                  <a:srgbClr val="FFFFFF"/>
                </a:solidFill>
                <a:latin typeface="Poppins Bold"/>
                <a:ea typeface="Poppins Bold"/>
                <a:cs typeface="Poppins Bold"/>
                <a:sym typeface="Poppins Bold"/>
              </a:rPr>
              <a:t>B→C: C ∉Q2 =&gt; ∉ </a:t>
            </a:r>
            <a:r>
              <a:rPr lang="en-US" sz="3134" spc="106">
                <a:solidFill>
                  <a:srgbClr val="FFFFFF"/>
                </a:solidFill>
                <a:latin typeface="Poppins Bold"/>
                <a:ea typeface="Poppins Bold"/>
                <a:cs typeface="Poppins Bold"/>
                <a:sym typeface="Poppins Bold"/>
              </a:rPr>
              <a:t>F2</a:t>
            </a:r>
          </a:p>
          <a:p>
            <a:pPr algn="just">
              <a:lnSpc>
                <a:spcPts val="3291"/>
              </a:lnSpc>
              <a:spcBef>
                <a:spcPct val="0"/>
              </a:spcBef>
            </a:pPr>
            <a:r>
              <a:rPr lang="en-US" sz="3134" spc="106">
                <a:solidFill>
                  <a:srgbClr val="FFFFFF"/>
                </a:solidFill>
                <a:latin typeface="Poppins Bold"/>
                <a:ea typeface="Poppins Bold"/>
                <a:cs typeface="Poppins Bold"/>
                <a:sym typeface="Poppins Bold"/>
              </a:rPr>
              <a:t>D→B: DQ2, BQ2=&gt; F2</a:t>
            </a:r>
          </a:p>
          <a:p>
            <a:pPr algn="just">
              <a:lnSpc>
                <a:spcPts val="3291"/>
              </a:lnSpc>
              <a:spcBef>
                <a:spcPct val="0"/>
              </a:spcBef>
            </a:pPr>
            <a:r>
              <a:rPr lang="en-US" sz="3134" spc="106">
                <a:solidFill>
                  <a:srgbClr val="FFFFFF"/>
                </a:solidFill>
                <a:latin typeface="Poppins Bold"/>
                <a:ea typeface="Poppins Bold"/>
                <a:cs typeface="Poppins Bold"/>
                <a:sym typeface="Poppins Bold"/>
              </a:rPr>
              <a:t>⇛ F2={ D→B}</a:t>
            </a:r>
          </a:p>
          <a:p>
            <a:pPr algn="just">
              <a:lnSpc>
                <a:spcPts val="3179"/>
              </a:lnSpc>
              <a:spcBef>
                <a:spcPct val="0"/>
              </a:spcBef>
            </a:pPr>
          </a:p>
        </p:txBody>
      </p:sp>
      <p:grpSp>
        <p:nvGrpSpPr>
          <p:cNvPr name="Group 3" id="3"/>
          <p:cNvGrpSpPr/>
          <p:nvPr/>
        </p:nvGrpSpPr>
        <p:grpSpPr>
          <a:xfrm rot="0">
            <a:off x="390395" y="280326"/>
            <a:ext cx="4829442" cy="748374"/>
            <a:chOff x="0" y="0"/>
            <a:chExt cx="1271952" cy="197103"/>
          </a:xfrm>
        </p:grpSpPr>
        <p:sp>
          <p:nvSpPr>
            <p:cNvPr name="Freeform 4" id="4"/>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4</a:t>
              </a:r>
            </a:p>
          </p:txBody>
        </p:sp>
      </p:grpSp>
      <p:sp>
        <p:nvSpPr>
          <p:cNvPr name="TextBox 6" id="6"/>
          <p:cNvSpPr txBox="true"/>
          <p:nvPr/>
        </p:nvSpPr>
        <p:spPr>
          <a:xfrm rot="0">
            <a:off x="691049" y="1169086"/>
            <a:ext cx="12481869" cy="2664997"/>
          </a:xfrm>
          <a:prstGeom prst="rect">
            <a:avLst/>
          </a:prstGeom>
        </p:spPr>
        <p:txBody>
          <a:bodyPr anchor="t" rtlCol="false" tIns="0" lIns="0" bIns="0" rIns="0">
            <a:spAutoFit/>
          </a:bodyPr>
          <a:lstStyle/>
          <a:p>
            <a:pPr algn="l">
              <a:lnSpc>
                <a:spcPts val="4087"/>
              </a:lnSpc>
              <a:spcBef>
                <a:spcPct val="0"/>
              </a:spcBef>
            </a:pPr>
            <a:r>
              <a:rPr lang="en-US" b="true" sz="3893">
                <a:solidFill>
                  <a:srgbClr val="240960"/>
                </a:solidFill>
                <a:latin typeface="Heading Now 61-68 Bold"/>
                <a:ea typeface="Heading Now 61-68 Bold"/>
                <a:cs typeface="Heading Now 61-68 Bold"/>
                <a:sym typeface="Heading Now 61-68 Bold"/>
              </a:rPr>
              <a:t>CHO LƯỢC</a:t>
            </a:r>
            <a:r>
              <a:rPr lang="en-US" b="true" sz="3893">
                <a:solidFill>
                  <a:srgbClr val="240960"/>
                </a:solidFill>
                <a:latin typeface="Heading Now 61-68 Bold"/>
                <a:ea typeface="Heading Now 61-68 Bold"/>
                <a:cs typeface="Heading Now 61-68 Bold"/>
                <a:sym typeface="Heading Now 61-68 Bold"/>
              </a:rPr>
              <a:t> ĐỒ QUAN HỆ Q(A,B,C,D) VÀ TẬP PHỤ THUỘC HÀM F F = {A→B;B→C; D→B} C = {Q₁(A,C,D); Q₂(B,D)} A) XÁC ĐỊNH CÁC Fᵢ (NHỮNG PHỤ THUỘC HÀM F ĐƯỢC BAO TRONG Qᵢ)</a:t>
            </a:r>
          </a:p>
          <a:p>
            <a:pPr algn="l">
              <a:lnSpc>
                <a:spcPts val="4087"/>
              </a:lnSpc>
              <a:spcBef>
                <a:spcPct val="0"/>
              </a:spcBef>
            </a:pPr>
          </a:p>
        </p:txBody>
      </p:sp>
      <p:sp>
        <p:nvSpPr>
          <p:cNvPr name="TextBox 7" id="7"/>
          <p:cNvSpPr txBox="true"/>
          <p:nvPr/>
        </p:nvSpPr>
        <p:spPr>
          <a:xfrm rot="0">
            <a:off x="14052235" y="9067336"/>
            <a:ext cx="2457093" cy="420029"/>
          </a:xfrm>
          <a:prstGeom prst="rect">
            <a:avLst/>
          </a:prstGeom>
        </p:spPr>
        <p:txBody>
          <a:bodyPr anchor="t" rtlCol="false" tIns="0" lIns="0" bIns="0" rIns="0">
            <a:spAutoFit/>
          </a:bodyPr>
          <a:lstStyle/>
          <a:p>
            <a:pPr algn="ctr" marL="0" indent="0" lvl="0">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Võ Phương Anh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350967" y="4441777"/>
            <a:ext cx="12953272" cy="1844212"/>
          </a:xfrm>
          <a:prstGeom prst="rect">
            <a:avLst/>
          </a:prstGeom>
        </p:spPr>
        <p:txBody>
          <a:bodyPr anchor="t" rtlCol="false" tIns="0" lIns="0" bIns="0" rIns="0">
            <a:spAutoFit/>
          </a:bodyPr>
          <a:lstStyle/>
          <a:p>
            <a:pPr algn="ctr" marL="0" indent="0" lvl="0">
              <a:lnSpc>
                <a:spcPts val="7165"/>
              </a:lnSpc>
              <a:spcBef>
                <a:spcPct val="0"/>
              </a:spcBef>
            </a:pPr>
            <a:r>
              <a:rPr lang="en-US" b="true" sz="6759">
                <a:solidFill>
                  <a:srgbClr val="EBF5FE"/>
                </a:solidFill>
                <a:latin typeface="TT Lakes Neue Expanded Bold"/>
                <a:ea typeface="TT Lakes Neue Expanded Bold"/>
                <a:cs typeface="TT Lakes Neue Expanded Bold"/>
                <a:sym typeface="TT Lakes Neue Expanded Bold"/>
              </a:rPr>
              <a:t>XÂY DỰNG LƯỢC ĐỒ ERD VÀ TẠO CSDL</a:t>
            </a:r>
          </a:p>
        </p:txBody>
      </p:sp>
      <p:sp>
        <p:nvSpPr>
          <p:cNvPr name="TextBox 3" id="3"/>
          <p:cNvSpPr txBox="true"/>
          <p:nvPr/>
        </p:nvSpPr>
        <p:spPr>
          <a:xfrm rot="0">
            <a:off x="6721897" y="2999132"/>
            <a:ext cx="4844207" cy="885662"/>
          </a:xfrm>
          <a:prstGeom prst="rect">
            <a:avLst/>
          </a:prstGeom>
        </p:spPr>
        <p:txBody>
          <a:bodyPr anchor="t" rtlCol="false" tIns="0" lIns="0" bIns="0" rIns="0">
            <a:spAutoFit/>
          </a:bodyPr>
          <a:lstStyle/>
          <a:p>
            <a:pPr algn="ctr">
              <a:lnSpc>
                <a:spcPts val="6815"/>
              </a:lnSpc>
              <a:spcBef>
                <a:spcPct val="0"/>
              </a:spcBef>
            </a:pPr>
            <a:r>
              <a:rPr lang="en-US" b="true" sz="6491">
                <a:solidFill>
                  <a:srgbClr val="EBF5FE"/>
                </a:solidFill>
                <a:latin typeface="TT Lakes Neue Expanded Bold"/>
                <a:ea typeface="TT Lakes Neue Expanded Bold"/>
                <a:cs typeface="TT Lakes Neue Expanded Bold"/>
                <a:sym typeface="TT Lakes Neue Expanded Bold"/>
              </a:rPr>
              <a:t>PHẦN A: </a:t>
            </a:r>
          </a:p>
        </p:txBody>
      </p:sp>
      <p:grpSp>
        <p:nvGrpSpPr>
          <p:cNvPr name="Group 4" id="4"/>
          <p:cNvGrpSpPr/>
          <p:nvPr/>
        </p:nvGrpSpPr>
        <p:grpSpPr>
          <a:xfrm rot="0">
            <a:off x="-727757" y="-1681809"/>
            <a:ext cx="4199655" cy="3086100"/>
            <a:chOff x="0" y="0"/>
            <a:chExt cx="1106082" cy="812800"/>
          </a:xfrm>
        </p:grpSpPr>
        <p:sp>
          <p:nvSpPr>
            <p:cNvPr name="Freeform 5" id="5"/>
            <p:cNvSpPr/>
            <p:nvPr/>
          </p:nvSpPr>
          <p:spPr>
            <a:xfrm flipH="false" flipV="false" rot="0">
              <a:off x="0" y="0"/>
              <a:ext cx="1106082" cy="812800"/>
            </a:xfrm>
            <a:custGeom>
              <a:avLst/>
              <a:gdLst/>
              <a:ahLst/>
              <a:cxnLst/>
              <a:rect r="r" b="b" t="t" l="l"/>
              <a:pathLst>
                <a:path h="812800" w="1106082">
                  <a:moveTo>
                    <a:pt x="46087" y="0"/>
                  </a:moveTo>
                  <a:lnTo>
                    <a:pt x="1059995" y="0"/>
                  </a:lnTo>
                  <a:cubicBezTo>
                    <a:pt x="1072218" y="0"/>
                    <a:pt x="1083941" y="4856"/>
                    <a:pt x="1092584" y="13498"/>
                  </a:cubicBezTo>
                  <a:cubicBezTo>
                    <a:pt x="1101226" y="22141"/>
                    <a:pt x="1106082" y="33864"/>
                    <a:pt x="1106082" y="46087"/>
                  </a:cubicBezTo>
                  <a:lnTo>
                    <a:pt x="1106082" y="766713"/>
                  </a:lnTo>
                  <a:cubicBezTo>
                    <a:pt x="1106082" y="778936"/>
                    <a:pt x="1101226" y="790659"/>
                    <a:pt x="1092584" y="799302"/>
                  </a:cubicBezTo>
                  <a:cubicBezTo>
                    <a:pt x="1083941" y="807944"/>
                    <a:pt x="1072218" y="812800"/>
                    <a:pt x="1059995" y="812800"/>
                  </a:cubicBezTo>
                  <a:lnTo>
                    <a:pt x="46087" y="812800"/>
                  </a:lnTo>
                  <a:cubicBezTo>
                    <a:pt x="33864" y="812800"/>
                    <a:pt x="22141" y="807944"/>
                    <a:pt x="13498" y="799302"/>
                  </a:cubicBezTo>
                  <a:cubicBezTo>
                    <a:pt x="4856" y="790659"/>
                    <a:pt x="0" y="778936"/>
                    <a:pt x="0" y="766713"/>
                  </a:cubicBezTo>
                  <a:lnTo>
                    <a:pt x="0" y="46087"/>
                  </a:lnTo>
                  <a:cubicBezTo>
                    <a:pt x="0" y="33864"/>
                    <a:pt x="4856" y="22141"/>
                    <a:pt x="13498" y="13498"/>
                  </a:cubicBezTo>
                  <a:cubicBezTo>
                    <a:pt x="22141" y="4856"/>
                    <a:pt x="33864" y="0"/>
                    <a:pt x="4608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6" id="6"/>
            <p:cNvSpPr txBox="true"/>
            <p:nvPr/>
          </p:nvSpPr>
          <p:spPr>
            <a:xfrm>
              <a:off x="0" y="28575"/>
              <a:ext cx="1106082" cy="784225"/>
            </a:xfrm>
            <a:prstGeom prst="rect">
              <a:avLst/>
            </a:prstGeom>
          </p:spPr>
          <p:txBody>
            <a:bodyPr anchor="ctr" rtlCol="false" tIns="50800" lIns="50800" bIns="50800" rIns="50800"/>
            <a:lstStyle/>
            <a:p>
              <a:pPr algn="ctr">
                <a:lnSpc>
                  <a:spcPts val="1826"/>
                </a:lnSpc>
              </a:pPr>
            </a:p>
          </p:txBody>
        </p:sp>
      </p:grpSp>
      <p:sp>
        <p:nvSpPr>
          <p:cNvPr name="Freeform 7" id="7"/>
          <p:cNvSpPr/>
          <p:nvPr/>
        </p:nvSpPr>
        <p:spPr>
          <a:xfrm flipH="false" flipV="false" rot="0">
            <a:off x="342704" y="527284"/>
            <a:ext cx="685996" cy="518768"/>
          </a:xfrm>
          <a:custGeom>
            <a:avLst/>
            <a:gdLst/>
            <a:ahLst/>
            <a:cxnLst/>
            <a:rect r="r" b="b" t="t" l="l"/>
            <a:pathLst>
              <a:path h="518768" w="685996">
                <a:moveTo>
                  <a:pt x="0" y="0"/>
                </a:moveTo>
                <a:lnTo>
                  <a:pt x="685996" y="0"/>
                </a:lnTo>
                <a:lnTo>
                  <a:pt x="685996" y="518767"/>
                </a:lnTo>
                <a:lnTo>
                  <a:pt x="0" y="5187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4390656" y="-1681809"/>
            <a:ext cx="4607176" cy="5421018"/>
          </a:xfrm>
          <a:custGeom>
            <a:avLst/>
            <a:gdLst/>
            <a:ahLst/>
            <a:cxnLst/>
            <a:rect r="r" b="b" t="t" l="l"/>
            <a:pathLst>
              <a:path h="5421018" w="4607176">
                <a:moveTo>
                  <a:pt x="0" y="0"/>
                </a:moveTo>
                <a:lnTo>
                  <a:pt x="4607176" y="0"/>
                </a:lnTo>
                <a:lnTo>
                  <a:pt x="4607176" y="5421018"/>
                </a:lnTo>
                <a:lnTo>
                  <a:pt x="0" y="5421018"/>
                </a:lnTo>
                <a:lnTo>
                  <a:pt x="0" y="0"/>
                </a:lnTo>
                <a:close/>
              </a:path>
            </a:pathLst>
          </a:custGeom>
          <a:blipFill>
            <a:blip r:embed="rId4"/>
            <a:stretch>
              <a:fillRect l="0" t="0" r="0" b="0"/>
            </a:stretch>
          </a:blipFill>
        </p:spPr>
      </p:sp>
      <p:sp>
        <p:nvSpPr>
          <p:cNvPr name="TextBox 9" id="9"/>
          <p:cNvSpPr txBox="true"/>
          <p:nvPr/>
        </p:nvSpPr>
        <p:spPr>
          <a:xfrm rot="0">
            <a:off x="1328700" y="678865"/>
            <a:ext cx="1678700" cy="244180"/>
          </a:xfrm>
          <a:prstGeom prst="rect">
            <a:avLst/>
          </a:prstGeom>
        </p:spPr>
        <p:txBody>
          <a:bodyPr anchor="t" rtlCol="false" tIns="0" lIns="0" bIns="0" rIns="0">
            <a:spAutoFit/>
          </a:bodyPr>
          <a:lstStyle/>
          <a:p>
            <a:pPr algn="l">
              <a:lnSpc>
                <a:spcPts val="1908"/>
              </a:lnSpc>
            </a:pPr>
            <a:r>
              <a:rPr lang="en-US" sz="1817" b="true">
                <a:solidFill>
                  <a:srgbClr val="FFFFFF"/>
                </a:solidFill>
                <a:latin typeface="TT Lakes Neue Expanded Bold"/>
                <a:ea typeface="TT Lakes Neue Expanded Bold"/>
                <a:cs typeface="TT Lakes Neue Expanded Bold"/>
                <a:sym typeface="TT Lakes Neue Expanded Bold"/>
              </a:rPr>
              <a:t>NHÓM 15</a:t>
            </a:r>
          </a:p>
        </p:txBody>
      </p:sp>
      <p:sp>
        <p:nvSpPr>
          <p:cNvPr name="Freeform 10" id="10"/>
          <p:cNvSpPr/>
          <p:nvPr/>
        </p:nvSpPr>
        <p:spPr>
          <a:xfrm flipH="false" flipV="false" rot="0">
            <a:off x="-2719397" y="5833143"/>
            <a:ext cx="4607176" cy="5421018"/>
          </a:xfrm>
          <a:custGeom>
            <a:avLst/>
            <a:gdLst/>
            <a:ahLst/>
            <a:cxnLst/>
            <a:rect r="r" b="b" t="t" l="l"/>
            <a:pathLst>
              <a:path h="5421018" w="4607176">
                <a:moveTo>
                  <a:pt x="0" y="0"/>
                </a:moveTo>
                <a:lnTo>
                  <a:pt x="4607176" y="0"/>
                </a:lnTo>
                <a:lnTo>
                  <a:pt x="4607176" y="5421018"/>
                </a:lnTo>
                <a:lnTo>
                  <a:pt x="0" y="5421018"/>
                </a:lnTo>
                <a:lnTo>
                  <a:pt x="0" y="0"/>
                </a:lnTo>
                <a:close/>
              </a:path>
            </a:pathLst>
          </a:custGeom>
          <a:blipFill>
            <a:blip r:embed="rId4"/>
            <a:stretch>
              <a:fillRect l="0" t="0" r="0" b="0"/>
            </a:stretch>
          </a:blipFill>
        </p:spPr>
      </p:sp>
    </p:spTree>
  </p:cSld>
  <p:clrMapOvr>
    <a:masterClrMapping/>
  </p:clrMapOvr>
</p:sld>
</file>

<file path=ppt/slides/slide60.xml><?xml version="1.0" encoding="utf-8"?>
<p:sld xmlns:p="http://schemas.openxmlformats.org/presentationml/2006/main" xmlns:a="http://schemas.openxmlformats.org/drawingml/2006/main">
  <p:cSld>
    <p:bg>
      <p:bgPr>
        <a:gradFill rotWithShape="true">
          <a:gsLst>
            <a:gs pos="0">
              <a:srgbClr val="0AA4BF">
                <a:alpha val="100000"/>
              </a:srgbClr>
            </a:gs>
            <a:gs pos="50000">
              <a:srgbClr val="3F7F9B">
                <a:alpha val="100000"/>
              </a:srgbClr>
            </a:gs>
            <a:gs pos="100000">
              <a:srgbClr val="204E8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686758" y="4021139"/>
            <a:ext cx="8221317" cy="5834657"/>
          </a:xfrm>
          <a:prstGeom prst="rect">
            <a:avLst/>
          </a:prstGeom>
        </p:spPr>
        <p:txBody>
          <a:bodyPr anchor="t" rtlCol="false" tIns="0" lIns="0" bIns="0" rIns="0">
            <a:spAutoFit/>
          </a:bodyPr>
          <a:lstStyle/>
          <a:p>
            <a:pPr algn="just">
              <a:lnSpc>
                <a:spcPts val="3291"/>
              </a:lnSpc>
              <a:spcBef>
                <a:spcPct val="0"/>
              </a:spcBef>
            </a:pPr>
            <a:r>
              <a:rPr lang="en-US" sz="3134" spc="106">
                <a:solidFill>
                  <a:srgbClr val="FFFFFF"/>
                </a:solidFill>
                <a:latin typeface="Poppins Bold"/>
                <a:ea typeface="Poppins Bold"/>
                <a:cs typeface="Poppins Bold"/>
                <a:sym typeface="Poppins Bold"/>
              </a:rPr>
              <a:t>a/</a:t>
            </a:r>
            <a:r>
              <a:rPr lang="en-US" sz="3134" spc="106">
                <a:solidFill>
                  <a:srgbClr val="FFFFFF"/>
                </a:solidFill>
                <a:latin typeface="Poppins Bold"/>
                <a:ea typeface="Poppins Bold"/>
                <a:cs typeface="Poppins Bold"/>
                <a:sym typeface="Poppins Bold"/>
              </a:rPr>
              <a:t> </a:t>
            </a:r>
          </a:p>
          <a:p>
            <a:pPr algn="just">
              <a:lnSpc>
                <a:spcPts val="3291"/>
              </a:lnSpc>
              <a:spcBef>
                <a:spcPct val="0"/>
              </a:spcBef>
            </a:pPr>
            <a:r>
              <a:rPr lang="en-US" sz="3134" spc="106">
                <a:solidFill>
                  <a:srgbClr val="FFFFFF"/>
                </a:solidFill>
                <a:latin typeface="Poppins Bold"/>
                <a:ea typeface="Poppins Bold"/>
                <a:cs typeface="Poppins Bold"/>
                <a:sym typeface="Poppins Bold"/>
              </a:rPr>
              <a:t>EK</a:t>
            </a:r>
            <a:r>
              <a:rPr lang="en-US" sz="3134" spc="106">
                <a:solidFill>
                  <a:srgbClr val="FFFFFF"/>
                </a:solidFill>
                <a:latin typeface="Poppins Bold"/>
                <a:ea typeface="Poppins Bold"/>
                <a:cs typeface="Poppins Bold"/>
                <a:sym typeface="Poppins Bold"/>
              </a:rPr>
              <a:t>+</a:t>
            </a:r>
            <a:r>
              <a:rPr lang="en-US" sz="3134" spc="106">
                <a:solidFill>
                  <a:srgbClr val="FFFFFF"/>
                </a:solidFill>
                <a:latin typeface="Poppins Bold"/>
                <a:ea typeface="Poppins Bold"/>
                <a:cs typeface="Poppins Bold"/>
                <a:sym typeface="Poppins Bold"/>
              </a:rPr>
              <a:t>= {E,K}</a:t>
            </a:r>
          </a:p>
          <a:p>
            <a:pPr algn="just">
              <a:lnSpc>
                <a:spcPts val="3291"/>
              </a:lnSpc>
              <a:spcBef>
                <a:spcPct val="0"/>
              </a:spcBef>
            </a:pPr>
            <a:r>
              <a:rPr lang="en-US" sz="3134" spc="106">
                <a:solidFill>
                  <a:srgbClr val="FFFFFF"/>
                </a:solidFill>
                <a:latin typeface="Poppins Bold"/>
                <a:ea typeface="Poppins Bold"/>
                <a:cs typeface="Poppins Bold"/>
                <a:sym typeface="Poppins Bold"/>
              </a:rPr>
              <a:t>E→K=&gt; (EK)+= EKC</a:t>
            </a:r>
          </a:p>
          <a:p>
            <a:pPr algn="just">
              <a:lnSpc>
                <a:spcPts val="3291"/>
              </a:lnSpc>
              <a:spcBef>
                <a:spcPct val="0"/>
              </a:spcBef>
            </a:pPr>
            <a:r>
              <a:rPr lang="en-US" sz="3134" spc="106">
                <a:solidFill>
                  <a:srgbClr val="FFFFFF"/>
                </a:solidFill>
                <a:latin typeface="Poppins Bold"/>
                <a:ea typeface="Poppins Bold"/>
                <a:cs typeface="Poppins Bold"/>
                <a:sym typeface="Poppins Bold"/>
              </a:rPr>
              <a:t>E</a:t>
            </a:r>
            <a:r>
              <a:rPr lang="en-US" sz="3134" spc="106">
                <a:solidFill>
                  <a:srgbClr val="FFFFFF"/>
                </a:solidFill>
                <a:latin typeface="Poppins Bold"/>
                <a:ea typeface="Poppins Bold"/>
                <a:cs typeface="Poppins Bold"/>
                <a:sym typeface="Poppins Bold"/>
              </a:rPr>
              <a:t>→G=&gt; (EK)+= EKCG</a:t>
            </a:r>
          </a:p>
          <a:p>
            <a:pPr algn="just">
              <a:lnSpc>
                <a:spcPts val="3291"/>
              </a:lnSpc>
              <a:spcBef>
                <a:spcPct val="0"/>
              </a:spcBef>
            </a:pPr>
            <a:r>
              <a:rPr lang="en-US" sz="3134" spc="106">
                <a:solidFill>
                  <a:srgbClr val="FFFFFF"/>
                </a:solidFill>
                <a:latin typeface="Poppins Bold"/>
                <a:ea typeface="Poppins Bold"/>
                <a:cs typeface="Poppins Bold"/>
                <a:sym typeface="Poppins Bold"/>
              </a:rPr>
              <a:t>C→D=&gt; (EK)+= EKCGD</a:t>
            </a:r>
          </a:p>
          <a:p>
            <a:pPr algn="just">
              <a:lnSpc>
                <a:spcPts val="3291"/>
              </a:lnSpc>
              <a:spcBef>
                <a:spcPct val="0"/>
              </a:spcBef>
            </a:pPr>
            <a:r>
              <a:rPr lang="en-US" sz="3134" spc="106">
                <a:solidFill>
                  <a:srgbClr val="FFFFFF"/>
                </a:solidFill>
                <a:latin typeface="Poppins Bold"/>
                <a:ea typeface="Poppins Bold"/>
                <a:cs typeface="Poppins Bold"/>
                <a:sym typeface="Poppins Bold"/>
              </a:rPr>
              <a:t>CK→H=&gt; (EK)+= EKCGDH</a:t>
            </a:r>
          </a:p>
          <a:p>
            <a:pPr algn="just">
              <a:lnSpc>
                <a:spcPts val="3291"/>
              </a:lnSpc>
              <a:spcBef>
                <a:spcPct val="0"/>
              </a:spcBef>
            </a:pPr>
            <a:r>
              <a:rPr lang="en-US" sz="3134" spc="106">
                <a:solidFill>
                  <a:srgbClr val="FFFFFF"/>
                </a:solidFill>
                <a:latin typeface="Poppins Bold"/>
                <a:ea typeface="Poppins Bold"/>
                <a:cs typeface="Poppins Bold"/>
                <a:sym typeface="Poppins Bold"/>
              </a:rPr>
              <a:t>⇛ EK → DH</a:t>
            </a:r>
          </a:p>
          <a:p>
            <a:pPr algn="just">
              <a:lnSpc>
                <a:spcPts val="3291"/>
              </a:lnSpc>
              <a:spcBef>
                <a:spcPct val="0"/>
              </a:spcBef>
            </a:pPr>
            <a:r>
              <a:rPr lang="en-US" sz="3134" spc="106">
                <a:solidFill>
                  <a:srgbClr val="FFFFFF"/>
                </a:solidFill>
                <a:latin typeface="Poppins Bold"/>
                <a:ea typeface="Poppins Bold"/>
                <a:cs typeface="Poppins Bold"/>
                <a:sym typeface="Poppins Bold"/>
              </a:rPr>
              <a:t>b/</a:t>
            </a:r>
          </a:p>
          <a:p>
            <a:pPr algn="just">
              <a:lnSpc>
                <a:spcPts val="3291"/>
              </a:lnSpc>
              <a:spcBef>
                <a:spcPct val="0"/>
              </a:spcBef>
            </a:pPr>
            <a:r>
              <a:rPr lang="en-US" sz="3134" spc="106">
                <a:solidFill>
                  <a:srgbClr val="FFFFFF"/>
                </a:solidFill>
                <a:latin typeface="Poppins Bold"/>
                <a:ea typeface="Poppins Bold"/>
                <a:cs typeface="Poppins Bold"/>
                <a:sym typeface="Poppins Bold"/>
              </a:rPr>
              <a:t>K</a:t>
            </a:r>
            <a:r>
              <a:rPr lang="en-US" sz="3134" spc="106">
                <a:solidFill>
                  <a:srgbClr val="FFFFFF"/>
                </a:solidFill>
                <a:latin typeface="Poppins Bold"/>
                <a:ea typeface="Poppins Bold"/>
                <a:cs typeface="Poppins Bold"/>
                <a:sym typeface="Poppins Bold"/>
              </a:rPr>
              <a:t> là thuộc tính phải có trong mọi khóa (vì không xuất hiện ở bên phải của bất kỳ phụ thuộc nào)</a:t>
            </a:r>
          </a:p>
          <a:p>
            <a:pPr algn="just">
              <a:lnSpc>
                <a:spcPts val="3291"/>
              </a:lnSpc>
              <a:spcBef>
                <a:spcPct val="0"/>
              </a:spcBef>
            </a:pPr>
            <a:r>
              <a:rPr lang="en-US" sz="3134" spc="106">
                <a:solidFill>
                  <a:srgbClr val="FFFFFF"/>
                </a:solidFill>
                <a:latin typeface="Poppins Bold"/>
                <a:ea typeface="Poppins Bold"/>
                <a:cs typeface="Poppins Bold"/>
                <a:sym typeface="Poppins Bold"/>
              </a:rPr>
              <a:t>(EK)+=EK</a:t>
            </a:r>
            <a:r>
              <a:rPr lang="en-US" sz="3134" spc="106">
                <a:solidFill>
                  <a:srgbClr val="FFFFFF"/>
                </a:solidFill>
                <a:latin typeface="Poppins Bold"/>
                <a:ea typeface="Poppins Bold"/>
                <a:cs typeface="Poppins Bold"/>
                <a:sym typeface="Poppins Bold"/>
              </a:rPr>
              <a:t>CGHD=Q=&gt; EK là khóa</a:t>
            </a:r>
          </a:p>
          <a:p>
            <a:pPr algn="just">
              <a:lnSpc>
                <a:spcPts val="3291"/>
              </a:lnSpc>
              <a:spcBef>
                <a:spcPct val="0"/>
              </a:spcBef>
            </a:pPr>
            <a:r>
              <a:rPr lang="en-US" sz="3134" spc="106">
                <a:solidFill>
                  <a:srgbClr val="FFFFFF"/>
                </a:solidFill>
                <a:latin typeface="Poppins Bold"/>
                <a:ea typeface="Poppins Bold"/>
                <a:cs typeface="Poppins Bold"/>
                <a:sym typeface="Poppins Bold"/>
              </a:rPr>
              <a:t>(CK)+=CKHDEG=Q=&gt; CK là khóa</a:t>
            </a:r>
          </a:p>
          <a:p>
            <a:pPr algn="just">
              <a:lnSpc>
                <a:spcPts val="3179"/>
              </a:lnSpc>
              <a:spcBef>
                <a:spcPct val="0"/>
              </a:spcBef>
            </a:pPr>
          </a:p>
        </p:txBody>
      </p:sp>
      <p:grpSp>
        <p:nvGrpSpPr>
          <p:cNvPr name="Group 3" id="3"/>
          <p:cNvGrpSpPr/>
          <p:nvPr/>
        </p:nvGrpSpPr>
        <p:grpSpPr>
          <a:xfrm rot="0">
            <a:off x="390395" y="280326"/>
            <a:ext cx="4829442" cy="748374"/>
            <a:chOff x="0" y="0"/>
            <a:chExt cx="1271952" cy="197103"/>
          </a:xfrm>
        </p:grpSpPr>
        <p:sp>
          <p:nvSpPr>
            <p:cNvPr name="Freeform 4" id="4"/>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5</a:t>
              </a:r>
            </a:p>
          </p:txBody>
        </p:sp>
      </p:grpSp>
      <p:sp>
        <p:nvSpPr>
          <p:cNvPr name="TextBox 6" id="6"/>
          <p:cNvSpPr txBox="true"/>
          <p:nvPr/>
        </p:nvSpPr>
        <p:spPr>
          <a:xfrm rot="0">
            <a:off x="691049" y="1169086"/>
            <a:ext cx="12481869" cy="3175543"/>
          </a:xfrm>
          <a:prstGeom prst="rect">
            <a:avLst/>
          </a:prstGeom>
        </p:spPr>
        <p:txBody>
          <a:bodyPr anchor="t" rtlCol="false" tIns="0" lIns="0" bIns="0" rIns="0">
            <a:spAutoFit/>
          </a:bodyPr>
          <a:lstStyle/>
          <a:p>
            <a:pPr algn="l">
              <a:lnSpc>
                <a:spcPts val="4087"/>
              </a:lnSpc>
              <a:spcBef>
                <a:spcPct val="0"/>
              </a:spcBef>
            </a:pPr>
            <a:r>
              <a:rPr lang="en-US" b="true" sz="3893">
                <a:solidFill>
                  <a:srgbClr val="240960"/>
                </a:solidFill>
                <a:latin typeface="Heading Now 61-68 Bold"/>
                <a:ea typeface="Heading Now 61-68 Bold"/>
                <a:cs typeface="Heading Now 61-68 Bold"/>
                <a:sym typeface="Heading Now 61-68 Bold"/>
              </a:rPr>
              <a:t>GIẢ SỬ TA CÓ LƯỢC</a:t>
            </a:r>
            <a:r>
              <a:rPr lang="en-US" b="true" sz="3893">
                <a:solidFill>
                  <a:srgbClr val="240960"/>
                </a:solidFill>
                <a:latin typeface="Heading Now 61-68 Bold"/>
                <a:ea typeface="Heading Now 61-68 Bold"/>
                <a:cs typeface="Heading Now 61-68 Bold"/>
                <a:sym typeface="Heading Now 61-68 Bold"/>
              </a:rPr>
              <a:t> ĐỒ QUAN HỆ Q(C,D,E,G,H,K) VÀ TẬP PHỤ THUỘC HÀM F NHƯ SAU; F = {CK→ H; C →D; E→C; E →G; CK →E} A) TỪ TẬP F, HÃY CHỨNG MINH EK → DH B) TÌM TẤT CẢ CÁC KHÓA CỦA Q. C) XÁC ĐỊNH DẠNG CHUẨN CỦA Q.</a:t>
            </a:r>
          </a:p>
          <a:p>
            <a:pPr algn="l">
              <a:lnSpc>
                <a:spcPts val="4087"/>
              </a:lnSpc>
              <a:spcBef>
                <a:spcPct val="0"/>
              </a:spcBef>
            </a:pPr>
          </a:p>
        </p:txBody>
      </p:sp>
      <p:sp>
        <p:nvSpPr>
          <p:cNvPr name="TextBox 7" id="7"/>
          <p:cNvSpPr txBox="true"/>
          <p:nvPr/>
        </p:nvSpPr>
        <p:spPr>
          <a:xfrm rot="0">
            <a:off x="9460503" y="4021139"/>
            <a:ext cx="7798797" cy="5364122"/>
          </a:xfrm>
          <a:prstGeom prst="rect">
            <a:avLst/>
          </a:prstGeom>
        </p:spPr>
        <p:txBody>
          <a:bodyPr anchor="t" rtlCol="false" tIns="0" lIns="0" bIns="0" rIns="0">
            <a:spAutoFit/>
          </a:bodyPr>
          <a:lstStyle/>
          <a:p>
            <a:pPr algn="just">
              <a:lnSpc>
                <a:spcPts val="3291"/>
              </a:lnSpc>
            </a:pPr>
            <a:r>
              <a:rPr lang="en-US" sz="3134" spc="106">
                <a:solidFill>
                  <a:srgbClr val="FFFFFF"/>
                </a:solidFill>
                <a:latin typeface="Poppins Bold"/>
                <a:ea typeface="Poppins Bold"/>
                <a:cs typeface="Poppins Bold"/>
                <a:sym typeface="Poppins Bold"/>
              </a:rPr>
              <a:t>c/</a:t>
            </a:r>
          </a:p>
          <a:p>
            <a:pPr algn="just">
              <a:lnSpc>
                <a:spcPts val="3291"/>
              </a:lnSpc>
              <a:spcBef>
                <a:spcPct val="0"/>
              </a:spcBef>
            </a:pPr>
            <a:r>
              <a:rPr lang="en-US" sz="3134" spc="106">
                <a:solidFill>
                  <a:srgbClr val="FFFFFF"/>
                </a:solidFill>
                <a:latin typeface="Poppins Bold"/>
                <a:ea typeface="Poppins Bold"/>
                <a:cs typeface="Poppins Bold"/>
                <a:sym typeface="Poppins Bold"/>
              </a:rPr>
              <a:t>Q ở dạng</a:t>
            </a:r>
            <a:r>
              <a:rPr lang="en-US" sz="3134" spc="106">
                <a:solidFill>
                  <a:srgbClr val="FFFFFF"/>
                </a:solidFill>
                <a:latin typeface="Poppins Bold"/>
                <a:ea typeface="Poppins Bold"/>
                <a:cs typeface="Poppins Bold"/>
                <a:sym typeface="Poppins Bold"/>
              </a:rPr>
              <a:t> 1NF và có khóa là EK, CK</a:t>
            </a:r>
          </a:p>
          <a:p>
            <a:pPr algn="just">
              <a:lnSpc>
                <a:spcPts val="3291"/>
              </a:lnSpc>
              <a:spcBef>
                <a:spcPct val="0"/>
              </a:spcBef>
            </a:pPr>
            <a:r>
              <a:rPr lang="en-US" sz="3134" spc="106">
                <a:solidFill>
                  <a:srgbClr val="FFFFFF"/>
                </a:solidFill>
                <a:latin typeface="Poppins Bold"/>
                <a:ea typeface="Poppins Bold"/>
                <a:cs typeface="Poppins Bold"/>
                <a:sym typeface="Poppins Bold"/>
              </a:rPr>
              <a:t>Kiểm tra Q có phải dạng 2NF không:</a:t>
            </a:r>
          </a:p>
          <a:p>
            <a:pPr algn="just">
              <a:lnSpc>
                <a:spcPts val="3291"/>
              </a:lnSpc>
              <a:spcBef>
                <a:spcPct val="0"/>
              </a:spcBef>
            </a:pPr>
            <a:r>
              <a:rPr lang="en-US" sz="3134" spc="106">
                <a:solidFill>
                  <a:srgbClr val="FFFFFF"/>
                </a:solidFill>
                <a:latin typeface="Poppins Bold"/>
                <a:ea typeface="Poppins Bold"/>
                <a:cs typeface="Poppins Bold"/>
                <a:sym typeface="Poppins Bold"/>
              </a:rPr>
              <a:t>CK→ H: thõa</a:t>
            </a:r>
          </a:p>
          <a:p>
            <a:pPr algn="just">
              <a:lnSpc>
                <a:spcPts val="3291"/>
              </a:lnSpc>
              <a:spcBef>
                <a:spcPct val="0"/>
              </a:spcBef>
            </a:pPr>
            <a:r>
              <a:rPr lang="en-US" sz="3134" spc="106">
                <a:solidFill>
                  <a:srgbClr val="FFFFFF"/>
                </a:solidFill>
                <a:latin typeface="Poppins Bold"/>
                <a:ea typeface="Poppins Bold"/>
                <a:cs typeface="Poppins Bold"/>
                <a:sym typeface="Poppins Bold"/>
              </a:rPr>
              <a:t>C →D: C là một phần của CK nhưng D không thuộc</a:t>
            </a:r>
          </a:p>
          <a:p>
            <a:pPr algn="just">
              <a:lnSpc>
                <a:spcPts val="3291"/>
              </a:lnSpc>
              <a:spcBef>
                <a:spcPct val="0"/>
              </a:spcBef>
            </a:pPr>
            <a:r>
              <a:rPr lang="en-US" sz="3134" spc="106">
                <a:solidFill>
                  <a:srgbClr val="FFFFFF"/>
                </a:solidFill>
                <a:latin typeface="Poppins Bold"/>
                <a:ea typeface="Poppins Bold"/>
                <a:cs typeface="Poppins Bold"/>
                <a:sym typeface="Poppins Bold"/>
              </a:rPr>
              <a:t>E→C: E là một phần của EK nhưng C không thuộc</a:t>
            </a:r>
          </a:p>
          <a:p>
            <a:pPr algn="just">
              <a:lnSpc>
                <a:spcPts val="3291"/>
              </a:lnSpc>
              <a:spcBef>
                <a:spcPct val="0"/>
              </a:spcBef>
            </a:pPr>
            <a:r>
              <a:rPr lang="en-US" sz="3134" spc="106">
                <a:solidFill>
                  <a:srgbClr val="FFFFFF"/>
                </a:solidFill>
                <a:latin typeface="Poppins Bold"/>
                <a:ea typeface="Poppins Bold"/>
                <a:cs typeface="Poppins Bold"/>
                <a:sym typeface="Poppins Bold"/>
              </a:rPr>
              <a:t>E →</a:t>
            </a:r>
            <a:r>
              <a:rPr lang="en-US" sz="3134" spc="106">
                <a:solidFill>
                  <a:srgbClr val="FFFFFF"/>
                </a:solidFill>
                <a:latin typeface="Poppins Bold"/>
                <a:ea typeface="Poppins Bold"/>
                <a:cs typeface="Poppins Bold"/>
                <a:sym typeface="Poppins Bold"/>
              </a:rPr>
              <a:t>G: E là một phần của EK nhưng G không thuộc</a:t>
            </a:r>
          </a:p>
          <a:p>
            <a:pPr algn="just">
              <a:lnSpc>
                <a:spcPts val="3291"/>
              </a:lnSpc>
              <a:spcBef>
                <a:spcPct val="0"/>
              </a:spcBef>
            </a:pPr>
            <a:r>
              <a:rPr lang="en-US" sz="3134" spc="106">
                <a:solidFill>
                  <a:srgbClr val="FFFFFF"/>
                </a:solidFill>
                <a:latin typeface="Poppins Bold"/>
                <a:ea typeface="Poppins Bold"/>
                <a:cs typeface="Poppins Bold"/>
                <a:sym typeface="Poppins Bold"/>
              </a:rPr>
              <a:t>CK →E: thõa</a:t>
            </a:r>
          </a:p>
          <a:p>
            <a:pPr algn="just">
              <a:lnSpc>
                <a:spcPts val="3291"/>
              </a:lnSpc>
              <a:spcBef>
                <a:spcPct val="0"/>
              </a:spcBef>
            </a:pPr>
            <a:r>
              <a:rPr lang="en-US" sz="3134" spc="106">
                <a:solidFill>
                  <a:srgbClr val="FFFFFF"/>
                </a:solidFill>
                <a:latin typeface="Poppins Bold"/>
                <a:ea typeface="Poppins Bold"/>
                <a:cs typeface="Poppins Bold"/>
                <a:sym typeface="Poppins Bold"/>
              </a:rPr>
              <a:t>Vậy Q ở dạng 1NF</a:t>
            </a:r>
          </a:p>
          <a:p>
            <a:pPr algn="just">
              <a:lnSpc>
                <a:spcPts val="3179"/>
              </a:lnSpc>
              <a:spcBef>
                <a:spcPct val="0"/>
              </a:spcBef>
            </a:pPr>
          </a:p>
        </p:txBody>
      </p:sp>
      <p:sp>
        <p:nvSpPr>
          <p:cNvPr name="TextBox 8" id="8"/>
          <p:cNvSpPr txBox="true"/>
          <p:nvPr/>
        </p:nvSpPr>
        <p:spPr>
          <a:xfrm rot="0">
            <a:off x="14397027" y="9194296"/>
            <a:ext cx="2457093" cy="420029"/>
          </a:xfrm>
          <a:prstGeom prst="rect">
            <a:avLst/>
          </a:prstGeom>
        </p:spPr>
        <p:txBody>
          <a:bodyPr anchor="t" rtlCol="false" tIns="0" lIns="0" bIns="0" rIns="0">
            <a:spAutoFit/>
          </a:bodyPr>
          <a:lstStyle/>
          <a:p>
            <a:pPr algn="ctr" marL="0" indent="0" lvl="0">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Võ Phương Anh</a:t>
            </a:r>
          </a:p>
        </p:txBody>
      </p:sp>
    </p:spTree>
  </p:cSld>
  <p:clrMapOvr>
    <a:masterClrMapping/>
  </p:clrMapOvr>
</p:sld>
</file>

<file path=ppt/slides/slide61.xml><?xml version="1.0" encoding="utf-8"?>
<p:sld xmlns:p="http://schemas.openxmlformats.org/presentationml/2006/main" xmlns:a="http://schemas.openxmlformats.org/drawingml/2006/main">
  <p:cSld>
    <p:bg>
      <p:bgPr>
        <a:gradFill rotWithShape="true">
          <a:gsLst>
            <a:gs pos="0">
              <a:srgbClr val="02B4D4">
                <a:alpha val="100000"/>
              </a:srgbClr>
            </a:gs>
            <a:gs pos="50000">
              <a:srgbClr val="5C90C8">
                <a:alpha val="100000"/>
              </a:srgbClr>
            </a:gs>
            <a:gs pos="100000">
              <a:srgbClr val="0E2C4D">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686758" y="4021139"/>
            <a:ext cx="7478486" cy="4544972"/>
          </a:xfrm>
          <a:prstGeom prst="rect">
            <a:avLst/>
          </a:prstGeom>
        </p:spPr>
        <p:txBody>
          <a:bodyPr anchor="t" rtlCol="false" tIns="0" lIns="0" bIns="0" rIns="0">
            <a:spAutoFit/>
          </a:bodyPr>
          <a:lstStyle/>
          <a:p>
            <a:pPr algn="just">
              <a:lnSpc>
                <a:spcPts val="3291"/>
              </a:lnSpc>
              <a:spcBef>
                <a:spcPct val="0"/>
              </a:spcBef>
            </a:pPr>
            <a:r>
              <a:rPr lang="en-US" sz="3134" spc="106">
                <a:solidFill>
                  <a:srgbClr val="FFFFFF"/>
                </a:solidFill>
                <a:latin typeface="Poppins Bold"/>
                <a:ea typeface="Poppins Bold"/>
                <a:cs typeface="Poppins Bold"/>
                <a:sym typeface="Poppins Bold"/>
              </a:rPr>
              <a:t>a) Bao đóng thuộc</a:t>
            </a:r>
            <a:r>
              <a:rPr lang="en-US" sz="3134" spc="106">
                <a:solidFill>
                  <a:srgbClr val="FFFFFF"/>
                </a:solidFill>
                <a:latin typeface="Poppins Bold"/>
                <a:ea typeface="Poppins Bold"/>
                <a:cs typeface="Poppins Bold"/>
                <a:sym typeface="Poppins Bold"/>
              </a:rPr>
              <a:t> tính:</a:t>
            </a:r>
          </a:p>
          <a:p>
            <a:pPr algn="just">
              <a:lnSpc>
                <a:spcPts val="3291"/>
              </a:lnSpc>
              <a:spcBef>
                <a:spcPct val="0"/>
              </a:spcBef>
            </a:pPr>
            <a:r>
              <a:rPr lang="en-US" sz="3134" spc="106">
                <a:solidFill>
                  <a:srgbClr val="FFFFFF"/>
                </a:solidFill>
                <a:latin typeface="Poppins Bold"/>
                <a:ea typeface="Poppins Bold"/>
                <a:cs typeface="Poppins Bold"/>
                <a:sym typeface="Poppins Bold"/>
              </a:rPr>
              <a:t>- D⁺ </a:t>
            </a:r>
            <a:r>
              <a:rPr lang="en-US" sz="3134" spc="106">
                <a:solidFill>
                  <a:srgbClr val="FFFFFF"/>
                </a:solidFill>
                <a:latin typeface="Poppins Bold"/>
                <a:ea typeface="Poppins Bold"/>
                <a:cs typeface="Poppins Bold"/>
                <a:sym typeface="Poppins Bold"/>
              </a:rPr>
              <a:t>= {D, M}</a:t>
            </a:r>
          </a:p>
          <a:p>
            <a:pPr algn="just">
              <a:lnSpc>
                <a:spcPts val="3291"/>
              </a:lnSpc>
              <a:spcBef>
                <a:spcPct val="0"/>
              </a:spcBef>
            </a:pPr>
            <a:r>
              <a:rPr lang="en-US" sz="3134" spc="106">
                <a:solidFill>
                  <a:srgbClr val="FFFFFF"/>
                </a:solidFill>
                <a:latin typeface="Poppins Bold"/>
                <a:ea typeface="Poppins Bold"/>
                <a:cs typeface="Poppins Bold"/>
                <a:sym typeface="Poppins Bold"/>
              </a:rPr>
              <a:t>-</a:t>
            </a:r>
            <a:r>
              <a:rPr lang="en-US" sz="3134" spc="106">
                <a:solidFill>
                  <a:srgbClr val="FFFFFF"/>
                </a:solidFill>
                <a:latin typeface="Poppins Bold"/>
                <a:ea typeface="Poppins Bold"/>
                <a:cs typeface="Poppins Bold"/>
                <a:sym typeface="Poppins Bold"/>
              </a:rPr>
              <a:t> SD⁺ = {S, D, M}</a:t>
            </a:r>
          </a:p>
          <a:p>
            <a:pPr algn="just">
              <a:lnSpc>
                <a:spcPts val="3291"/>
              </a:lnSpc>
              <a:spcBef>
                <a:spcPct val="0"/>
              </a:spcBef>
            </a:pPr>
            <a:r>
              <a:rPr lang="en-US" sz="3134" spc="106">
                <a:solidFill>
                  <a:srgbClr val="FFFFFF"/>
                </a:solidFill>
                <a:latin typeface="Poppins Bold"/>
                <a:ea typeface="Poppins Bold"/>
                <a:cs typeface="Poppins Bold"/>
                <a:sym typeface="Poppins Bold"/>
              </a:rPr>
              <a:t>- SI⁺ = {S, I, D, M}</a:t>
            </a:r>
          </a:p>
          <a:p>
            <a:pPr algn="just">
              <a:lnSpc>
                <a:spcPts val="3291"/>
              </a:lnSpc>
              <a:spcBef>
                <a:spcPct val="0"/>
              </a:spcBef>
            </a:pPr>
          </a:p>
          <a:p>
            <a:pPr algn="just">
              <a:lnSpc>
                <a:spcPts val="3291"/>
              </a:lnSpc>
              <a:spcBef>
                <a:spcPct val="0"/>
              </a:spcBef>
            </a:pPr>
            <a:r>
              <a:rPr lang="en-US" sz="3134" spc="106">
                <a:solidFill>
                  <a:srgbClr val="FFFFFF"/>
                </a:solidFill>
                <a:latin typeface="Poppins Bold"/>
                <a:ea typeface="Poppins Bold"/>
                <a:cs typeface="Poppins Bold"/>
                <a:sym typeface="Poppins Bold"/>
              </a:rPr>
              <a:t>b) Khóa:</a:t>
            </a:r>
          </a:p>
          <a:p>
            <a:pPr algn="just">
              <a:lnSpc>
                <a:spcPts val="3291"/>
              </a:lnSpc>
              <a:spcBef>
                <a:spcPct val="0"/>
              </a:spcBef>
            </a:pPr>
            <a:r>
              <a:rPr lang="en-US" sz="3134" spc="106">
                <a:solidFill>
                  <a:srgbClr val="FFFFFF"/>
                </a:solidFill>
                <a:latin typeface="Poppins Bold"/>
                <a:ea typeface="Poppins Bold"/>
                <a:cs typeface="Poppins Bold"/>
                <a:sym typeface="Poppins Bold"/>
              </a:rPr>
              <a:t>-</a:t>
            </a:r>
            <a:r>
              <a:rPr lang="en-US" sz="3134" spc="106">
                <a:solidFill>
                  <a:srgbClr val="FFFFFF"/>
                </a:solidFill>
                <a:latin typeface="Poppins Bold"/>
                <a:ea typeface="Poppins Bold"/>
                <a:cs typeface="Poppins Bold"/>
                <a:sym typeface="Poppins Bold"/>
              </a:rPr>
              <a:t> SI⁺ = {S, I, D, M} ⇒ bao trùm toàn bộ → SI là khóa.</a:t>
            </a:r>
          </a:p>
          <a:p>
            <a:pPr algn="just">
              <a:lnSpc>
                <a:spcPts val="3291"/>
              </a:lnSpc>
              <a:spcBef>
                <a:spcPct val="0"/>
              </a:spcBef>
            </a:pPr>
            <a:r>
              <a:rPr lang="en-US" sz="3134" spc="106">
                <a:solidFill>
                  <a:srgbClr val="FFFFFF"/>
                </a:solidFill>
                <a:latin typeface="Poppins Bold"/>
                <a:ea typeface="Poppins Bold"/>
                <a:cs typeface="Poppins Bold"/>
                <a:sym typeface="Poppins Bold"/>
              </a:rPr>
              <a:t>- Không có tập con nhỏ hơn SI nên SI là khóa duy nhất.</a:t>
            </a:r>
          </a:p>
          <a:p>
            <a:pPr algn="just">
              <a:lnSpc>
                <a:spcPts val="3179"/>
              </a:lnSpc>
              <a:spcBef>
                <a:spcPct val="0"/>
              </a:spcBef>
            </a:pPr>
          </a:p>
        </p:txBody>
      </p:sp>
      <p:grpSp>
        <p:nvGrpSpPr>
          <p:cNvPr name="Group 3" id="3"/>
          <p:cNvGrpSpPr/>
          <p:nvPr/>
        </p:nvGrpSpPr>
        <p:grpSpPr>
          <a:xfrm rot="0">
            <a:off x="390395" y="280326"/>
            <a:ext cx="4829442" cy="748374"/>
            <a:chOff x="0" y="0"/>
            <a:chExt cx="1271952" cy="197103"/>
          </a:xfrm>
        </p:grpSpPr>
        <p:sp>
          <p:nvSpPr>
            <p:cNvPr name="Freeform 4" id="4"/>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6</a:t>
              </a:r>
            </a:p>
          </p:txBody>
        </p:sp>
      </p:grpSp>
      <p:sp>
        <p:nvSpPr>
          <p:cNvPr name="TextBox 6" id="6"/>
          <p:cNvSpPr txBox="true"/>
          <p:nvPr/>
        </p:nvSpPr>
        <p:spPr>
          <a:xfrm rot="0">
            <a:off x="691049" y="1169086"/>
            <a:ext cx="12481869" cy="2664997"/>
          </a:xfrm>
          <a:prstGeom prst="rect">
            <a:avLst/>
          </a:prstGeom>
        </p:spPr>
        <p:txBody>
          <a:bodyPr anchor="t" rtlCol="false" tIns="0" lIns="0" bIns="0" rIns="0">
            <a:spAutoFit/>
          </a:bodyPr>
          <a:lstStyle/>
          <a:p>
            <a:pPr algn="l">
              <a:lnSpc>
                <a:spcPts val="4087"/>
              </a:lnSpc>
              <a:spcBef>
                <a:spcPct val="0"/>
              </a:spcBef>
            </a:pPr>
            <a:r>
              <a:rPr lang="en-US" b="true" sz="3893">
                <a:solidFill>
                  <a:srgbClr val="240960"/>
                </a:solidFill>
                <a:latin typeface="Heading Now 61-68 Bold"/>
                <a:ea typeface="Heading Now 61-68 Bold"/>
                <a:cs typeface="Heading Now 61-68 Bold"/>
                <a:sym typeface="Heading Now 61-68 Bold"/>
              </a:rPr>
              <a:t>CHO LƯỢC</a:t>
            </a:r>
            <a:r>
              <a:rPr lang="en-US" b="true" sz="3893">
                <a:solidFill>
                  <a:srgbClr val="240960"/>
                </a:solidFill>
                <a:latin typeface="Heading Now 61-68 Bold"/>
                <a:ea typeface="Heading Now 61-68 Bold"/>
                <a:cs typeface="Heading Now 61-68 Bold"/>
                <a:sym typeface="Heading Now 61-68 Bold"/>
              </a:rPr>
              <a:t> ĐỒ QUAN HỆ Q(S,I,D,M) F = {F₁:SI → DM; F₂:SD→ M; F₃:D→ M} A) TÍNH BAO ĐÓNG D⁺, SD⁺, SI⁺ B) TÌM TẤT CẢ CÁC KHÓA CỦA Q C) TÌM PHỦ TỐI THIỂU CỦA F D) XÁC ĐỊNH DẠNG CHUẨN CAO NHẤT CỦA Q</a:t>
            </a:r>
          </a:p>
          <a:p>
            <a:pPr algn="l">
              <a:lnSpc>
                <a:spcPts val="4087"/>
              </a:lnSpc>
              <a:spcBef>
                <a:spcPct val="0"/>
              </a:spcBef>
            </a:pPr>
          </a:p>
        </p:txBody>
      </p:sp>
      <p:sp>
        <p:nvSpPr>
          <p:cNvPr name="TextBox 7" id="7"/>
          <p:cNvSpPr txBox="true"/>
          <p:nvPr/>
        </p:nvSpPr>
        <p:spPr>
          <a:xfrm rot="0">
            <a:off x="9460503" y="4021139"/>
            <a:ext cx="7798797" cy="4954547"/>
          </a:xfrm>
          <a:prstGeom prst="rect">
            <a:avLst/>
          </a:prstGeom>
        </p:spPr>
        <p:txBody>
          <a:bodyPr anchor="t" rtlCol="false" tIns="0" lIns="0" bIns="0" rIns="0">
            <a:spAutoFit/>
          </a:bodyPr>
          <a:lstStyle/>
          <a:p>
            <a:pPr algn="just">
              <a:lnSpc>
                <a:spcPts val="3291"/>
              </a:lnSpc>
              <a:spcBef>
                <a:spcPct val="0"/>
              </a:spcBef>
            </a:pPr>
            <a:r>
              <a:rPr lang="en-US" sz="3134" spc="106">
                <a:solidFill>
                  <a:srgbClr val="FFFFFF"/>
                </a:solidFill>
                <a:latin typeface="Poppins Bold"/>
                <a:ea typeface="Poppins Bold"/>
                <a:cs typeface="Poppins Bold"/>
                <a:sym typeface="Poppins Bold"/>
              </a:rPr>
              <a:t>c) P</a:t>
            </a:r>
            <a:r>
              <a:rPr lang="en-US" sz="3134" spc="106">
                <a:solidFill>
                  <a:srgbClr val="FFFFFF"/>
                </a:solidFill>
                <a:latin typeface="Poppins Bold"/>
                <a:ea typeface="Poppins Bold"/>
                <a:cs typeface="Poppins Bold"/>
                <a:sym typeface="Poppins Bold"/>
              </a:rPr>
              <a:t>hủ tối thiểu:</a:t>
            </a:r>
          </a:p>
          <a:p>
            <a:pPr algn="just">
              <a:lnSpc>
                <a:spcPts val="3291"/>
              </a:lnSpc>
              <a:spcBef>
                <a:spcPct val="0"/>
              </a:spcBef>
            </a:pPr>
            <a:r>
              <a:rPr lang="en-US" sz="3134" spc="106">
                <a:solidFill>
                  <a:srgbClr val="FFFFFF"/>
                </a:solidFill>
                <a:latin typeface="Poppins Bold"/>
                <a:ea typeface="Poppins Bold"/>
                <a:cs typeface="Poppins Bold"/>
                <a:sym typeface="Poppins Bold"/>
              </a:rPr>
              <a:t>- Tách: SI→D, SI→M</a:t>
            </a:r>
          </a:p>
          <a:p>
            <a:pPr algn="just">
              <a:lnSpc>
                <a:spcPts val="3291"/>
              </a:lnSpc>
              <a:spcBef>
                <a:spcPct val="0"/>
              </a:spcBef>
            </a:pPr>
            <a:r>
              <a:rPr lang="en-US" sz="3134" spc="106">
                <a:solidFill>
                  <a:srgbClr val="FFFFFF"/>
                </a:solidFill>
                <a:latin typeface="Poppins Bold"/>
                <a:ea typeface="Poppins Bold"/>
                <a:cs typeface="Poppins Bold"/>
                <a:sym typeface="Poppins Bold"/>
              </a:rPr>
              <a:t>- Vì</a:t>
            </a:r>
            <a:r>
              <a:rPr lang="en-US" sz="3134" spc="106">
                <a:solidFill>
                  <a:srgbClr val="FFFFFF"/>
                </a:solidFill>
                <a:latin typeface="Poppins Bold"/>
                <a:ea typeface="Poppins Bold"/>
                <a:cs typeface="Poppins Bold"/>
                <a:sym typeface="Poppins Bold"/>
              </a:rPr>
              <a:t> SI→D và D→M ⇒ SD→M là thừa.</a:t>
            </a:r>
          </a:p>
          <a:p>
            <a:pPr algn="just">
              <a:lnSpc>
                <a:spcPts val="3291"/>
              </a:lnSpc>
              <a:spcBef>
                <a:spcPct val="0"/>
              </a:spcBef>
            </a:pPr>
            <a:r>
              <a:rPr lang="en-US" sz="3134" spc="106">
                <a:solidFill>
                  <a:srgbClr val="FFFFFF"/>
                </a:solidFill>
                <a:latin typeface="Poppins Bold"/>
                <a:ea typeface="Poppins Bold"/>
                <a:cs typeface="Poppins Bold"/>
                <a:sym typeface="Poppins Bold"/>
              </a:rPr>
              <a:t>→ Phủ tối thiểu:</a:t>
            </a:r>
          </a:p>
          <a:p>
            <a:pPr algn="just">
              <a:lnSpc>
                <a:spcPts val="3291"/>
              </a:lnSpc>
              <a:spcBef>
                <a:spcPct val="0"/>
              </a:spcBef>
            </a:pPr>
            <a:r>
              <a:rPr lang="en-US" sz="3134" spc="106">
                <a:solidFill>
                  <a:srgbClr val="FFFFFF"/>
                </a:solidFill>
                <a:latin typeface="Poppins Bold"/>
                <a:ea typeface="Poppins Bold"/>
                <a:cs typeface="Poppins Bold"/>
                <a:sym typeface="Poppins Bold"/>
              </a:rPr>
              <a:t>SI</a:t>
            </a:r>
            <a:r>
              <a:rPr lang="en-US" sz="3134" spc="106">
                <a:solidFill>
                  <a:srgbClr val="FFFFFF"/>
                </a:solidFill>
                <a:latin typeface="Poppins Bold"/>
                <a:ea typeface="Poppins Bold"/>
                <a:cs typeface="Poppins Bold"/>
                <a:sym typeface="Poppins Bold"/>
              </a:rPr>
              <a:t>→D</a:t>
            </a:r>
          </a:p>
          <a:p>
            <a:pPr algn="just">
              <a:lnSpc>
                <a:spcPts val="3291"/>
              </a:lnSpc>
              <a:spcBef>
                <a:spcPct val="0"/>
              </a:spcBef>
            </a:pPr>
            <a:r>
              <a:rPr lang="en-US" sz="3134" spc="106">
                <a:solidFill>
                  <a:srgbClr val="FFFFFF"/>
                </a:solidFill>
                <a:latin typeface="Poppins Bold"/>
                <a:ea typeface="Poppins Bold"/>
                <a:cs typeface="Poppins Bold"/>
                <a:sym typeface="Poppins Bold"/>
              </a:rPr>
              <a:t>D→M</a:t>
            </a:r>
          </a:p>
          <a:p>
            <a:pPr algn="just">
              <a:lnSpc>
                <a:spcPts val="3291"/>
              </a:lnSpc>
              <a:spcBef>
                <a:spcPct val="0"/>
              </a:spcBef>
            </a:pPr>
          </a:p>
          <a:p>
            <a:pPr algn="just">
              <a:lnSpc>
                <a:spcPts val="3291"/>
              </a:lnSpc>
              <a:spcBef>
                <a:spcPct val="0"/>
              </a:spcBef>
            </a:pPr>
            <a:r>
              <a:rPr lang="en-US" sz="3134" spc="106">
                <a:solidFill>
                  <a:srgbClr val="FFFFFF"/>
                </a:solidFill>
                <a:latin typeface="Poppins Bold"/>
                <a:ea typeface="Poppins Bold"/>
                <a:cs typeface="Poppins Bold"/>
                <a:sym typeface="Poppins Bold"/>
              </a:rPr>
              <a:t>d) Dạng chuẩn cao nhất:</a:t>
            </a:r>
          </a:p>
          <a:p>
            <a:pPr algn="just">
              <a:lnSpc>
                <a:spcPts val="3291"/>
              </a:lnSpc>
              <a:spcBef>
                <a:spcPct val="0"/>
              </a:spcBef>
            </a:pPr>
            <a:r>
              <a:rPr lang="en-US" sz="3134" spc="106">
                <a:solidFill>
                  <a:srgbClr val="FFFFFF"/>
                </a:solidFill>
                <a:latin typeface="Poppins Bold"/>
                <a:ea typeface="Poppins Bold"/>
                <a:cs typeface="Poppins Bold"/>
                <a:sym typeface="Poppins Bold"/>
              </a:rPr>
              <a:t>- Có D là không khóa mà D→M ⇒ vi phạm BCNF</a:t>
            </a:r>
          </a:p>
          <a:p>
            <a:pPr algn="just">
              <a:lnSpc>
                <a:spcPts val="3291"/>
              </a:lnSpc>
              <a:spcBef>
                <a:spcPct val="0"/>
              </a:spcBef>
            </a:pPr>
            <a:r>
              <a:rPr lang="en-US" sz="3134" spc="106">
                <a:solidFill>
                  <a:srgbClr val="FFFFFF"/>
                </a:solidFill>
                <a:latin typeface="Poppins Bold"/>
                <a:ea typeface="Poppins Bold"/>
                <a:cs typeface="Poppins Bold"/>
                <a:sym typeface="Poppins Bold"/>
              </a:rPr>
              <a:t>→ Dạng chuẩn cao nhất: 2NF</a:t>
            </a:r>
          </a:p>
          <a:p>
            <a:pPr algn="just">
              <a:lnSpc>
                <a:spcPts val="3179"/>
              </a:lnSpc>
              <a:spcBef>
                <a:spcPct val="0"/>
              </a:spcBef>
            </a:pPr>
          </a:p>
        </p:txBody>
      </p:sp>
      <p:sp>
        <p:nvSpPr>
          <p:cNvPr name="TextBox 8" id="8"/>
          <p:cNvSpPr txBox="true"/>
          <p:nvPr/>
        </p:nvSpPr>
        <p:spPr>
          <a:xfrm rot="0">
            <a:off x="13937500" y="8965232"/>
            <a:ext cx="3068003" cy="420029"/>
          </a:xfrm>
          <a:prstGeom prst="rect">
            <a:avLst/>
          </a:prstGeom>
        </p:spPr>
        <p:txBody>
          <a:bodyPr anchor="t" rtlCol="false" tIns="0" lIns="0" bIns="0" rIns="0">
            <a:spAutoFit/>
          </a:bodyPr>
          <a:lstStyle/>
          <a:p>
            <a:pPr algn="ctr" marL="0" indent="0" lvl="0">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Tiến Thăng</a:t>
            </a:r>
          </a:p>
        </p:txBody>
      </p:sp>
    </p:spTree>
  </p:cSld>
  <p:clrMapOvr>
    <a:masterClrMapping/>
  </p:clrMapOvr>
</p:sld>
</file>

<file path=ppt/slides/slide62.xml><?xml version="1.0" encoding="utf-8"?>
<p:sld xmlns:p="http://schemas.openxmlformats.org/presentationml/2006/main" xmlns:a="http://schemas.openxmlformats.org/drawingml/2006/main">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686758" y="4021139"/>
            <a:ext cx="7478486" cy="4544972"/>
          </a:xfrm>
          <a:prstGeom prst="rect">
            <a:avLst/>
          </a:prstGeom>
        </p:spPr>
        <p:txBody>
          <a:bodyPr anchor="t" rtlCol="false" tIns="0" lIns="0" bIns="0" rIns="0">
            <a:spAutoFit/>
          </a:bodyPr>
          <a:lstStyle/>
          <a:p>
            <a:pPr algn="just">
              <a:lnSpc>
                <a:spcPts val="3291"/>
              </a:lnSpc>
              <a:spcBef>
                <a:spcPct val="0"/>
              </a:spcBef>
            </a:pPr>
            <a:r>
              <a:rPr lang="en-US" sz="3134" spc="106">
                <a:solidFill>
                  <a:srgbClr val="FFFFFF"/>
                </a:solidFill>
                <a:latin typeface="Poppins Bold"/>
                <a:ea typeface="Poppins Bold"/>
                <a:cs typeface="Poppins Bold"/>
                <a:sym typeface="Poppins Bold"/>
              </a:rPr>
              <a:t>a) Q(A,B,C,</a:t>
            </a:r>
            <a:r>
              <a:rPr lang="en-US" sz="3134" spc="106">
                <a:solidFill>
                  <a:srgbClr val="FFFFFF"/>
                </a:solidFill>
                <a:latin typeface="Poppins Bold"/>
                <a:ea typeface="Poppins Bold"/>
                <a:cs typeface="Poppins Bold"/>
                <a:sym typeface="Poppins Bold"/>
              </a:rPr>
              <a:t>D), F</a:t>
            </a:r>
            <a:r>
              <a:rPr lang="en-US" sz="3134" spc="106">
                <a:solidFill>
                  <a:srgbClr val="FFFFFF"/>
                </a:solidFill>
                <a:latin typeface="Poppins Bold"/>
                <a:ea typeface="Poppins Bold"/>
                <a:cs typeface="Poppins Bold"/>
                <a:sym typeface="Poppins Bold"/>
              </a:rPr>
              <a:t>={CA→D; A→B}</a:t>
            </a:r>
          </a:p>
          <a:p>
            <a:pPr algn="just">
              <a:lnSpc>
                <a:spcPts val="3291"/>
              </a:lnSpc>
              <a:spcBef>
                <a:spcPct val="0"/>
              </a:spcBef>
            </a:pPr>
            <a:r>
              <a:rPr lang="en-US" sz="3134" spc="106">
                <a:solidFill>
                  <a:srgbClr val="FFFFFF"/>
                </a:solidFill>
                <a:latin typeface="Poppins Bold"/>
                <a:ea typeface="Poppins Bold"/>
                <a:cs typeface="Poppins Bold"/>
                <a:sym typeface="Poppins Bold"/>
              </a:rPr>
              <a:t>-</a:t>
            </a:r>
            <a:r>
              <a:rPr lang="en-US" sz="3134" spc="106">
                <a:solidFill>
                  <a:srgbClr val="FFFFFF"/>
                </a:solidFill>
                <a:latin typeface="Poppins Bold"/>
                <a:ea typeface="Poppins Bold"/>
                <a:cs typeface="Poppins Bold"/>
                <a:sym typeface="Poppins Bold"/>
              </a:rPr>
              <a:t> Khóa: CA</a:t>
            </a:r>
          </a:p>
          <a:p>
            <a:pPr algn="just">
              <a:lnSpc>
                <a:spcPts val="3291"/>
              </a:lnSpc>
              <a:spcBef>
                <a:spcPct val="0"/>
              </a:spcBef>
            </a:pPr>
            <a:r>
              <a:rPr lang="en-US" sz="3134" spc="106">
                <a:solidFill>
                  <a:srgbClr val="FFFFFF"/>
                </a:solidFill>
                <a:latin typeface="Poppins Bold"/>
                <a:ea typeface="Poppins Bold"/>
                <a:cs typeface="Poppins Bold"/>
                <a:sym typeface="Poppins Bold"/>
              </a:rPr>
              <a:t>- Tất cả FDs phụ thuộc vào khóa chính ⇒ BCNF</a:t>
            </a:r>
          </a:p>
          <a:p>
            <a:pPr algn="just">
              <a:lnSpc>
                <a:spcPts val="3291"/>
              </a:lnSpc>
              <a:spcBef>
                <a:spcPct val="0"/>
              </a:spcBef>
            </a:pPr>
          </a:p>
          <a:p>
            <a:pPr algn="just">
              <a:lnSpc>
                <a:spcPts val="3291"/>
              </a:lnSpc>
              <a:spcBef>
                <a:spcPct val="0"/>
              </a:spcBef>
            </a:pPr>
            <a:r>
              <a:rPr lang="en-US" sz="3134" spc="106">
                <a:solidFill>
                  <a:srgbClr val="FFFFFF"/>
                </a:solidFill>
                <a:latin typeface="Poppins Bold"/>
                <a:ea typeface="Poppins Bold"/>
                <a:cs typeface="Poppins Bold"/>
                <a:sym typeface="Poppins Bold"/>
              </a:rPr>
              <a:t>b)</a:t>
            </a:r>
            <a:r>
              <a:rPr lang="en-US" sz="3134" spc="106">
                <a:solidFill>
                  <a:srgbClr val="FFFFFF"/>
                </a:solidFill>
                <a:latin typeface="Poppins Bold"/>
                <a:ea typeface="Poppins Bold"/>
                <a:cs typeface="Poppins Bold"/>
                <a:sym typeface="Poppins Bold"/>
              </a:rPr>
              <a:t> Q(S,D,I,M), F={SI→D; SD→M}</a:t>
            </a:r>
          </a:p>
          <a:p>
            <a:pPr algn="just">
              <a:lnSpc>
                <a:spcPts val="3291"/>
              </a:lnSpc>
              <a:spcBef>
                <a:spcPct val="0"/>
              </a:spcBef>
            </a:pPr>
            <a:r>
              <a:rPr lang="en-US" sz="3134" spc="106">
                <a:solidFill>
                  <a:srgbClr val="FFFFFF"/>
                </a:solidFill>
                <a:latin typeface="Poppins Bold"/>
                <a:ea typeface="Poppins Bold"/>
                <a:cs typeface="Poppins Bold"/>
                <a:sym typeface="Poppins Bold"/>
              </a:rPr>
              <a:t>- SI là khóa.</a:t>
            </a:r>
          </a:p>
          <a:p>
            <a:pPr algn="just">
              <a:lnSpc>
                <a:spcPts val="3291"/>
              </a:lnSpc>
              <a:spcBef>
                <a:spcPct val="0"/>
              </a:spcBef>
            </a:pPr>
            <a:r>
              <a:rPr lang="en-US" sz="3134" spc="106">
                <a:solidFill>
                  <a:srgbClr val="FFFFFF"/>
                </a:solidFill>
                <a:latin typeface="Poppins Bold"/>
                <a:ea typeface="Poppins Bold"/>
                <a:cs typeface="Poppins Bold"/>
                <a:sym typeface="Poppins Bold"/>
              </a:rPr>
              <a:t>- SD→M: SD không là siêu khóa ⇒ vi phạm BCNF</a:t>
            </a:r>
          </a:p>
          <a:p>
            <a:pPr algn="just">
              <a:lnSpc>
                <a:spcPts val="3291"/>
              </a:lnSpc>
              <a:spcBef>
                <a:spcPct val="0"/>
              </a:spcBef>
            </a:pPr>
            <a:r>
              <a:rPr lang="en-US" sz="3134" spc="106">
                <a:solidFill>
                  <a:srgbClr val="FFFFFF"/>
                </a:solidFill>
                <a:latin typeface="Poppins Bold"/>
                <a:ea typeface="Poppins Bold"/>
                <a:cs typeface="Poppins Bold"/>
                <a:sym typeface="Poppins Bold"/>
              </a:rPr>
              <a:t>→ Dạng chuẩn: 2NF</a:t>
            </a:r>
          </a:p>
          <a:p>
            <a:pPr algn="just">
              <a:lnSpc>
                <a:spcPts val="3179"/>
              </a:lnSpc>
              <a:spcBef>
                <a:spcPct val="0"/>
              </a:spcBef>
            </a:pPr>
          </a:p>
        </p:txBody>
      </p:sp>
      <p:grpSp>
        <p:nvGrpSpPr>
          <p:cNvPr name="Group 3" id="3"/>
          <p:cNvGrpSpPr/>
          <p:nvPr/>
        </p:nvGrpSpPr>
        <p:grpSpPr>
          <a:xfrm rot="0">
            <a:off x="390395" y="280326"/>
            <a:ext cx="4829442" cy="748374"/>
            <a:chOff x="0" y="0"/>
            <a:chExt cx="1271952" cy="197103"/>
          </a:xfrm>
        </p:grpSpPr>
        <p:sp>
          <p:nvSpPr>
            <p:cNvPr name="Freeform 4" id="4"/>
            <p:cNvSpPr/>
            <p:nvPr/>
          </p:nvSpPr>
          <p:spPr>
            <a:xfrm flipH="false" flipV="false" rot="0">
              <a:off x="0" y="0"/>
              <a:ext cx="1271952" cy="197103"/>
            </a:xfrm>
            <a:custGeom>
              <a:avLst/>
              <a:gdLst/>
              <a:ahLst/>
              <a:cxnLst/>
              <a:rect r="r" b="b" t="t" l="l"/>
              <a:pathLst>
                <a:path h="197103" w="1271952">
                  <a:moveTo>
                    <a:pt x="40077" y="0"/>
                  </a:moveTo>
                  <a:lnTo>
                    <a:pt x="1231875" y="0"/>
                  </a:lnTo>
                  <a:cubicBezTo>
                    <a:pt x="1254009" y="0"/>
                    <a:pt x="1271952" y="17943"/>
                    <a:pt x="1271952" y="40077"/>
                  </a:cubicBezTo>
                  <a:lnTo>
                    <a:pt x="1271952" y="157026"/>
                  </a:lnTo>
                  <a:cubicBezTo>
                    <a:pt x="1271952" y="179160"/>
                    <a:pt x="1254009" y="197103"/>
                    <a:pt x="1231875" y="197103"/>
                  </a:cubicBezTo>
                  <a:lnTo>
                    <a:pt x="40077" y="197103"/>
                  </a:lnTo>
                  <a:cubicBezTo>
                    <a:pt x="17943" y="197103"/>
                    <a:pt x="0" y="179160"/>
                    <a:pt x="0" y="157026"/>
                  </a:cubicBezTo>
                  <a:lnTo>
                    <a:pt x="0" y="40077"/>
                  </a:lnTo>
                  <a:cubicBezTo>
                    <a:pt x="0" y="17943"/>
                    <a:pt x="17943" y="0"/>
                    <a:pt x="4007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1271952"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CÂU 7</a:t>
              </a:r>
            </a:p>
          </p:txBody>
        </p:sp>
      </p:grpSp>
      <p:sp>
        <p:nvSpPr>
          <p:cNvPr name="TextBox 6" id="6"/>
          <p:cNvSpPr txBox="true"/>
          <p:nvPr/>
        </p:nvSpPr>
        <p:spPr>
          <a:xfrm rot="0">
            <a:off x="691049" y="1169086"/>
            <a:ext cx="12481869" cy="2664997"/>
          </a:xfrm>
          <a:prstGeom prst="rect">
            <a:avLst/>
          </a:prstGeom>
        </p:spPr>
        <p:txBody>
          <a:bodyPr anchor="t" rtlCol="false" tIns="0" lIns="0" bIns="0" rIns="0">
            <a:spAutoFit/>
          </a:bodyPr>
          <a:lstStyle/>
          <a:p>
            <a:pPr algn="l">
              <a:lnSpc>
                <a:spcPts val="4087"/>
              </a:lnSpc>
              <a:spcBef>
                <a:spcPct val="0"/>
              </a:spcBef>
            </a:pPr>
            <a:r>
              <a:rPr lang="en-US" b="true" sz="3893">
                <a:solidFill>
                  <a:srgbClr val="240960"/>
                </a:solidFill>
                <a:latin typeface="Heading Now 61-68 Bold"/>
                <a:ea typeface="Heading Now 61-68 Bold"/>
                <a:cs typeface="Heading Now 61-68 Bold"/>
                <a:sym typeface="Heading Now 61-68 Bold"/>
              </a:rPr>
              <a:t>KIỂM TRA</a:t>
            </a:r>
            <a:r>
              <a:rPr lang="en-US" b="true" sz="3893">
                <a:solidFill>
                  <a:srgbClr val="240960"/>
                </a:solidFill>
                <a:latin typeface="Heading Now 61-68 Bold"/>
                <a:ea typeface="Heading Now 61-68 Bold"/>
                <a:cs typeface="Heading Now 61-68 Bold"/>
                <a:sym typeface="Heading Now 61-68 Bold"/>
              </a:rPr>
              <a:t> DẠNG CHUẨN A) Q(A,B,C,D) F={CA→D; A→B} B) Q(S,D,I,M) F={SI→D;SD→M} C) Q(N,G,P,M,GV) F={N,G,P→M;M→GV} D) Q(S,N,D,T,X) F={S→N; S→D; S→T; S→X}</a:t>
            </a:r>
          </a:p>
          <a:p>
            <a:pPr algn="l">
              <a:lnSpc>
                <a:spcPts val="4087"/>
              </a:lnSpc>
              <a:spcBef>
                <a:spcPct val="0"/>
              </a:spcBef>
            </a:pPr>
          </a:p>
        </p:txBody>
      </p:sp>
      <p:sp>
        <p:nvSpPr>
          <p:cNvPr name="TextBox 7" id="7"/>
          <p:cNvSpPr txBox="true"/>
          <p:nvPr/>
        </p:nvSpPr>
        <p:spPr>
          <a:xfrm rot="0">
            <a:off x="9460503" y="4021139"/>
            <a:ext cx="7798797" cy="4954547"/>
          </a:xfrm>
          <a:prstGeom prst="rect">
            <a:avLst/>
          </a:prstGeom>
        </p:spPr>
        <p:txBody>
          <a:bodyPr anchor="t" rtlCol="false" tIns="0" lIns="0" bIns="0" rIns="0">
            <a:spAutoFit/>
          </a:bodyPr>
          <a:lstStyle/>
          <a:p>
            <a:pPr algn="just">
              <a:lnSpc>
                <a:spcPts val="3291"/>
              </a:lnSpc>
              <a:spcBef>
                <a:spcPct val="0"/>
              </a:spcBef>
            </a:pPr>
            <a:r>
              <a:rPr lang="en-US" sz="3134" spc="106">
                <a:solidFill>
                  <a:srgbClr val="FFFFFF"/>
                </a:solidFill>
                <a:latin typeface="Poppins Bold"/>
                <a:ea typeface="Poppins Bold"/>
                <a:cs typeface="Poppins Bold"/>
                <a:sym typeface="Poppins Bold"/>
              </a:rPr>
              <a:t>c)Q(N,G,P,M,GV),</a:t>
            </a:r>
            <a:r>
              <a:rPr lang="en-US" sz="3134" spc="106">
                <a:solidFill>
                  <a:srgbClr val="FFFFFF"/>
                </a:solidFill>
                <a:latin typeface="Poppins Bold"/>
                <a:ea typeface="Poppins Bold"/>
                <a:cs typeface="Poppins Bold"/>
                <a:sym typeface="Poppins Bold"/>
              </a:rPr>
              <a:t> F={NGP→M; M→GV}</a:t>
            </a:r>
          </a:p>
          <a:p>
            <a:pPr algn="just">
              <a:lnSpc>
                <a:spcPts val="3291"/>
              </a:lnSpc>
              <a:spcBef>
                <a:spcPct val="0"/>
              </a:spcBef>
            </a:pPr>
            <a:r>
              <a:rPr lang="en-US" sz="3134" spc="106">
                <a:solidFill>
                  <a:srgbClr val="FFFFFF"/>
                </a:solidFill>
                <a:latin typeface="Poppins Bold"/>
                <a:ea typeface="Poppins Bold"/>
                <a:cs typeface="Poppins Bold"/>
                <a:sym typeface="Poppins Bold"/>
              </a:rPr>
              <a:t>- NGP là khóa.</a:t>
            </a:r>
          </a:p>
          <a:p>
            <a:pPr algn="just">
              <a:lnSpc>
                <a:spcPts val="3291"/>
              </a:lnSpc>
              <a:spcBef>
                <a:spcPct val="0"/>
              </a:spcBef>
            </a:pPr>
            <a:r>
              <a:rPr lang="en-US" sz="3134" spc="106">
                <a:solidFill>
                  <a:srgbClr val="FFFFFF"/>
                </a:solidFill>
                <a:latin typeface="Poppins Bold"/>
                <a:ea typeface="Poppins Bold"/>
                <a:cs typeface="Poppins Bold"/>
                <a:sym typeface="Poppins Bold"/>
              </a:rPr>
              <a:t>- M</a:t>
            </a:r>
            <a:r>
              <a:rPr lang="en-US" sz="3134" spc="106">
                <a:solidFill>
                  <a:srgbClr val="FFFFFF"/>
                </a:solidFill>
                <a:latin typeface="Poppins Bold"/>
                <a:ea typeface="Poppins Bold"/>
                <a:cs typeface="Poppins Bold"/>
                <a:sym typeface="Poppins Bold"/>
              </a:rPr>
              <a:t>→GV: M không là siêu khóa, nhưng GV phụ thuộc vào M.</a:t>
            </a:r>
          </a:p>
          <a:p>
            <a:pPr algn="just">
              <a:lnSpc>
                <a:spcPts val="3291"/>
              </a:lnSpc>
              <a:spcBef>
                <a:spcPct val="0"/>
              </a:spcBef>
            </a:pPr>
            <a:r>
              <a:rPr lang="en-US" sz="3134" spc="106">
                <a:solidFill>
                  <a:srgbClr val="FFFFFF"/>
                </a:solidFill>
                <a:latin typeface="Poppins Bold"/>
                <a:ea typeface="Poppins Bold"/>
                <a:cs typeface="Poppins Bold"/>
                <a:sym typeface="Poppins Bold"/>
              </a:rPr>
              <a:t>→</a:t>
            </a:r>
            <a:r>
              <a:rPr lang="en-US" sz="3134" spc="106">
                <a:solidFill>
                  <a:srgbClr val="FFFFFF"/>
                </a:solidFill>
                <a:latin typeface="Poppins Bold"/>
                <a:ea typeface="Poppins Bold"/>
                <a:cs typeface="Poppins Bold"/>
                <a:sym typeface="Poppins Bold"/>
              </a:rPr>
              <a:t> Dạng chuẩn: 3NF</a:t>
            </a:r>
          </a:p>
          <a:p>
            <a:pPr algn="just">
              <a:lnSpc>
                <a:spcPts val="3291"/>
              </a:lnSpc>
              <a:spcBef>
                <a:spcPct val="0"/>
              </a:spcBef>
            </a:pPr>
          </a:p>
          <a:p>
            <a:pPr algn="just">
              <a:lnSpc>
                <a:spcPts val="3291"/>
              </a:lnSpc>
              <a:spcBef>
                <a:spcPct val="0"/>
              </a:spcBef>
            </a:pPr>
            <a:r>
              <a:rPr lang="en-US" sz="3134" spc="106">
                <a:solidFill>
                  <a:srgbClr val="FFFFFF"/>
                </a:solidFill>
                <a:latin typeface="Poppins Bold"/>
                <a:ea typeface="Poppins Bold"/>
                <a:cs typeface="Poppins Bold"/>
                <a:sym typeface="Poppins Bold"/>
              </a:rPr>
              <a:t>d)Q(S,N,D,T,X), F={S→N; S→D; S→T; S→X}</a:t>
            </a:r>
          </a:p>
          <a:p>
            <a:pPr algn="just">
              <a:lnSpc>
                <a:spcPts val="3291"/>
              </a:lnSpc>
              <a:spcBef>
                <a:spcPct val="0"/>
              </a:spcBef>
            </a:pPr>
            <a:r>
              <a:rPr lang="en-US" sz="3134" spc="106">
                <a:solidFill>
                  <a:srgbClr val="FFFFFF"/>
                </a:solidFill>
                <a:latin typeface="Poppins Bold"/>
                <a:ea typeface="Poppins Bold"/>
                <a:cs typeface="Poppins Bold"/>
                <a:sym typeface="Poppins Bold"/>
              </a:rPr>
              <a:t>- S là khóa.</a:t>
            </a:r>
          </a:p>
          <a:p>
            <a:pPr algn="just">
              <a:lnSpc>
                <a:spcPts val="3291"/>
              </a:lnSpc>
              <a:spcBef>
                <a:spcPct val="0"/>
              </a:spcBef>
            </a:pPr>
            <a:r>
              <a:rPr lang="en-US" sz="3134" spc="106">
                <a:solidFill>
                  <a:srgbClr val="FFFFFF"/>
                </a:solidFill>
                <a:latin typeface="Poppins Bold"/>
                <a:ea typeface="Poppins Bold"/>
                <a:cs typeface="Poppins Bold"/>
                <a:sym typeface="Poppins Bold"/>
              </a:rPr>
              <a:t>- Tất cả phụ thuộc là từ khóa ⇒ BCNF</a:t>
            </a:r>
          </a:p>
          <a:p>
            <a:pPr algn="just">
              <a:lnSpc>
                <a:spcPts val="3179"/>
              </a:lnSpc>
              <a:spcBef>
                <a:spcPct val="0"/>
              </a:spcBef>
            </a:pPr>
          </a:p>
        </p:txBody>
      </p:sp>
      <p:sp>
        <p:nvSpPr>
          <p:cNvPr name="TextBox 8" id="8"/>
          <p:cNvSpPr txBox="true"/>
          <p:nvPr/>
        </p:nvSpPr>
        <p:spPr>
          <a:xfrm rot="0">
            <a:off x="14191297" y="8838271"/>
            <a:ext cx="3068003" cy="420029"/>
          </a:xfrm>
          <a:prstGeom prst="rect">
            <a:avLst/>
          </a:prstGeom>
        </p:spPr>
        <p:txBody>
          <a:bodyPr anchor="t" rtlCol="false" tIns="0" lIns="0" bIns="0" rIns="0">
            <a:spAutoFit/>
          </a:bodyPr>
          <a:lstStyle/>
          <a:p>
            <a:pPr algn="ctr" marL="0" indent="0" lvl="0">
              <a:lnSpc>
                <a:spcPts val="3201"/>
              </a:lnSpc>
              <a:spcBef>
                <a:spcPct val="0"/>
              </a:spcBef>
            </a:pPr>
            <a:r>
              <a:rPr lang="en-US" b="true" sz="3048">
                <a:solidFill>
                  <a:srgbClr val="FFFFFF"/>
                </a:solidFill>
                <a:latin typeface="Cormorant Garamond Bold"/>
                <a:ea typeface="Cormorant Garamond Bold"/>
                <a:cs typeface="Cormorant Garamond Bold"/>
                <a:sym typeface="Cormorant Garamond Bold"/>
              </a:rPr>
              <a:t>Nguyễn Tiến Thăng</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A4BF">
                <a:alpha val="100000"/>
              </a:srgbClr>
            </a:gs>
            <a:gs pos="50000">
              <a:srgbClr val="3F7F9B">
                <a:alpha val="100000"/>
              </a:srgbClr>
            </a:gs>
            <a:gs pos="100000">
              <a:srgbClr val="204E8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331917" y="4441777"/>
            <a:ext cx="12953272" cy="939337"/>
          </a:xfrm>
          <a:prstGeom prst="rect">
            <a:avLst/>
          </a:prstGeom>
        </p:spPr>
        <p:txBody>
          <a:bodyPr anchor="t" rtlCol="false" tIns="0" lIns="0" bIns="0" rIns="0">
            <a:spAutoFit/>
          </a:bodyPr>
          <a:lstStyle/>
          <a:p>
            <a:pPr algn="ctr" marL="0" indent="0" lvl="0">
              <a:lnSpc>
                <a:spcPts val="7165"/>
              </a:lnSpc>
              <a:spcBef>
                <a:spcPct val="0"/>
              </a:spcBef>
            </a:pPr>
            <a:r>
              <a:rPr lang="en-US" b="true" sz="6759">
                <a:solidFill>
                  <a:srgbClr val="EBF5FE"/>
                </a:solidFill>
                <a:latin typeface="Public Sans Bold"/>
                <a:ea typeface="Public Sans Bold"/>
                <a:cs typeface="Public Sans Bold"/>
                <a:sym typeface="Public Sans Bold"/>
              </a:rPr>
              <a:t>BÀI CÁ NHÂN</a:t>
            </a:r>
          </a:p>
        </p:txBody>
      </p:sp>
      <p:sp>
        <p:nvSpPr>
          <p:cNvPr name="TextBox 3" id="3"/>
          <p:cNvSpPr txBox="true"/>
          <p:nvPr/>
        </p:nvSpPr>
        <p:spPr>
          <a:xfrm rot="0">
            <a:off x="7355205" y="2980082"/>
            <a:ext cx="3577590" cy="904712"/>
          </a:xfrm>
          <a:prstGeom prst="rect">
            <a:avLst/>
          </a:prstGeom>
        </p:spPr>
        <p:txBody>
          <a:bodyPr anchor="t" rtlCol="false" tIns="0" lIns="0" bIns="0" rIns="0">
            <a:spAutoFit/>
          </a:bodyPr>
          <a:lstStyle/>
          <a:p>
            <a:pPr algn="ctr">
              <a:lnSpc>
                <a:spcPts val="6815"/>
              </a:lnSpc>
              <a:spcBef>
                <a:spcPct val="0"/>
              </a:spcBef>
            </a:pPr>
            <a:r>
              <a:rPr lang="en-US" b="true" sz="6491">
                <a:solidFill>
                  <a:srgbClr val="EBF5FE"/>
                </a:solidFill>
                <a:latin typeface="Public Sans Bold"/>
                <a:ea typeface="Public Sans Bold"/>
                <a:cs typeface="Public Sans Bold"/>
                <a:sym typeface="Public Sans Bold"/>
              </a:rPr>
              <a:t>PHẦN C: </a:t>
            </a:r>
          </a:p>
        </p:txBody>
      </p:sp>
      <p:grpSp>
        <p:nvGrpSpPr>
          <p:cNvPr name="Group 4" id="4"/>
          <p:cNvGrpSpPr/>
          <p:nvPr/>
        </p:nvGrpSpPr>
        <p:grpSpPr>
          <a:xfrm rot="0">
            <a:off x="-727757" y="-1681809"/>
            <a:ext cx="4199655" cy="3086100"/>
            <a:chOff x="0" y="0"/>
            <a:chExt cx="1106082" cy="812800"/>
          </a:xfrm>
        </p:grpSpPr>
        <p:sp>
          <p:nvSpPr>
            <p:cNvPr name="Freeform 5" id="5"/>
            <p:cNvSpPr/>
            <p:nvPr/>
          </p:nvSpPr>
          <p:spPr>
            <a:xfrm flipH="false" flipV="false" rot="0">
              <a:off x="0" y="0"/>
              <a:ext cx="1106082" cy="812800"/>
            </a:xfrm>
            <a:custGeom>
              <a:avLst/>
              <a:gdLst/>
              <a:ahLst/>
              <a:cxnLst/>
              <a:rect r="r" b="b" t="t" l="l"/>
              <a:pathLst>
                <a:path h="812800" w="1106082">
                  <a:moveTo>
                    <a:pt x="46087" y="0"/>
                  </a:moveTo>
                  <a:lnTo>
                    <a:pt x="1059995" y="0"/>
                  </a:lnTo>
                  <a:cubicBezTo>
                    <a:pt x="1072218" y="0"/>
                    <a:pt x="1083941" y="4856"/>
                    <a:pt x="1092584" y="13498"/>
                  </a:cubicBezTo>
                  <a:cubicBezTo>
                    <a:pt x="1101226" y="22141"/>
                    <a:pt x="1106082" y="33864"/>
                    <a:pt x="1106082" y="46087"/>
                  </a:cubicBezTo>
                  <a:lnTo>
                    <a:pt x="1106082" y="766713"/>
                  </a:lnTo>
                  <a:cubicBezTo>
                    <a:pt x="1106082" y="778936"/>
                    <a:pt x="1101226" y="790659"/>
                    <a:pt x="1092584" y="799302"/>
                  </a:cubicBezTo>
                  <a:cubicBezTo>
                    <a:pt x="1083941" y="807944"/>
                    <a:pt x="1072218" y="812800"/>
                    <a:pt x="1059995" y="812800"/>
                  </a:cubicBezTo>
                  <a:lnTo>
                    <a:pt x="46087" y="812800"/>
                  </a:lnTo>
                  <a:cubicBezTo>
                    <a:pt x="33864" y="812800"/>
                    <a:pt x="22141" y="807944"/>
                    <a:pt x="13498" y="799302"/>
                  </a:cubicBezTo>
                  <a:cubicBezTo>
                    <a:pt x="4856" y="790659"/>
                    <a:pt x="0" y="778936"/>
                    <a:pt x="0" y="766713"/>
                  </a:cubicBezTo>
                  <a:lnTo>
                    <a:pt x="0" y="46087"/>
                  </a:lnTo>
                  <a:cubicBezTo>
                    <a:pt x="0" y="33864"/>
                    <a:pt x="4856" y="22141"/>
                    <a:pt x="13498" y="13498"/>
                  </a:cubicBezTo>
                  <a:cubicBezTo>
                    <a:pt x="22141" y="4856"/>
                    <a:pt x="33864" y="0"/>
                    <a:pt x="46087"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6" id="6"/>
            <p:cNvSpPr txBox="true"/>
            <p:nvPr/>
          </p:nvSpPr>
          <p:spPr>
            <a:xfrm>
              <a:off x="0" y="28575"/>
              <a:ext cx="1106082" cy="784225"/>
            </a:xfrm>
            <a:prstGeom prst="rect">
              <a:avLst/>
            </a:prstGeom>
          </p:spPr>
          <p:txBody>
            <a:bodyPr anchor="ctr" rtlCol="false" tIns="50800" lIns="50800" bIns="50800" rIns="50800"/>
            <a:lstStyle/>
            <a:p>
              <a:pPr algn="ctr">
                <a:lnSpc>
                  <a:spcPts val="1826"/>
                </a:lnSpc>
              </a:pPr>
            </a:p>
          </p:txBody>
        </p:sp>
      </p:grpSp>
      <p:sp>
        <p:nvSpPr>
          <p:cNvPr name="Freeform 7" id="7"/>
          <p:cNvSpPr/>
          <p:nvPr/>
        </p:nvSpPr>
        <p:spPr>
          <a:xfrm flipH="false" flipV="false" rot="0">
            <a:off x="342704" y="527284"/>
            <a:ext cx="685996" cy="518768"/>
          </a:xfrm>
          <a:custGeom>
            <a:avLst/>
            <a:gdLst/>
            <a:ahLst/>
            <a:cxnLst/>
            <a:rect r="r" b="b" t="t" l="l"/>
            <a:pathLst>
              <a:path h="518768" w="685996">
                <a:moveTo>
                  <a:pt x="0" y="0"/>
                </a:moveTo>
                <a:lnTo>
                  <a:pt x="685996" y="0"/>
                </a:lnTo>
                <a:lnTo>
                  <a:pt x="685996" y="518767"/>
                </a:lnTo>
                <a:lnTo>
                  <a:pt x="0" y="5187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4390656" y="-1681809"/>
            <a:ext cx="4607176" cy="5421018"/>
          </a:xfrm>
          <a:custGeom>
            <a:avLst/>
            <a:gdLst/>
            <a:ahLst/>
            <a:cxnLst/>
            <a:rect r="r" b="b" t="t" l="l"/>
            <a:pathLst>
              <a:path h="5421018" w="4607176">
                <a:moveTo>
                  <a:pt x="0" y="0"/>
                </a:moveTo>
                <a:lnTo>
                  <a:pt x="4607176" y="0"/>
                </a:lnTo>
                <a:lnTo>
                  <a:pt x="4607176" y="5421018"/>
                </a:lnTo>
                <a:lnTo>
                  <a:pt x="0" y="5421018"/>
                </a:lnTo>
                <a:lnTo>
                  <a:pt x="0" y="0"/>
                </a:lnTo>
                <a:close/>
              </a:path>
            </a:pathLst>
          </a:custGeom>
          <a:blipFill>
            <a:blip r:embed="rId4"/>
            <a:stretch>
              <a:fillRect l="0" t="0" r="0" b="0"/>
            </a:stretch>
          </a:blipFill>
        </p:spPr>
      </p:sp>
      <p:sp>
        <p:nvSpPr>
          <p:cNvPr name="TextBox 9" id="9"/>
          <p:cNvSpPr txBox="true"/>
          <p:nvPr/>
        </p:nvSpPr>
        <p:spPr>
          <a:xfrm rot="0">
            <a:off x="1328700" y="678865"/>
            <a:ext cx="1678700" cy="244180"/>
          </a:xfrm>
          <a:prstGeom prst="rect">
            <a:avLst/>
          </a:prstGeom>
        </p:spPr>
        <p:txBody>
          <a:bodyPr anchor="t" rtlCol="false" tIns="0" lIns="0" bIns="0" rIns="0">
            <a:spAutoFit/>
          </a:bodyPr>
          <a:lstStyle/>
          <a:p>
            <a:pPr algn="l">
              <a:lnSpc>
                <a:spcPts val="1908"/>
              </a:lnSpc>
            </a:pPr>
            <a:r>
              <a:rPr lang="en-US" sz="1817" b="true">
                <a:solidFill>
                  <a:srgbClr val="FFFFFF"/>
                </a:solidFill>
                <a:latin typeface="TT Lakes Neue Expanded Bold"/>
                <a:ea typeface="TT Lakes Neue Expanded Bold"/>
                <a:cs typeface="TT Lakes Neue Expanded Bold"/>
                <a:sym typeface="TT Lakes Neue Expanded Bold"/>
              </a:rPr>
              <a:t>NHÓM 15</a:t>
            </a:r>
          </a:p>
        </p:txBody>
      </p:sp>
      <p:sp>
        <p:nvSpPr>
          <p:cNvPr name="Freeform 10" id="10"/>
          <p:cNvSpPr/>
          <p:nvPr/>
        </p:nvSpPr>
        <p:spPr>
          <a:xfrm flipH="false" flipV="false" rot="0">
            <a:off x="-2719397" y="5833143"/>
            <a:ext cx="4607176" cy="5421018"/>
          </a:xfrm>
          <a:custGeom>
            <a:avLst/>
            <a:gdLst/>
            <a:ahLst/>
            <a:cxnLst/>
            <a:rect r="r" b="b" t="t" l="l"/>
            <a:pathLst>
              <a:path h="5421018" w="4607176">
                <a:moveTo>
                  <a:pt x="0" y="0"/>
                </a:moveTo>
                <a:lnTo>
                  <a:pt x="4607176" y="0"/>
                </a:lnTo>
                <a:lnTo>
                  <a:pt x="4607176" y="5421018"/>
                </a:lnTo>
                <a:lnTo>
                  <a:pt x="0" y="5421018"/>
                </a:lnTo>
                <a:lnTo>
                  <a:pt x="0" y="0"/>
                </a:lnTo>
                <a:close/>
              </a:path>
            </a:pathLst>
          </a:custGeom>
          <a:blipFill>
            <a:blip r:embed="rId4"/>
            <a:stretch>
              <a:fillRect l="0" t="0" r="0" b="0"/>
            </a:stretch>
          </a:blipFill>
        </p:spPr>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390395" y="456486"/>
            <a:ext cx="7774849" cy="748374"/>
            <a:chOff x="0" y="0"/>
            <a:chExt cx="2047697" cy="197103"/>
          </a:xfrm>
        </p:grpSpPr>
        <p:sp>
          <p:nvSpPr>
            <p:cNvPr name="Freeform 3" id="3"/>
            <p:cNvSpPr/>
            <p:nvPr/>
          </p:nvSpPr>
          <p:spPr>
            <a:xfrm flipH="false" flipV="false" rot="0">
              <a:off x="0" y="0"/>
              <a:ext cx="2047697" cy="197103"/>
            </a:xfrm>
            <a:custGeom>
              <a:avLst/>
              <a:gdLst/>
              <a:ahLst/>
              <a:cxnLst/>
              <a:rect r="r" b="b" t="t" l="l"/>
              <a:pathLst>
                <a:path h="197103" w="2047697">
                  <a:moveTo>
                    <a:pt x="24894" y="0"/>
                  </a:moveTo>
                  <a:lnTo>
                    <a:pt x="2022803" y="0"/>
                  </a:lnTo>
                  <a:cubicBezTo>
                    <a:pt x="2036551" y="0"/>
                    <a:pt x="2047697" y="11145"/>
                    <a:pt x="2047697" y="24894"/>
                  </a:cubicBezTo>
                  <a:lnTo>
                    <a:pt x="2047697" y="172209"/>
                  </a:lnTo>
                  <a:cubicBezTo>
                    <a:pt x="2047697" y="178811"/>
                    <a:pt x="2045074" y="185143"/>
                    <a:pt x="2040406" y="189811"/>
                  </a:cubicBezTo>
                  <a:cubicBezTo>
                    <a:pt x="2035737" y="194480"/>
                    <a:pt x="2029405" y="197103"/>
                    <a:pt x="2022803" y="197103"/>
                  </a:cubicBezTo>
                  <a:lnTo>
                    <a:pt x="24894" y="197103"/>
                  </a:lnTo>
                  <a:cubicBezTo>
                    <a:pt x="18292" y="197103"/>
                    <a:pt x="11960" y="194480"/>
                    <a:pt x="7291" y="189811"/>
                  </a:cubicBezTo>
                  <a:cubicBezTo>
                    <a:pt x="2623" y="185143"/>
                    <a:pt x="0" y="178811"/>
                    <a:pt x="0" y="172209"/>
                  </a:cubicBezTo>
                  <a:lnTo>
                    <a:pt x="0" y="24894"/>
                  </a:lnTo>
                  <a:cubicBezTo>
                    <a:pt x="0" y="18292"/>
                    <a:pt x="2623" y="11960"/>
                    <a:pt x="7291" y="7291"/>
                  </a:cubicBezTo>
                  <a:cubicBezTo>
                    <a:pt x="11960" y="2623"/>
                    <a:pt x="18292" y="0"/>
                    <a:pt x="24894"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4" id="4"/>
            <p:cNvSpPr txBox="true"/>
            <p:nvPr/>
          </p:nvSpPr>
          <p:spPr>
            <a:xfrm>
              <a:off x="0" y="47625"/>
              <a:ext cx="2047697"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23683231- VÕ PHƯƠNG ANH</a:t>
              </a:r>
            </a:p>
          </p:txBody>
        </p:sp>
      </p:grpSp>
      <p:sp>
        <p:nvSpPr>
          <p:cNvPr name="Freeform 5" id="5"/>
          <p:cNvSpPr/>
          <p:nvPr/>
        </p:nvSpPr>
        <p:spPr>
          <a:xfrm flipH="false" flipV="false" rot="0">
            <a:off x="14113884" y="7993726"/>
            <a:ext cx="3329787" cy="1749652"/>
          </a:xfrm>
          <a:custGeom>
            <a:avLst/>
            <a:gdLst/>
            <a:ahLst/>
            <a:cxnLst/>
            <a:rect r="r" b="b" t="t" l="l"/>
            <a:pathLst>
              <a:path h="1749652" w="3329787">
                <a:moveTo>
                  <a:pt x="0" y="0"/>
                </a:moveTo>
                <a:lnTo>
                  <a:pt x="3329787" y="0"/>
                </a:lnTo>
                <a:lnTo>
                  <a:pt x="3329787" y="1749651"/>
                </a:lnTo>
                <a:lnTo>
                  <a:pt x="0" y="17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90395" y="1365635"/>
            <a:ext cx="9909570" cy="3914775"/>
          </a:xfrm>
          <a:prstGeom prst="rect">
            <a:avLst/>
          </a:prstGeom>
        </p:spPr>
        <p:txBody>
          <a:bodyPr anchor="t" rtlCol="false" tIns="0" lIns="0" bIns="0" rIns="0">
            <a:spAutoFit/>
          </a:bodyPr>
          <a:lstStyle/>
          <a:p>
            <a:pPr algn="just" marL="0" indent="0" lvl="0">
              <a:lnSpc>
                <a:spcPts val="2624"/>
              </a:lnSpc>
              <a:spcBef>
                <a:spcPct val="0"/>
              </a:spcBef>
            </a:pPr>
            <a:r>
              <a:rPr lang="en-US" b="true" sz="2499" spc="84" strike="noStrike" u="none">
                <a:solidFill>
                  <a:srgbClr val="FFFFFF"/>
                </a:solidFill>
                <a:latin typeface="Public Sans Bold"/>
                <a:ea typeface="Public Sans Bold"/>
                <a:cs typeface="Public Sans Bold"/>
                <a:sym typeface="Public Sans Bold"/>
              </a:rPr>
              <a:t>1 TRUY VẤN NHIỀU BẢNG</a:t>
            </a:r>
          </a:p>
          <a:p>
            <a:pPr algn="just" marL="0" indent="0" lvl="0">
              <a:lnSpc>
                <a:spcPts val="2624"/>
              </a:lnSpc>
              <a:spcBef>
                <a:spcPct val="0"/>
              </a:spcBef>
            </a:pPr>
            <a:r>
              <a:rPr lang="en-US" sz="2499" spc="84" strike="noStrike" u="none">
                <a:solidFill>
                  <a:srgbClr val="FFFFFF"/>
                </a:solidFill>
                <a:latin typeface="Public Sans"/>
                <a:ea typeface="Public Sans"/>
                <a:cs typeface="Public Sans"/>
                <a:sym typeface="Public Sans"/>
              </a:rPr>
              <a:t>- Liệt kê danh sách các lớp, tên lớp, môn học và giáo viên giảng dạy trong học kỳ 1 năm học 2025.</a:t>
            </a:r>
          </a:p>
          <a:p>
            <a:pPr algn="just" marL="0" indent="0" lvl="0">
              <a:lnSpc>
                <a:spcPts val="2624"/>
              </a:lnSpc>
              <a:spcBef>
                <a:spcPct val="0"/>
              </a:spcBef>
            </a:pPr>
            <a:r>
              <a:rPr lang="en-US" sz="2499" spc="84" strike="noStrike" u="none">
                <a:solidFill>
                  <a:srgbClr val="FFFFFF"/>
                </a:solidFill>
                <a:latin typeface="Public Sans"/>
                <a:ea typeface="Public Sans"/>
                <a:cs typeface="Public Sans"/>
                <a:sym typeface="Public Sans"/>
              </a:rPr>
              <a:t>Giải :</a:t>
            </a:r>
          </a:p>
          <a:p>
            <a:pPr algn="just" marL="0" indent="0" lvl="0">
              <a:lnSpc>
                <a:spcPts val="2624"/>
              </a:lnSpc>
              <a:spcBef>
                <a:spcPct val="0"/>
              </a:spcBef>
            </a:pPr>
            <a:r>
              <a:rPr lang="en-US" sz="2499" spc="84" strike="noStrike" u="none">
                <a:solidFill>
                  <a:srgbClr val="FFFFFF"/>
                </a:solidFill>
                <a:latin typeface="Public Sans"/>
                <a:ea typeface="Public Sans"/>
                <a:cs typeface="Public Sans"/>
                <a:sym typeface="Public Sans"/>
              </a:rPr>
              <a:t>SELECT L.MALOP, L.TENLOP, MH.TENMH, GV.HOTEN</a:t>
            </a:r>
          </a:p>
          <a:p>
            <a:pPr algn="just" marL="0" indent="0" lvl="0">
              <a:lnSpc>
                <a:spcPts val="2624"/>
              </a:lnSpc>
              <a:spcBef>
                <a:spcPct val="0"/>
              </a:spcBef>
            </a:pPr>
            <a:r>
              <a:rPr lang="en-US" sz="2499" spc="84" strike="noStrike" u="none">
                <a:solidFill>
                  <a:srgbClr val="FFFFFF"/>
                </a:solidFill>
                <a:latin typeface="Public Sans"/>
                <a:ea typeface="Public Sans"/>
                <a:cs typeface="Public Sans"/>
                <a:sym typeface="Public Sans"/>
              </a:rPr>
              <a:t>FROM GIANGDAY GD</a:t>
            </a:r>
          </a:p>
          <a:p>
            <a:pPr algn="just" marL="0" indent="0" lvl="0">
              <a:lnSpc>
                <a:spcPts val="2624"/>
              </a:lnSpc>
              <a:spcBef>
                <a:spcPct val="0"/>
              </a:spcBef>
            </a:pPr>
            <a:r>
              <a:rPr lang="en-US" sz="2499" spc="84" strike="noStrike" u="none">
                <a:solidFill>
                  <a:srgbClr val="FFFFFF"/>
                </a:solidFill>
                <a:latin typeface="Public Sans"/>
                <a:ea typeface="Public Sans"/>
                <a:cs typeface="Public Sans"/>
                <a:sym typeface="Public Sans"/>
              </a:rPr>
              <a:t>JOIN LOP L ON GD.MALOP = L.MALOP</a:t>
            </a:r>
          </a:p>
          <a:p>
            <a:pPr algn="just" marL="0" indent="0" lvl="0">
              <a:lnSpc>
                <a:spcPts val="2624"/>
              </a:lnSpc>
              <a:spcBef>
                <a:spcPct val="0"/>
              </a:spcBef>
            </a:pPr>
            <a:r>
              <a:rPr lang="en-US" sz="2499" spc="84" strike="noStrike" u="none">
                <a:solidFill>
                  <a:srgbClr val="FFFFFF"/>
                </a:solidFill>
                <a:latin typeface="Public Sans"/>
                <a:ea typeface="Public Sans"/>
                <a:cs typeface="Public Sans"/>
                <a:sym typeface="Public Sans"/>
              </a:rPr>
              <a:t>JOIN MONHOC MH ON GD.MAMH = MH.MAMH</a:t>
            </a:r>
          </a:p>
          <a:p>
            <a:pPr algn="just" marL="0" indent="0" lvl="0">
              <a:lnSpc>
                <a:spcPts val="2624"/>
              </a:lnSpc>
              <a:spcBef>
                <a:spcPct val="0"/>
              </a:spcBef>
            </a:pPr>
            <a:r>
              <a:rPr lang="en-US" sz="2499" spc="84" strike="noStrike" u="none">
                <a:solidFill>
                  <a:srgbClr val="FFFFFF"/>
                </a:solidFill>
                <a:latin typeface="Public Sans"/>
                <a:ea typeface="Public Sans"/>
                <a:cs typeface="Public Sans"/>
                <a:sym typeface="Public Sans"/>
              </a:rPr>
              <a:t>JOIN GIAOVIEN GV ON GD.MAGV = GV.MAGV</a:t>
            </a:r>
          </a:p>
          <a:p>
            <a:pPr algn="just" marL="0" indent="0" lvl="0">
              <a:lnSpc>
                <a:spcPts val="2624"/>
              </a:lnSpc>
              <a:spcBef>
                <a:spcPct val="0"/>
              </a:spcBef>
            </a:pPr>
            <a:r>
              <a:rPr lang="en-US" sz="2499" spc="84" strike="noStrike" u="none">
                <a:solidFill>
                  <a:srgbClr val="FFFFFF"/>
                </a:solidFill>
                <a:latin typeface="Public Sans"/>
                <a:ea typeface="Public Sans"/>
                <a:cs typeface="Public Sans"/>
                <a:sym typeface="Public Sans"/>
              </a:rPr>
              <a:t>WHERE GD.HKY = 'HK1' AND GD.NAMHOC = '2025'</a:t>
            </a:r>
          </a:p>
          <a:p>
            <a:pPr algn="just" marL="0" indent="0" lvl="0">
              <a:lnSpc>
                <a:spcPts val="2624"/>
              </a:lnSpc>
              <a:spcBef>
                <a:spcPct val="0"/>
              </a:spcBef>
            </a:pPr>
          </a:p>
          <a:p>
            <a:pPr algn="just" marL="0" indent="0" lvl="0">
              <a:lnSpc>
                <a:spcPts val="2624"/>
              </a:lnSpc>
              <a:spcBef>
                <a:spcPct val="0"/>
              </a:spcBef>
            </a:pPr>
          </a:p>
        </p:txBody>
      </p:sp>
      <p:sp>
        <p:nvSpPr>
          <p:cNvPr name="TextBox 7" id="7"/>
          <p:cNvSpPr txBox="true"/>
          <p:nvPr/>
        </p:nvSpPr>
        <p:spPr>
          <a:xfrm rot="0">
            <a:off x="7534101" y="4920961"/>
            <a:ext cx="9909570" cy="3590925"/>
          </a:xfrm>
          <a:prstGeom prst="rect">
            <a:avLst/>
          </a:prstGeom>
        </p:spPr>
        <p:txBody>
          <a:bodyPr anchor="t" rtlCol="false" tIns="0" lIns="0" bIns="0" rIns="0">
            <a:spAutoFit/>
          </a:bodyPr>
          <a:lstStyle/>
          <a:p>
            <a:pPr algn="just">
              <a:lnSpc>
                <a:spcPts val="2624"/>
              </a:lnSpc>
            </a:pPr>
            <a:r>
              <a:rPr lang="en-US" b="true" sz="2499" spc="84">
                <a:solidFill>
                  <a:srgbClr val="FFFFFF"/>
                </a:solidFill>
                <a:latin typeface="Public Sans Bold"/>
                <a:ea typeface="Public Sans Bold"/>
                <a:cs typeface="Public Sans Bold"/>
                <a:sym typeface="Public Sans Bold"/>
              </a:rPr>
              <a:t>1 UPDATE</a:t>
            </a:r>
          </a:p>
          <a:p>
            <a:pPr algn="just" marL="0" indent="0" lvl="0">
              <a:lnSpc>
                <a:spcPts val="2624"/>
              </a:lnSpc>
              <a:spcBef>
                <a:spcPct val="0"/>
              </a:spcBef>
            </a:pPr>
            <a:r>
              <a:rPr lang="en-US" sz="2499" spc="84" strike="noStrike" u="none">
                <a:solidFill>
                  <a:srgbClr val="FFFFFF"/>
                </a:solidFill>
                <a:latin typeface="Public Sans"/>
                <a:ea typeface="Public Sans"/>
                <a:cs typeface="Public Sans"/>
                <a:sym typeface="Public Sans"/>
              </a:rPr>
              <a:t>- </a:t>
            </a:r>
            <a:r>
              <a:rPr lang="en-US" sz="2499" spc="84" strike="noStrike" u="none">
                <a:solidFill>
                  <a:srgbClr val="FFFFFF"/>
                </a:solidFill>
                <a:latin typeface="Public Sans"/>
                <a:ea typeface="Public Sans"/>
                <a:cs typeface="Public Sans"/>
                <a:sym typeface="Public Sans"/>
              </a:rPr>
              <a:t>Tăng sĩ số của tất cả các lớp thuộc khoa 'hóa học' thêm 5 sinh viên.</a:t>
            </a:r>
          </a:p>
          <a:p>
            <a:pPr algn="just" marL="0" indent="0" lvl="0">
              <a:lnSpc>
                <a:spcPts val="2624"/>
              </a:lnSpc>
              <a:spcBef>
                <a:spcPct val="0"/>
              </a:spcBef>
            </a:pPr>
            <a:r>
              <a:rPr lang="en-US" sz="2499" spc="84" strike="noStrike" u="none">
                <a:solidFill>
                  <a:srgbClr val="FFFFFF"/>
                </a:solidFill>
                <a:latin typeface="Public Sans"/>
                <a:ea typeface="Public Sans"/>
                <a:cs typeface="Public Sans"/>
                <a:sym typeface="Public Sans"/>
              </a:rPr>
              <a:t>Giải:</a:t>
            </a:r>
          </a:p>
          <a:p>
            <a:pPr algn="just" marL="0" indent="0" lvl="0">
              <a:lnSpc>
                <a:spcPts val="2624"/>
              </a:lnSpc>
              <a:spcBef>
                <a:spcPct val="0"/>
              </a:spcBef>
            </a:pPr>
            <a:r>
              <a:rPr lang="en-US" sz="2499" spc="84" strike="noStrike" u="none">
                <a:solidFill>
                  <a:srgbClr val="FFFFFF"/>
                </a:solidFill>
                <a:latin typeface="Public Sans"/>
                <a:ea typeface="Public Sans"/>
                <a:cs typeface="Public Sans"/>
                <a:sym typeface="Public Sans"/>
              </a:rPr>
              <a:t>UPDATE LOP</a:t>
            </a:r>
          </a:p>
          <a:p>
            <a:pPr algn="just" marL="0" indent="0" lvl="0">
              <a:lnSpc>
                <a:spcPts val="2624"/>
              </a:lnSpc>
              <a:spcBef>
                <a:spcPct val="0"/>
              </a:spcBef>
            </a:pPr>
            <a:r>
              <a:rPr lang="en-US" sz="2499" spc="84" strike="noStrike" u="none">
                <a:solidFill>
                  <a:srgbClr val="FFFFFF"/>
                </a:solidFill>
                <a:latin typeface="Public Sans"/>
                <a:ea typeface="Public Sans"/>
                <a:cs typeface="Public Sans"/>
                <a:sym typeface="Public Sans"/>
              </a:rPr>
              <a:t>SET SISO= SISO+5</a:t>
            </a:r>
          </a:p>
          <a:p>
            <a:pPr algn="just" marL="0" indent="0" lvl="0">
              <a:lnSpc>
                <a:spcPts val="2624"/>
              </a:lnSpc>
              <a:spcBef>
                <a:spcPct val="0"/>
              </a:spcBef>
            </a:pPr>
            <a:r>
              <a:rPr lang="en-US" sz="2499" spc="84" strike="noStrike" u="none">
                <a:solidFill>
                  <a:srgbClr val="FFFFFF"/>
                </a:solidFill>
                <a:latin typeface="Public Sans"/>
                <a:ea typeface="Public Sans"/>
                <a:cs typeface="Public Sans"/>
                <a:sym typeface="Public Sans"/>
              </a:rPr>
              <a:t>WHERE TENKHOA= ‘ HÓA HỌC’</a:t>
            </a:r>
          </a:p>
          <a:p>
            <a:pPr algn="just" marL="0" indent="0" lvl="0">
              <a:lnSpc>
                <a:spcPts val="2624"/>
              </a:lnSpc>
              <a:spcBef>
                <a:spcPct val="0"/>
              </a:spcBef>
            </a:pPr>
          </a:p>
          <a:p>
            <a:pPr algn="just" marL="0" indent="0" lvl="0">
              <a:lnSpc>
                <a:spcPts val="2624"/>
              </a:lnSpc>
              <a:spcBef>
                <a:spcPct val="0"/>
              </a:spcBef>
            </a:pPr>
          </a:p>
          <a:p>
            <a:pPr algn="just" marL="0" indent="0" lvl="0">
              <a:lnSpc>
                <a:spcPts val="2624"/>
              </a:lnSpc>
              <a:spcBef>
                <a:spcPct val="0"/>
              </a:spcBef>
            </a:pPr>
          </a:p>
          <a:p>
            <a:pPr algn="just" marL="0" indent="0" lvl="0">
              <a:lnSpc>
                <a:spcPts val="2624"/>
              </a:lnSpc>
              <a:spcBef>
                <a:spcPct val="0"/>
              </a:spcBef>
            </a:pPr>
          </a:p>
        </p:txBody>
      </p:sp>
      <p:sp>
        <p:nvSpPr>
          <p:cNvPr name="TextBox 8" id="8"/>
          <p:cNvSpPr txBox="true"/>
          <p:nvPr/>
        </p:nvSpPr>
        <p:spPr>
          <a:xfrm rot="0">
            <a:off x="390395" y="7383833"/>
            <a:ext cx="4610398" cy="2619375"/>
          </a:xfrm>
          <a:prstGeom prst="rect">
            <a:avLst/>
          </a:prstGeom>
        </p:spPr>
        <p:txBody>
          <a:bodyPr anchor="t" rtlCol="false" tIns="0" lIns="0" bIns="0" rIns="0">
            <a:spAutoFit/>
          </a:bodyPr>
          <a:lstStyle/>
          <a:p>
            <a:pPr algn="just">
              <a:lnSpc>
                <a:spcPts val="2624"/>
              </a:lnSpc>
            </a:pPr>
            <a:r>
              <a:rPr lang="en-US" b="true" sz="2499" spc="84">
                <a:solidFill>
                  <a:srgbClr val="FFFFFF"/>
                </a:solidFill>
                <a:latin typeface="Public Sans Bold"/>
                <a:ea typeface="Public Sans Bold"/>
                <a:cs typeface="Public Sans Bold"/>
                <a:sym typeface="Public Sans Bold"/>
              </a:rPr>
              <a:t>1 DELETE</a:t>
            </a:r>
          </a:p>
          <a:p>
            <a:pPr algn="just" marL="0" indent="0" lvl="0">
              <a:lnSpc>
                <a:spcPts val="2624"/>
              </a:lnSpc>
              <a:spcBef>
                <a:spcPct val="0"/>
              </a:spcBef>
            </a:pPr>
            <a:r>
              <a:rPr lang="en-US" sz="2499" spc="84" strike="noStrike" u="none">
                <a:solidFill>
                  <a:srgbClr val="FFFFFF"/>
                </a:solidFill>
                <a:latin typeface="Public Sans"/>
                <a:ea typeface="Public Sans"/>
                <a:cs typeface="Public Sans"/>
                <a:sym typeface="Public Sans"/>
              </a:rPr>
              <a:t>- Xóa các lớp có sĩ số dưới 30</a:t>
            </a:r>
          </a:p>
          <a:p>
            <a:pPr algn="just" marL="0" indent="0" lvl="0">
              <a:lnSpc>
                <a:spcPts val="2624"/>
              </a:lnSpc>
              <a:spcBef>
                <a:spcPct val="0"/>
              </a:spcBef>
            </a:pPr>
            <a:r>
              <a:rPr lang="en-US" sz="2499" spc="84" strike="noStrike" u="none">
                <a:solidFill>
                  <a:srgbClr val="FFFFFF"/>
                </a:solidFill>
                <a:latin typeface="Public Sans"/>
                <a:ea typeface="Public Sans"/>
                <a:cs typeface="Public Sans"/>
                <a:sym typeface="Public Sans"/>
              </a:rPr>
              <a:t>Giải: </a:t>
            </a:r>
          </a:p>
          <a:p>
            <a:pPr algn="just" marL="0" indent="0" lvl="0">
              <a:lnSpc>
                <a:spcPts val="2624"/>
              </a:lnSpc>
              <a:spcBef>
                <a:spcPct val="0"/>
              </a:spcBef>
            </a:pPr>
            <a:r>
              <a:rPr lang="en-US" sz="2499" spc="84" strike="noStrike" u="none">
                <a:solidFill>
                  <a:srgbClr val="FFFFFF"/>
                </a:solidFill>
                <a:latin typeface="Public Sans"/>
                <a:ea typeface="Public Sans"/>
                <a:cs typeface="Public Sans"/>
                <a:sym typeface="Public Sans"/>
              </a:rPr>
              <a:t>DELETE FROM LOP</a:t>
            </a:r>
          </a:p>
          <a:p>
            <a:pPr algn="just" marL="0" indent="0" lvl="0">
              <a:lnSpc>
                <a:spcPts val="2624"/>
              </a:lnSpc>
              <a:spcBef>
                <a:spcPct val="0"/>
              </a:spcBef>
            </a:pPr>
            <a:r>
              <a:rPr lang="en-US" sz="2499" spc="84" strike="noStrike" u="none">
                <a:solidFill>
                  <a:srgbClr val="FFFFFF"/>
                </a:solidFill>
                <a:latin typeface="Public Sans"/>
                <a:ea typeface="Public Sans"/>
                <a:cs typeface="Public Sans"/>
                <a:sym typeface="Public Sans"/>
              </a:rPr>
              <a:t>WHERE SISO&lt;30</a:t>
            </a:r>
          </a:p>
          <a:p>
            <a:pPr algn="just" marL="0" indent="0" lvl="0">
              <a:lnSpc>
                <a:spcPts val="2624"/>
              </a:lnSpc>
              <a:spcBef>
                <a:spcPct val="0"/>
              </a:spcBef>
            </a:pPr>
          </a:p>
          <a:p>
            <a:pPr algn="just" marL="0" indent="0" lvl="0">
              <a:lnSpc>
                <a:spcPts val="2624"/>
              </a:lnSpc>
              <a:spcBef>
                <a:spcPct val="0"/>
              </a:spcBef>
            </a:pPr>
          </a:p>
          <a:p>
            <a:pPr algn="just" marL="0" indent="0" lvl="0">
              <a:lnSpc>
                <a:spcPts val="2624"/>
              </a:lnSpc>
              <a:spcBef>
                <a:spcPct val="0"/>
              </a:spcBef>
            </a:pPr>
          </a:p>
        </p:txBody>
      </p:sp>
    </p:spTree>
  </p:cSld>
  <p:clrMapOvr>
    <a:masterClrMapping/>
  </p:clrMapOvr>
</p:sld>
</file>

<file path=ppt/slides/slide65.xml><?xml version="1.0" encoding="utf-8"?>
<p:sld xmlns:p="http://schemas.openxmlformats.org/presentationml/2006/main" xmlns:a="http://schemas.openxmlformats.org/drawingml/2006/main">
  <p:cSld>
    <p:bg>
      <p:bgPr>
        <a:gradFill rotWithShape="true">
          <a:gsLst>
            <a:gs pos="0">
              <a:srgbClr val="0AA4BF">
                <a:alpha val="100000"/>
              </a:srgbClr>
            </a:gs>
            <a:gs pos="50000">
              <a:srgbClr val="3F7F9B">
                <a:alpha val="100000"/>
              </a:srgbClr>
            </a:gs>
            <a:gs pos="100000">
              <a:srgbClr val="204E8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90395" y="456486"/>
            <a:ext cx="7774849" cy="748374"/>
            <a:chOff x="0" y="0"/>
            <a:chExt cx="2047697" cy="197103"/>
          </a:xfrm>
        </p:grpSpPr>
        <p:sp>
          <p:nvSpPr>
            <p:cNvPr name="Freeform 3" id="3"/>
            <p:cNvSpPr/>
            <p:nvPr/>
          </p:nvSpPr>
          <p:spPr>
            <a:xfrm flipH="false" flipV="false" rot="0">
              <a:off x="0" y="0"/>
              <a:ext cx="2047697" cy="197103"/>
            </a:xfrm>
            <a:custGeom>
              <a:avLst/>
              <a:gdLst/>
              <a:ahLst/>
              <a:cxnLst/>
              <a:rect r="r" b="b" t="t" l="l"/>
              <a:pathLst>
                <a:path h="197103" w="2047697">
                  <a:moveTo>
                    <a:pt x="24894" y="0"/>
                  </a:moveTo>
                  <a:lnTo>
                    <a:pt x="2022803" y="0"/>
                  </a:lnTo>
                  <a:cubicBezTo>
                    <a:pt x="2036551" y="0"/>
                    <a:pt x="2047697" y="11145"/>
                    <a:pt x="2047697" y="24894"/>
                  </a:cubicBezTo>
                  <a:lnTo>
                    <a:pt x="2047697" y="172209"/>
                  </a:lnTo>
                  <a:cubicBezTo>
                    <a:pt x="2047697" y="178811"/>
                    <a:pt x="2045074" y="185143"/>
                    <a:pt x="2040406" y="189811"/>
                  </a:cubicBezTo>
                  <a:cubicBezTo>
                    <a:pt x="2035737" y="194480"/>
                    <a:pt x="2029405" y="197103"/>
                    <a:pt x="2022803" y="197103"/>
                  </a:cubicBezTo>
                  <a:lnTo>
                    <a:pt x="24894" y="197103"/>
                  </a:lnTo>
                  <a:cubicBezTo>
                    <a:pt x="18292" y="197103"/>
                    <a:pt x="11960" y="194480"/>
                    <a:pt x="7291" y="189811"/>
                  </a:cubicBezTo>
                  <a:cubicBezTo>
                    <a:pt x="2623" y="185143"/>
                    <a:pt x="0" y="178811"/>
                    <a:pt x="0" y="172209"/>
                  </a:cubicBezTo>
                  <a:lnTo>
                    <a:pt x="0" y="24894"/>
                  </a:lnTo>
                  <a:cubicBezTo>
                    <a:pt x="0" y="18292"/>
                    <a:pt x="2623" y="11960"/>
                    <a:pt x="7291" y="7291"/>
                  </a:cubicBezTo>
                  <a:cubicBezTo>
                    <a:pt x="11960" y="2623"/>
                    <a:pt x="18292" y="0"/>
                    <a:pt x="24894"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4" id="4"/>
            <p:cNvSpPr txBox="true"/>
            <p:nvPr/>
          </p:nvSpPr>
          <p:spPr>
            <a:xfrm>
              <a:off x="0" y="47625"/>
              <a:ext cx="2047697"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23683231- VÕ PHƯƠNG ANH</a:t>
              </a:r>
            </a:p>
          </p:txBody>
        </p:sp>
      </p:grpSp>
      <p:sp>
        <p:nvSpPr>
          <p:cNvPr name="TextBox 5" id="5"/>
          <p:cNvSpPr txBox="true"/>
          <p:nvPr/>
        </p:nvSpPr>
        <p:spPr>
          <a:xfrm rot="0">
            <a:off x="390395" y="5636063"/>
            <a:ext cx="8423907" cy="4450080"/>
          </a:xfrm>
          <a:prstGeom prst="rect">
            <a:avLst/>
          </a:prstGeom>
        </p:spPr>
        <p:txBody>
          <a:bodyPr anchor="t" rtlCol="false" tIns="0" lIns="0" bIns="0" rIns="0">
            <a:spAutoFit/>
          </a:bodyPr>
          <a:lstStyle/>
          <a:p>
            <a:pPr algn="just">
              <a:lnSpc>
                <a:spcPts val="2205"/>
              </a:lnSpc>
              <a:spcBef>
                <a:spcPct val="0"/>
              </a:spcBef>
            </a:pPr>
          </a:p>
          <a:p>
            <a:pPr algn="just">
              <a:lnSpc>
                <a:spcPts val="2205"/>
              </a:lnSpc>
              <a:spcBef>
                <a:spcPct val="0"/>
              </a:spcBef>
            </a:pPr>
          </a:p>
          <a:p>
            <a:pPr algn="just">
              <a:lnSpc>
                <a:spcPts val="2205"/>
              </a:lnSpc>
              <a:spcBef>
                <a:spcPct val="0"/>
              </a:spcBef>
            </a:pPr>
            <a:r>
              <a:rPr lang="en-US" b="true" sz="2100" spc="71">
                <a:solidFill>
                  <a:srgbClr val="FFFFFF"/>
                </a:solidFill>
                <a:latin typeface="Public Sans Bold"/>
                <a:ea typeface="Public Sans Bold"/>
                <a:cs typeface="Public Sans Bold"/>
                <a:sym typeface="Public Sans Bold"/>
              </a:rPr>
              <a:t>1 BẤT KỲ</a:t>
            </a:r>
          </a:p>
          <a:p>
            <a:pPr algn="just">
              <a:lnSpc>
                <a:spcPts val="2205"/>
              </a:lnSpc>
              <a:spcBef>
                <a:spcPct val="0"/>
              </a:spcBef>
            </a:pPr>
            <a:r>
              <a:rPr lang="en-US" sz="2100" spc="71">
                <a:solidFill>
                  <a:srgbClr val="FFFFFF"/>
                </a:solidFill>
                <a:latin typeface="Public Sans"/>
                <a:ea typeface="Public Sans"/>
                <a:cs typeface="Public Sans"/>
                <a:sym typeface="Public Sans"/>
              </a:rPr>
              <a:t>- Liệt kê danh sách giáo viên giảng dạy môn ‘Toán Đại Cương’ hoặc thuộc khoa ‘Toán Học’</a:t>
            </a:r>
          </a:p>
          <a:p>
            <a:pPr algn="just">
              <a:lnSpc>
                <a:spcPts val="2205"/>
              </a:lnSpc>
              <a:spcBef>
                <a:spcPct val="0"/>
              </a:spcBef>
            </a:pPr>
            <a:r>
              <a:rPr lang="en-US" sz="2100" spc="71">
                <a:solidFill>
                  <a:srgbClr val="FFFFFF"/>
                </a:solidFill>
                <a:latin typeface="Public Sans"/>
                <a:ea typeface="Public Sans"/>
                <a:cs typeface="Public Sans"/>
                <a:sym typeface="Public Sans"/>
              </a:rPr>
              <a:t>Giải:</a:t>
            </a:r>
          </a:p>
          <a:p>
            <a:pPr algn="just">
              <a:lnSpc>
                <a:spcPts val="2205"/>
              </a:lnSpc>
              <a:spcBef>
                <a:spcPct val="0"/>
              </a:spcBef>
            </a:pPr>
            <a:r>
              <a:rPr lang="en-US" sz="2100" spc="71">
                <a:solidFill>
                  <a:srgbClr val="FFFFFF"/>
                </a:solidFill>
                <a:latin typeface="Public Sans"/>
                <a:ea typeface="Public Sans"/>
                <a:cs typeface="Public Sans"/>
                <a:sym typeface="Public Sans"/>
              </a:rPr>
              <a:t>SELECT DISTINCT GV.MAGV, GV.HOTEN</a:t>
            </a:r>
          </a:p>
          <a:p>
            <a:pPr algn="just">
              <a:lnSpc>
                <a:spcPts val="2205"/>
              </a:lnSpc>
              <a:spcBef>
                <a:spcPct val="0"/>
              </a:spcBef>
            </a:pPr>
            <a:r>
              <a:rPr lang="en-US" sz="2100" spc="71">
                <a:solidFill>
                  <a:srgbClr val="FFFFFF"/>
                </a:solidFill>
                <a:latin typeface="Public Sans"/>
                <a:ea typeface="Public Sans"/>
                <a:cs typeface="Public Sans"/>
                <a:sym typeface="Public Sans"/>
              </a:rPr>
              <a:t>FROM GIAOVIEN GV</a:t>
            </a:r>
          </a:p>
          <a:p>
            <a:pPr algn="just">
              <a:lnSpc>
                <a:spcPts val="2205"/>
              </a:lnSpc>
              <a:spcBef>
                <a:spcPct val="0"/>
              </a:spcBef>
            </a:pPr>
            <a:r>
              <a:rPr lang="en-US" sz="2100" spc="71">
                <a:solidFill>
                  <a:srgbClr val="FFFFFF"/>
                </a:solidFill>
                <a:latin typeface="Public Sans"/>
                <a:ea typeface="Public Sans"/>
                <a:cs typeface="Public Sans"/>
                <a:sym typeface="Public Sans"/>
              </a:rPr>
              <a:t>JO</a:t>
            </a:r>
            <a:r>
              <a:rPr lang="en-US" sz="2100" spc="71">
                <a:solidFill>
                  <a:srgbClr val="FFFFFF"/>
                </a:solidFill>
                <a:latin typeface="Public Sans"/>
                <a:ea typeface="Public Sans"/>
                <a:cs typeface="Public Sans"/>
                <a:sym typeface="Public Sans"/>
              </a:rPr>
              <a:t>IN GIANGDAY GD ON GV.MAGV = GD.MAGV</a:t>
            </a:r>
          </a:p>
          <a:p>
            <a:pPr algn="just">
              <a:lnSpc>
                <a:spcPts val="2205"/>
              </a:lnSpc>
              <a:spcBef>
                <a:spcPct val="0"/>
              </a:spcBef>
            </a:pPr>
            <a:r>
              <a:rPr lang="en-US" sz="2100" spc="71">
                <a:solidFill>
                  <a:srgbClr val="FFFFFF"/>
                </a:solidFill>
                <a:latin typeface="Public Sans"/>
                <a:ea typeface="Public Sans"/>
                <a:cs typeface="Public Sans"/>
                <a:sym typeface="Public Sans"/>
              </a:rPr>
              <a:t>JOIN</a:t>
            </a:r>
            <a:r>
              <a:rPr lang="en-US" sz="2100" spc="71">
                <a:solidFill>
                  <a:srgbClr val="FFFFFF"/>
                </a:solidFill>
                <a:latin typeface="Public Sans"/>
                <a:ea typeface="Public Sans"/>
                <a:cs typeface="Public Sans"/>
                <a:sym typeface="Public Sans"/>
              </a:rPr>
              <a:t> MONHOC MH ON GD.MAMH = MH.MAMH</a:t>
            </a:r>
          </a:p>
          <a:p>
            <a:pPr algn="just">
              <a:lnSpc>
                <a:spcPts val="2205"/>
              </a:lnSpc>
              <a:spcBef>
                <a:spcPct val="0"/>
              </a:spcBef>
            </a:pPr>
            <a:r>
              <a:rPr lang="en-US" sz="2100" spc="71">
                <a:solidFill>
                  <a:srgbClr val="FFFFFF"/>
                </a:solidFill>
                <a:latin typeface="Public Sans"/>
                <a:ea typeface="Public Sans"/>
                <a:cs typeface="Public Sans"/>
                <a:sym typeface="Public Sans"/>
              </a:rPr>
              <a:t>WHERE MH.TE</a:t>
            </a:r>
            <a:r>
              <a:rPr lang="en-US" sz="2100" spc="71">
                <a:solidFill>
                  <a:srgbClr val="FFFFFF"/>
                </a:solidFill>
                <a:latin typeface="Public Sans"/>
                <a:ea typeface="Public Sans"/>
                <a:cs typeface="Public Sans"/>
                <a:sym typeface="Public Sans"/>
              </a:rPr>
              <a:t>NMH = ‘TOÁN ĐẠI CƯƠNG’</a:t>
            </a:r>
          </a:p>
          <a:p>
            <a:pPr algn="just">
              <a:lnSpc>
                <a:spcPts val="2205"/>
              </a:lnSpc>
              <a:spcBef>
                <a:spcPct val="0"/>
              </a:spcBef>
            </a:pPr>
            <a:r>
              <a:rPr lang="en-US" sz="2100" spc="71">
                <a:solidFill>
                  <a:srgbClr val="FFFFFF"/>
                </a:solidFill>
                <a:latin typeface="Public Sans"/>
                <a:ea typeface="Public Sans"/>
                <a:cs typeface="Public Sans"/>
                <a:sym typeface="Public Sans"/>
              </a:rPr>
              <a:t>UNION</a:t>
            </a:r>
          </a:p>
          <a:p>
            <a:pPr algn="just">
              <a:lnSpc>
                <a:spcPts val="2205"/>
              </a:lnSpc>
              <a:spcBef>
                <a:spcPct val="0"/>
              </a:spcBef>
            </a:pPr>
            <a:r>
              <a:rPr lang="en-US" sz="2100" spc="71">
                <a:solidFill>
                  <a:srgbClr val="FFFFFF"/>
                </a:solidFill>
                <a:latin typeface="Public Sans"/>
                <a:ea typeface="Public Sans"/>
                <a:cs typeface="Public Sans"/>
                <a:sym typeface="Public Sans"/>
              </a:rPr>
              <a:t>SELECT MAGV, HOTEN</a:t>
            </a:r>
          </a:p>
          <a:p>
            <a:pPr algn="just">
              <a:lnSpc>
                <a:spcPts val="2205"/>
              </a:lnSpc>
              <a:spcBef>
                <a:spcPct val="0"/>
              </a:spcBef>
            </a:pPr>
            <a:r>
              <a:rPr lang="en-US" sz="2100" spc="71">
                <a:solidFill>
                  <a:srgbClr val="FFFFFF"/>
                </a:solidFill>
                <a:latin typeface="Public Sans"/>
                <a:ea typeface="Public Sans"/>
                <a:cs typeface="Public Sans"/>
                <a:sym typeface="Public Sans"/>
              </a:rPr>
              <a:t>FROM</a:t>
            </a:r>
            <a:r>
              <a:rPr lang="en-US" sz="2100" spc="71">
                <a:solidFill>
                  <a:srgbClr val="FFFFFF"/>
                </a:solidFill>
                <a:latin typeface="Public Sans"/>
                <a:ea typeface="Public Sans"/>
                <a:cs typeface="Public Sans"/>
                <a:sym typeface="Public Sans"/>
              </a:rPr>
              <a:t> GIAOVIEN</a:t>
            </a:r>
          </a:p>
          <a:p>
            <a:pPr algn="just">
              <a:lnSpc>
                <a:spcPts val="2205"/>
              </a:lnSpc>
              <a:spcBef>
                <a:spcPct val="0"/>
              </a:spcBef>
            </a:pPr>
            <a:r>
              <a:rPr lang="en-US" sz="2100" spc="71">
                <a:solidFill>
                  <a:srgbClr val="FFFFFF"/>
                </a:solidFill>
                <a:latin typeface="Public Sans"/>
                <a:ea typeface="Public Sans"/>
                <a:cs typeface="Public Sans"/>
                <a:sym typeface="Public Sans"/>
              </a:rPr>
              <a:t>WHERE MAKHOA = 'MA'</a:t>
            </a:r>
          </a:p>
          <a:p>
            <a:pPr algn="just">
              <a:lnSpc>
                <a:spcPts val="2205"/>
              </a:lnSpc>
              <a:spcBef>
                <a:spcPct val="0"/>
              </a:spcBef>
            </a:pPr>
          </a:p>
        </p:txBody>
      </p:sp>
      <p:sp>
        <p:nvSpPr>
          <p:cNvPr name="TextBox 6" id="6"/>
          <p:cNvSpPr txBox="true"/>
          <p:nvPr/>
        </p:nvSpPr>
        <p:spPr>
          <a:xfrm rot="0">
            <a:off x="390395" y="1474660"/>
            <a:ext cx="9395321" cy="2516505"/>
          </a:xfrm>
          <a:prstGeom prst="rect">
            <a:avLst/>
          </a:prstGeom>
        </p:spPr>
        <p:txBody>
          <a:bodyPr anchor="t" rtlCol="false" tIns="0" lIns="0" bIns="0" rIns="0">
            <a:spAutoFit/>
          </a:bodyPr>
          <a:lstStyle/>
          <a:p>
            <a:pPr algn="l">
              <a:lnSpc>
                <a:spcPts val="2205"/>
              </a:lnSpc>
              <a:spcBef>
                <a:spcPct val="0"/>
              </a:spcBef>
            </a:pPr>
            <a:r>
              <a:rPr lang="en-US" b="true" sz="2100">
                <a:solidFill>
                  <a:srgbClr val="FFFFFF"/>
                </a:solidFill>
                <a:latin typeface="Public Sans Bold"/>
                <a:ea typeface="Public Sans Bold"/>
                <a:cs typeface="Public Sans Bold"/>
                <a:sym typeface="Public Sans Bold"/>
              </a:rPr>
              <a:t> 1 GROUP BY</a:t>
            </a:r>
          </a:p>
          <a:p>
            <a:pPr algn="l">
              <a:lnSpc>
                <a:spcPts val="2205"/>
              </a:lnSpc>
              <a:spcBef>
                <a:spcPct val="0"/>
              </a:spcBef>
            </a:pPr>
            <a:r>
              <a:rPr lang="en-US" sz="2100">
                <a:solidFill>
                  <a:srgbClr val="FFFFFF"/>
                </a:solidFill>
                <a:latin typeface="Public Sans"/>
                <a:ea typeface="Public Sans"/>
                <a:cs typeface="Public Sans"/>
                <a:sym typeface="Public Sans"/>
              </a:rPr>
              <a:t>- SỐ LỚP MÀ MỖI GIÁO VIÊN ĐÃ DẠY MÔN ‘TIẾNG ANH CƠ BẢN’</a:t>
            </a:r>
          </a:p>
          <a:p>
            <a:pPr algn="l">
              <a:lnSpc>
                <a:spcPts val="2205"/>
              </a:lnSpc>
              <a:spcBef>
                <a:spcPct val="0"/>
              </a:spcBef>
            </a:pPr>
            <a:r>
              <a:rPr lang="en-US" sz="2100">
                <a:solidFill>
                  <a:srgbClr val="FFFFFF"/>
                </a:solidFill>
                <a:latin typeface="Public Sans"/>
                <a:ea typeface="Public Sans"/>
                <a:cs typeface="Public Sans"/>
                <a:sym typeface="Public Sans"/>
              </a:rPr>
              <a:t>GIẢI:</a:t>
            </a:r>
          </a:p>
          <a:p>
            <a:pPr algn="l">
              <a:lnSpc>
                <a:spcPts val="2205"/>
              </a:lnSpc>
              <a:spcBef>
                <a:spcPct val="0"/>
              </a:spcBef>
            </a:pPr>
            <a:r>
              <a:rPr lang="en-US" sz="2100">
                <a:solidFill>
                  <a:srgbClr val="FFFFFF"/>
                </a:solidFill>
                <a:latin typeface="Public Sans"/>
                <a:ea typeface="Public Sans"/>
                <a:cs typeface="Public Sans"/>
                <a:sym typeface="Public Sans"/>
              </a:rPr>
              <a:t>SELECT GV.MAGV, GV.HOTEN, COUNT(DISTINCT GD.MALOP) AS SOLOPDAY</a:t>
            </a:r>
          </a:p>
          <a:p>
            <a:pPr algn="l">
              <a:lnSpc>
                <a:spcPts val="2205"/>
              </a:lnSpc>
              <a:spcBef>
                <a:spcPct val="0"/>
              </a:spcBef>
            </a:pPr>
            <a:r>
              <a:rPr lang="en-US" sz="2100">
                <a:solidFill>
                  <a:srgbClr val="FFFFFF"/>
                </a:solidFill>
                <a:latin typeface="Public Sans"/>
                <a:ea typeface="Public Sans"/>
                <a:cs typeface="Public Sans"/>
                <a:sym typeface="Public Sans"/>
              </a:rPr>
              <a:t>FROM GIAOVIEN GV</a:t>
            </a:r>
          </a:p>
          <a:p>
            <a:pPr algn="l">
              <a:lnSpc>
                <a:spcPts val="2205"/>
              </a:lnSpc>
              <a:spcBef>
                <a:spcPct val="0"/>
              </a:spcBef>
            </a:pPr>
            <a:r>
              <a:rPr lang="en-US" sz="2100">
                <a:solidFill>
                  <a:srgbClr val="FFFFFF"/>
                </a:solidFill>
                <a:latin typeface="Public Sans"/>
                <a:ea typeface="Public Sans"/>
                <a:cs typeface="Public Sans"/>
                <a:sym typeface="Public Sans"/>
              </a:rPr>
              <a:t>JOIN GIANGDAY GD ON GV.MAGV = GD.MAGV</a:t>
            </a:r>
          </a:p>
          <a:p>
            <a:pPr algn="l">
              <a:lnSpc>
                <a:spcPts val="2205"/>
              </a:lnSpc>
              <a:spcBef>
                <a:spcPct val="0"/>
              </a:spcBef>
            </a:pPr>
            <a:r>
              <a:rPr lang="en-US" sz="2100">
                <a:solidFill>
                  <a:srgbClr val="FFFFFF"/>
                </a:solidFill>
                <a:latin typeface="Public Sans"/>
                <a:ea typeface="Public Sans"/>
                <a:cs typeface="Public Sans"/>
                <a:sym typeface="Public Sans"/>
              </a:rPr>
              <a:t>JOIN MONHOC MH ON GD.MAMH = MH.MAMH</a:t>
            </a:r>
          </a:p>
          <a:p>
            <a:pPr algn="l">
              <a:lnSpc>
                <a:spcPts val="2205"/>
              </a:lnSpc>
              <a:spcBef>
                <a:spcPct val="0"/>
              </a:spcBef>
            </a:pPr>
            <a:r>
              <a:rPr lang="en-US" sz="2100">
                <a:solidFill>
                  <a:srgbClr val="FFFFFF"/>
                </a:solidFill>
                <a:latin typeface="Public Sans"/>
                <a:ea typeface="Public Sans"/>
                <a:cs typeface="Public Sans"/>
                <a:sym typeface="Public Sans"/>
              </a:rPr>
              <a:t>WHERE MH.TENMH = ‘TIẾNG ANH CƠ BẢN’</a:t>
            </a:r>
          </a:p>
          <a:p>
            <a:pPr algn="l">
              <a:lnSpc>
                <a:spcPts val="2205"/>
              </a:lnSpc>
              <a:spcBef>
                <a:spcPct val="0"/>
              </a:spcBef>
            </a:pPr>
            <a:r>
              <a:rPr lang="en-US" sz="2100">
                <a:solidFill>
                  <a:srgbClr val="FFFFFF"/>
                </a:solidFill>
                <a:latin typeface="Public Sans"/>
                <a:ea typeface="Public Sans"/>
                <a:cs typeface="Public Sans"/>
                <a:sym typeface="Public Sans"/>
              </a:rPr>
              <a:t>GROUP BY GV.MAGV, GV.HOTEN</a:t>
            </a:r>
          </a:p>
        </p:txBody>
      </p:sp>
      <p:sp>
        <p:nvSpPr>
          <p:cNvPr name="TextBox 7" id="7"/>
          <p:cNvSpPr txBox="true"/>
          <p:nvPr/>
        </p:nvSpPr>
        <p:spPr>
          <a:xfrm rot="0">
            <a:off x="9338339" y="3676851"/>
            <a:ext cx="7617916" cy="2240280"/>
          </a:xfrm>
          <a:prstGeom prst="rect">
            <a:avLst/>
          </a:prstGeom>
        </p:spPr>
        <p:txBody>
          <a:bodyPr anchor="t" rtlCol="false" tIns="0" lIns="0" bIns="0" rIns="0">
            <a:spAutoFit/>
          </a:bodyPr>
          <a:lstStyle/>
          <a:p>
            <a:pPr algn="l">
              <a:lnSpc>
                <a:spcPts val="2205"/>
              </a:lnSpc>
              <a:spcBef>
                <a:spcPct val="0"/>
              </a:spcBef>
            </a:pPr>
            <a:r>
              <a:rPr lang="en-US" b="true" sz="2100">
                <a:solidFill>
                  <a:srgbClr val="FFFFFF"/>
                </a:solidFill>
                <a:latin typeface="Public Sans Bold"/>
                <a:ea typeface="Public Sans Bold"/>
                <a:cs typeface="Public Sans Bold"/>
                <a:sym typeface="Public Sans Bold"/>
              </a:rPr>
              <a:t>1 SUBQUERY</a:t>
            </a:r>
          </a:p>
          <a:p>
            <a:pPr algn="l">
              <a:lnSpc>
                <a:spcPts val="2205"/>
              </a:lnSpc>
              <a:spcBef>
                <a:spcPct val="0"/>
              </a:spcBef>
            </a:pPr>
            <a:r>
              <a:rPr lang="en-US" sz="2100">
                <a:solidFill>
                  <a:srgbClr val="FFFFFF"/>
                </a:solidFill>
                <a:latin typeface="Public Sans"/>
                <a:ea typeface="Public Sans"/>
                <a:cs typeface="Public Sans"/>
                <a:sym typeface="Public Sans"/>
              </a:rPr>
              <a:t>- TÌM CÁC MÔN HỌC MÀ CÓ GIÁO VIÊN DẠY LÀ ‘PHAN VĂN D’</a:t>
            </a:r>
          </a:p>
          <a:p>
            <a:pPr algn="l">
              <a:lnSpc>
                <a:spcPts val="2205"/>
              </a:lnSpc>
              <a:spcBef>
                <a:spcPct val="0"/>
              </a:spcBef>
            </a:pPr>
            <a:r>
              <a:rPr lang="en-US" sz="2100">
                <a:solidFill>
                  <a:srgbClr val="FFFFFF"/>
                </a:solidFill>
                <a:latin typeface="Public Sans"/>
                <a:ea typeface="Public Sans"/>
                <a:cs typeface="Public Sans"/>
                <a:sym typeface="Public Sans"/>
              </a:rPr>
              <a:t>GIẢI:</a:t>
            </a:r>
          </a:p>
          <a:p>
            <a:pPr algn="l">
              <a:lnSpc>
                <a:spcPts val="2205"/>
              </a:lnSpc>
              <a:spcBef>
                <a:spcPct val="0"/>
              </a:spcBef>
            </a:pPr>
            <a:r>
              <a:rPr lang="en-US" sz="2100">
                <a:solidFill>
                  <a:srgbClr val="FFFFFF"/>
                </a:solidFill>
                <a:latin typeface="Public Sans"/>
                <a:ea typeface="Public Sans"/>
                <a:cs typeface="Public Sans"/>
                <a:sym typeface="Public Sans"/>
              </a:rPr>
              <a:t>SELECT TENMH </a:t>
            </a:r>
          </a:p>
          <a:p>
            <a:pPr algn="l">
              <a:lnSpc>
                <a:spcPts val="2205"/>
              </a:lnSpc>
              <a:spcBef>
                <a:spcPct val="0"/>
              </a:spcBef>
            </a:pPr>
            <a:r>
              <a:rPr lang="en-US" sz="2100">
                <a:solidFill>
                  <a:srgbClr val="FFFFFF"/>
                </a:solidFill>
                <a:latin typeface="Public Sans"/>
                <a:ea typeface="Public Sans"/>
                <a:cs typeface="Public Sans"/>
                <a:sym typeface="Public Sans"/>
              </a:rPr>
              <a:t>FROM MONHOC </a:t>
            </a:r>
          </a:p>
          <a:p>
            <a:pPr algn="l">
              <a:lnSpc>
                <a:spcPts val="2205"/>
              </a:lnSpc>
              <a:spcBef>
                <a:spcPct val="0"/>
              </a:spcBef>
            </a:pPr>
            <a:r>
              <a:rPr lang="en-US" sz="2100">
                <a:solidFill>
                  <a:srgbClr val="FFFFFF"/>
                </a:solidFill>
                <a:latin typeface="Public Sans"/>
                <a:ea typeface="Public Sans"/>
                <a:cs typeface="Public Sans"/>
                <a:sym typeface="Public Sans"/>
              </a:rPr>
              <a:t>WHERE MAMH IN (SELECT MAMH </a:t>
            </a:r>
          </a:p>
          <a:p>
            <a:pPr algn="l">
              <a:lnSpc>
                <a:spcPts val="2205"/>
              </a:lnSpc>
              <a:spcBef>
                <a:spcPct val="0"/>
              </a:spcBef>
            </a:pPr>
            <a:r>
              <a:rPr lang="en-US" sz="2100">
                <a:solidFill>
                  <a:srgbClr val="FFFFFF"/>
                </a:solidFill>
                <a:latin typeface="Public Sans"/>
                <a:ea typeface="Public Sans"/>
                <a:cs typeface="Public Sans"/>
                <a:sym typeface="Public Sans"/>
              </a:rPr>
              <a:t>FROM GIANGDAY </a:t>
            </a:r>
          </a:p>
          <a:p>
            <a:pPr algn="l">
              <a:lnSpc>
                <a:spcPts val="2205"/>
              </a:lnSpc>
              <a:spcBef>
                <a:spcPct val="0"/>
              </a:spcBef>
            </a:pPr>
            <a:r>
              <a:rPr lang="en-US" sz="2100">
                <a:solidFill>
                  <a:srgbClr val="FFFFFF"/>
                </a:solidFill>
                <a:latin typeface="Public Sans"/>
                <a:ea typeface="Public Sans"/>
                <a:cs typeface="Public Sans"/>
                <a:sym typeface="Public Sans"/>
              </a:rPr>
              <a:t>WHERE MAGV = 'GV004')</a:t>
            </a:r>
          </a:p>
        </p:txBody>
      </p:sp>
    </p:spTree>
  </p:cSld>
  <p:clrMapOvr>
    <a:masterClrMapping/>
  </p:clrMapOvr>
</p:sld>
</file>

<file path=ppt/slides/slide66.xml><?xml version="1.0" encoding="utf-8"?>
<p:sld xmlns:p="http://schemas.openxmlformats.org/presentationml/2006/main" xmlns:a="http://schemas.openxmlformats.org/drawingml/2006/main">
  <p:cSld>
    <p:bg>
      <p:bgPr>
        <a:gradFill rotWithShape="true">
          <a:gsLst>
            <a:gs pos="0">
              <a:srgbClr val="0097B2">
                <a:alpha val="100000"/>
              </a:srgbClr>
            </a:gs>
            <a:gs pos="50000">
              <a:srgbClr val="FFFFFF">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1781895" y="1412875"/>
            <a:ext cx="16506105" cy="3730625"/>
          </a:xfrm>
          <a:prstGeom prst="rect">
            <a:avLst/>
          </a:prstGeom>
        </p:spPr>
        <p:txBody>
          <a:bodyPr anchor="t" rtlCol="false" tIns="0" lIns="0" bIns="0" rIns="0">
            <a:spAutoFit/>
          </a:bodyPr>
          <a:lstStyle/>
          <a:p>
            <a:pPr algn="just">
              <a:lnSpc>
                <a:spcPts val="2949"/>
              </a:lnSpc>
            </a:pPr>
            <a:r>
              <a:rPr lang="en-US" b="true" sz="2499" spc="84">
                <a:solidFill>
                  <a:srgbClr val="1C0140"/>
                </a:solidFill>
                <a:latin typeface="Public Sans Bold"/>
                <a:ea typeface="Public Sans Bold"/>
                <a:cs typeface="Public Sans Bold"/>
                <a:sym typeface="Public Sans Bold"/>
              </a:rPr>
              <a:t>TRUY</a:t>
            </a:r>
            <a:r>
              <a:rPr lang="en-US" b="true" sz="2499" spc="84">
                <a:solidFill>
                  <a:srgbClr val="1C0140"/>
                </a:solidFill>
                <a:latin typeface="Public Sans Bold"/>
                <a:ea typeface="Public Sans Bold"/>
                <a:cs typeface="Public Sans Bold"/>
                <a:sym typeface="Public Sans Bold"/>
              </a:rPr>
              <a:t> VẤN KẾT NỐI NHIỀU BẢNG </a:t>
            </a:r>
          </a:p>
          <a:p>
            <a:pPr algn="just">
              <a:lnSpc>
                <a:spcPts val="2949"/>
              </a:lnSpc>
            </a:pPr>
            <a:r>
              <a:rPr lang="en-US" b="true" sz="2499" spc="84">
                <a:solidFill>
                  <a:srgbClr val="1C0140"/>
                </a:solidFill>
                <a:latin typeface="Public Sans Bold"/>
                <a:ea typeface="Public Sans Bold"/>
                <a:cs typeface="Public Sans Bold"/>
                <a:sym typeface="Public Sans Bold"/>
              </a:rPr>
              <a:t>Câu</a:t>
            </a:r>
            <a:r>
              <a:rPr lang="en-US" b="true" sz="2499" spc="84">
                <a:solidFill>
                  <a:srgbClr val="1C0140"/>
                </a:solidFill>
                <a:latin typeface="Public Sans Bold"/>
                <a:ea typeface="Public Sans Bold"/>
                <a:cs typeface="Public Sans Bold"/>
                <a:sym typeface="Public Sans Bold"/>
              </a:rPr>
              <a:t> hỏi: Liệt kê họ tên giáo viên và tên lớp mà họ giảng dạy, chỉ lấy các lớp có sĩ số trên 30.</a:t>
            </a:r>
          </a:p>
          <a:p>
            <a:pPr algn="just">
              <a:lnSpc>
                <a:spcPts val="2949"/>
              </a:lnSpc>
            </a:pPr>
            <a:r>
              <a:rPr lang="en-US" sz="2499" spc="84">
                <a:solidFill>
                  <a:srgbClr val="1C0140"/>
                </a:solidFill>
                <a:latin typeface="Public Sans"/>
                <a:ea typeface="Public Sans"/>
                <a:cs typeface="Public Sans"/>
                <a:sym typeface="Public Sans"/>
              </a:rPr>
              <a:t>SELECT </a:t>
            </a:r>
          </a:p>
          <a:p>
            <a:pPr algn="just">
              <a:lnSpc>
                <a:spcPts val="2949"/>
              </a:lnSpc>
            </a:pPr>
            <a:r>
              <a:rPr lang="en-US" sz="2499" spc="84">
                <a:solidFill>
                  <a:srgbClr val="1C0140"/>
                </a:solidFill>
                <a:latin typeface="Public Sans"/>
                <a:ea typeface="Public Sans"/>
                <a:cs typeface="Public Sans"/>
                <a:sym typeface="Public Sans"/>
              </a:rPr>
              <a:t>GV.HOTEN,</a:t>
            </a:r>
          </a:p>
          <a:p>
            <a:pPr algn="just">
              <a:lnSpc>
                <a:spcPts val="2949"/>
              </a:lnSpc>
            </a:pPr>
            <a:r>
              <a:rPr lang="en-US" sz="2499" spc="84">
                <a:solidFill>
                  <a:srgbClr val="1C0140"/>
                </a:solidFill>
                <a:latin typeface="Public Sans"/>
                <a:ea typeface="Public Sans"/>
                <a:cs typeface="Public Sans"/>
                <a:sym typeface="Public Sans"/>
              </a:rPr>
              <a:t>L.TENLOP</a:t>
            </a:r>
          </a:p>
          <a:p>
            <a:pPr algn="just">
              <a:lnSpc>
                <a:spcPts val="2949"/>
              </a:lnSpc>
            </a:pPr>
            <a:r>
              <a:rPr lang="en-US" sz="2499" spc="84">
                <a:solidFill>
                  <a:srgbClr val="1C0140"/>
                </a:solidFill>
                <a:latin typeface="Public Sans"/>
                <a:ea typeface="Public Sans"/>
                <a:cs typeface="Public Sans"/>
                <a:sym typeface="Public Sans"/>
              </a:rPr>
              <a:t>FROM GIANGDAY GD</a:t>
            </a:r>
          </a:p>
          <a:p>
            <a:pPr algn="just">
              <a:lnSpc>
                <a:spcPts val="2949"/>
              </a:lnSpc>
            </a:pPr>
            <a:r>
              <a:rPr lang="en-US" sz="2499" spc="84">
                <a:solidFill>
                  <a:srgbClr val="1C0140"/>
                </a:solidFill>
                <a:latin typeface="Public Sans"/>
                <a:ea typeface="Public Sans"/>
                <a:cs typeface="Public Sans"/>
                <a:sym typeface="Public Sans"/>
              </a:rPr>
              <a:t>JO</a:t>
            </a:r>
            <a:r>
              <a:rPr lang="en-US" sz="2499" spc="84">
                <a:solidFill>
                  <a:srgbClr val="1C0140"/>
                </a:solidFill>
                <a:latin typeface="Public Sans"/>
                <a:ea typeface="Public Sans"/>
                <a:cs typeface="Public Sans"/>
                <a:sym typeface="Public Sans"/>
              </a:rPr>
              <a:t>IN GIAOVIEN GV ON GD.MaGV = GV.MaGV</a:t>
            </a:r>
          </a:p>
          <a:p>
            <a:pPr algn="just">
              <a:lnSpc>
                <a:spcPts val="2949"/>
              </a:lnSpc>
            </a:pPr>
            <a:r>
              <a:rPr lang="en-US" sz="2499" spc="84">
                <a:solidFill>
                  <a:srgbClr val="1C0140"/>
                </a:solidFill>
                <a:latin typeface="Public Sans"/>
                <a:ea typeface="Public Sans"/>
                <a:cs typeface="Public Sans"/>
                <a:sym typeface="Public Sans"/>
              </a:rPr>
              <a:t>JOIN</a:t>
            </a:r>
            <a:r>
              <a:rPr lang="en-US" sz="2499" spc="84">
                <a:solidFill>
                  <a:srgbClr val="1C0140"/>
                </a:solidFill>
                <a:latin typeface="Public Sans"/>
                <a:ea typeface="Public Sans"/>
                <a:cs typeface="Public Sans"/>
                <a:sym typeface="Public Sans"/>
              </a:rPr>
              <a:t> LOP L ON GD.MALOP = L.MALOP</a:t>
            </a:r>
          </a:p>
          <a:p>
            <a:pPr algn="just">
              <a:lnSpc>
                <a:spcPts val="2949"/>
              </a:lnSpc>
            </a:pPr>
            <a:r>
              <a:rPr lang="en-US" sz="2499" spc="84">
                <a:solidFill>
                  <a:srgbClr val="1C0140"/>
                </a:solidFill>
                <a:latin typeface="Public Sans"/>
                <a:ea typeface="Public Sans"/>
                <a:cs typeface="Public Sans"/>
                <a:sym typeface="Public Sans"/>
              </a:rPr>
              <a:t>WHERE L.SISO &gt; 30;</a:t>
            </a:r>
          </a:p>
          <a:p>
            <a:pPr algn="just">
              <a:lnSpc>
                <a:spcPts val="2949"/>
              </a:lnSpc>
            </a:pPr>
          </a:p>
        </p:txBody>
      </p:sp>
      <p:grpSp>
        <p:nvGrpSpPr>
          <p:cNvPr name="Group 3" id="3"/>
          <p:cNvGrpSpPr/>
          <p:nvPr/>
        </p:nvGrpSpPr>
        <p:grpSpPr>
          <a:xfrm rot="0">
            <a:off x="277845" y="280326"/>
            <a:ext cx="9418082" cy="748374"/>
            <a:chOff x="0" y="0"/>
            <a:chExt cx="2480483" cy="197103"/>
          </a:xfrm>
        </p:grpSpPr>
        <p:sp>
          <p:nvSpPr>
            <p:cNvPr name="Freeform 4" id="4"/>
            <p:cNvSpPr/>
            <p:nvPr/>
          </p:nvSpPr>
          <p:spPr>
            <a:xfrm flipH="false" flipV="false" rot="0">
              <a:off x="0" y="0"/>
              <a:ext cx="2480483" cy="197103"/>
            </a:xfrm>
            <a:custGeom>
              <a:avLst/>
              <a:gdLst/>
              <a:ahLst/>
              <a:cxnLst/>
              <a:rect r="r" b="b" t="t" l="l"/>
              <a:pathLst>
                <a:path h="197103" w="2480483">
                  <a:moveTo>
                    <a:pt x="20551" y="0"/>
                  </a:moveTo>
                  <a:lnTo>
                    <a:pt x="2459932" y="0"/>
                  </a:lnTo>
                  <a:cubicBezTo>
                    <a:pt x="2471282" y="0"/>
                    <a:pt x="2480483" y="9201"/>
                    <a:pt x="2480483" y="20551"/>
                  </a:cubicBezTo>
                  <a:lnTo>
                    <a:pt x="2480483" y="176552"/>
                  </a:lnTo>
                  <a:cubicBezTo>
                    <a:pt x="2480483" y="182002"/>
                    <a:pt x="2478317" y="187230"/>
                    <a:pt x="2474463" y="191084"/>
                  </a:cubicBezTo>
                  <a:cubicBezTo>
                    <a:pt x="2470609" y="194938"/>
                    <a:pt x="2465382" y="197103"/>
                    <a:pt x="2459932" y="197103"/>
                  </a:cubicBezTo>
                  <a:lnTo>
                    <a:pt x="20551" y="197103"/>
                  </a:lnTo>
                  <a:cubicBezTo>
                    <a:pt x="9201" y="197103"/>
                    <a:pt x="0" y="187902"/>
                    <a:pt x="0" y="176552"/>
                  </a:cubicBezTo>
                  <a:lnTo>
                    <a:pt x="0" y="20551"/>
                  </a:lnTo>
                  <a:cubicBezTo>
                    <a:pt x="0" y="15100"/>
                    <a:pt x="2165" y="9873"/>
                    <a:pt x="6019" y="6019"/>
                  </a:cubicBezTo>
                  <a:cubicBezTo>
                    <a:pt x="9873" y="2165"/>
                    <a:pt x="15100" y="0"/>
                    <a:pt x="20551"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2480483"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23703581- NGUYỄN PHƯƠNG NHI</a:t>
              </a:r>
            </a:p>
          </p:txBody>
        </p:sp>
      </p:grpSp>
      <p:sp>
        <p:nvSpPr>
          <p:cNvPr name="TextBox 6" id="6"/>
          <p:cNvSpPr txBox="true"/>
          <p:nvPr/>
        </p:nvSpPr>
        <p:spPr>
          <a:xfrm rot="0">
            <a:off x="1781895" y="5323402"/>
            <a:ext cx="10280454" cy="1873250"/>
          </a:xfrm>
          <a:prstGeom prst="rect">
            <a:avLst/>
          </a:prstGeom>
        </p:spPr>
        <p:txBody>
          <a:bodyPr anchor="t" rtlCol="false" tIns="0" lIns="0" bIns="0" rIns="0">
            <a:spAutoFit/>
          </a:bodyPr>
          <a:lstStyle/>
          <a:p>
            <a:pPr algn="just" marL="0" indent="0" lvl="0">
              <a:lnSpc>
                <a:spcPts val="2949"/>
              </a:lnSpc>
            </a:pPr>
            <a:r>
              <a:rPr lang="en-US" b="true" sz="2499" spc="84" strike="noStrike" u="none">
                <a:solidFill>
                  <a:srgbClr val="1C0140"/>
                </a:solidFill>
                <a:latin typeface="Public Sans Bold"/>
                <a:ea typeface="Public Sans Bold"/>
                <a:cs typeface="Public Sans Bold"/>
                <a:sym typeface="Public Sans Bold"/>
              </a:rPr>
              <a:t>CÂU LỆNH DELETE</a:t>
            </a:r>
          </a:p>
          <a:p>
            <a:pPr algn="just" marL="0" indent="0" lvl="0">
              <a:lnSpc>
                <a:spcPts val="2949"/>
              </a:lnSpc>
            </a:pPr>
            <a:r>
              <a:rPr lang="en-US" b="true" sz="2499" spc="84" strike="noStrike" u="none">
                <a:solidFill>
                  <a:srgbClr val="1C0140"/>
                </a:solidFill>
                <a:latin typeface="Public Sans Bold"/>
                <a:ea typeface="Public Sans Bold"/>
                <a:cs typeface="Public Sans Bold"/>
                <a:sym typeface="Public Sans Bold"/>
              </a:rPr>
              <a:t>Câu hỏi: Xóa phòng học có mã 'P102' vì không còn sử dụng.</a:t>
            </a:r>
          </a:p>
          <a:p>
            <a:pPr algn="just" marL="0" indent="0" lvl="0">
              <a:lnSpc>
                <a:spcPts val="2949"/>
              </a:lnSpc>
            </a:pPr>
            <a:r>
              <a:rPr lang="en-US" sz="2499" spc="84" strike="noStrike" u="none">
                <a:solidFill>
                  <a:srgbClr val="1C0140"/>
                </a:solidFill>
                <a:latin typeface="Public Sans"/>
                <a:ea typeface="Public Sans"/>
                <a:cs typeface="Public Sans"/>
                <a:sym typeface="Public Sans"/>
              </a:rPr>
              <a:t>DELETE FROM PHONG</a:t>
            </a:r>
          </a:p>
          <a:p>
            <a:pPr algn="just" marL="0" indent="0" lvl="0">
              <a:lnSpc>
                <a:spcPts val="2949"/>
              </a:lnSpc>
            </a:pPr>
            <a:r>
              <a:rPr lang="en-US" sz="2499" spc="84" strike="noStrike" u="none">
                <a:solidFill>
                  <a:srgbClr val="1C0140"/>
                </a:solidFill>
                <a:latin typeface="Public Sans"/>
                <a:ea typeface="Public Sans"/>
                <a:cs typeface="Public Sans"/>
                <a:sym typeface="Public Sans"/>
              </a:rPr>
              <a:t>WHERE SOPHONG = 'P102';</a:t>
            </a:r>
          </a:p>
          <a:p>
            <a:pPr algn="just" marL="0" indent="0" lvl="0">
              <a:lnSpc>
                <a:spcPts val="2949"/>
              </a:lnSpc>
            </a:pPr>
          </a:p>
        </p:txBody>
      </p:sp>
      <p:sp>
        <p:nvSpPr>
          <p:cNvPr name="TextBox 7" id="7"/>
          <p:cNvSpPr txBox="true"/>
          <p:nvPr/>
        </p:nvSpPr>
        <p:spPr>
          <a:xfrm rot="0">
            <a:off x="1781895" y="7577652"/>
            <a:ext cx="14176045" cy="2244725"/>
          </a:xfrm>
          <a:prstGeom prst="rect">
            <a:avLst/>
          </a:prstGeom>
        </p:spPr>
        <p:txBody>
          <a:bodyPr anchor="t" rtlCol="false" tIns="0" lIns="0" bIns="0" rIns="0">
            <a:spAutoFit/>
          </a:bodyPr>
          <a:lstStyle/>
          <a:p>
            <a:pPr algn="just" marL="0" indent="0" lvl="0">
              <a:lnSpc>
                <a:spcPts val="2949"/>
              </a:lnSpc>
            </a:pPr>
            <a:r>
              <a:rPr lang="en-US" b="true" sz="2499" spc="84">
                <a:solidFill>
                  <a:srgbClr val="1C0140"/>
                </a:solidFill>
                <a:latin typeface="Public Sans Bold"/>
                <a:ea typeface="Public Sans Bold"/>
                <a:cs typeface="Public Sans Bold"/>
                <a:sym typeface="Public Sans Bold"/>
              </a:rPr>
              <a:t>CÂ</a:t>
            </a:r>
            <a:r>
              <a:rPr lang="en-US" b="true" sz="2499" spc="84" strike="noStrike" u="none">
                <a:solidFill>
                  <a:srgbClr val="1C0140"/>
                </a:solidFill>
                <a:latin typeface="Public Sans Bold"/>
                <a:ea typeface="Public Sans Bold"/>
                <a:cs typeface="Public Sans Bold"/>
                <a:sym typeface="Public Sans Bold"/>
              </a:rPr>
              <a:t>U </a:t>
            </a:r>
            <a:r>
              <a:rPr lang="en-US" b="true" sz="2499" spc="84" strike="noStrike" u="none">
                <a:solidFill>
                  <a:srgbClr val="1C0140"/>
                </a:solidFill>
                <a:latin typeface="Public Sans Bold"/>
                <a:ea typeface="Public Sans Bold"/>
                <a:cs typeface="Public Sans Bold"/>
                <a:sym typeface="Public Sans Bold"/>
              </a:rPr>
              <a:t>LỆ</a:t>
            </a:r>
            <a:r>
              <a:rPr lang="en-US" b="true" sz="2499" spc="84" strike="noStrike" u="none">
                <a:solidFill>
                  <a:srgbClr val="1C0140"/>
                </a:solidFill>
                <a:latin typeface="Public Sans Bold"/>
                <a:ea typeface="Public Sans Bold"/>
                <a:cs typeface="Public Sans Bold"/>
                <a:sym typeface="Public Sans Bold"/>
              </a:rPr>
              <a:t>N</a:t>
            </a:r>
            <a:r>
              <a:rPr lang="en-US" b="true" sz="2499" spc="84" strike="noStrike" u="none">
                <a:solidFill>
                  <a:srgbClr val="1C0140"/>
                </a:solidFill>
                <a:latin typeface="Public Sans Bold"/>
                <a:ea typeface="Public Sans Bold"/>
                <a:cs typeface="Public Sans Bold"/>
                <a:sym typeface="Public Sans Bold"/>
              </a:rPr>
              <a:t>H</a:t>
            </a:r>
            <a:r>
              <a:rPr lang="en-US" b="true" sz="2499" spc="84" strike="noStrike" u="none">
                <a:solidFill>
                  <a:srgbClr val="1C0140"/>
                </a:solidFill>
                <a:latin typeface="Public Sans Bold"/>
                <a:ea typeface="Public Sans Bold"/>
                <a:cs typeface="Public Sans Bold"/>
                <a:sym typeface="Public Sans Bold"/>
              </a:rPr>
              <a:t> U</a:t>
            </a:r>
            <a:r>
              <a:rPr lang="en-US" b="true" sz="2499" spc="84" strike="noStrike" u="none">
                <a:solidFill>
                  <a:srgbClr val="1C0140"/>
                </a:solidFill>
                <a:latin typeface="Public Sans Bold"/>
                <a:ea typeface="Public Sans Bold"/>
                <a:cs typeface="Public Sans Bold"/>
                <a:sym typeface="Public Sans Bold"/>
              </a:rPr>
              <a:t>PDAT</a:t>
            </a:r>
            <a:r>
              <a:rPr lang="en-US" b="true" sz="2499" spc="84" strike="noStrike" u="none">
                <a:solidFill>
                  <a:srgbClr val="1C0140"/>
                </a:solidFill>
                <a:latin typeface="Public Sans Bold"/>
                <a:ea typeface="Public Sans Bold"/>
                <a:cs typeface="Public Sans Bold"/>
                <a:sym typeface="Public Sans Bold"/>
              </a:rPr>
              <a:t>E</a:t>
            </a:r>
          </a:p>
          <a:p>
            <a:pPr algn="just" marL="0" indent="0" lvl="0">
              <a:lnSpc>
                <a:spcPts val="2949"/>
              </a:lnSpc>
            </a:pPr>
            <a:r>
              <a:rPr lang="en-US" b="true" sz="2499" spc="84" strike="noStrike" u="none">
                <a:solidFill>
                  <a:srgbClr val="1C0140"/>
                </a:solidFill>
                <a:latin typeface="Public Sans Bold"/>
                <a:ea typeface="Public Sans Bold"/>
                <a:cs typeface="Public Sans Bold"/>
                <a:sym typeface="Public Sans Bold"/>
              </a:rPr>
              <a:t>Câu hỏi: </a:t>
            </a:r>
            <a:r>
              <a:rPr lang="en-US" b="true" sz="2499" spc="84" strike="noStrike" u="none">
                <a:solidFill>
                  <a:srgbClr val="1C0140"/>
                </a:solidFill>
                <a:latin typeface="Public Sans Bold"/>
                <a:ea typeface="Public Sans Bold"/>
                <a:cs typeface="Public Sans Bold"/>
                <a:sym typeface="Public Sans Bold"/>
              </a:rPr>
              <a:t>Cập nhậ</a:t>
            </a:r>
            <a:r>
              <a:rPr lang="en-US" b="true" sz="2499" spc="84" strike="noStrike" u="none">
                <a:solidFill>
                  <a:srgbClr val="1C0140"/>
                </a:solidFill>
                <a:latin typeface="Public Sans Bold"/>
                <a:ea typeface="Public Sans Bold"/>
                <a:cs typeface="Public Sans Bold"/>
                <a:sym typeface="Public Sans Bold"/>
              </a:rPr>
              <a:t>t </a:t>
            </a:r>
            <a:r>
              <a:rPr lang="en-US" b="true" sz="2499" spc="84" strike="noStrike" u="none">
                <a:solidFill>
                  <a:srgbClr val="1C0140"/>
                </a:solidFill>
                <a:latin typeface="Public Sans Bold"/>
                <a:ea typeface="Public Sans Bold"/>
                <a:cs typeface="Public Sans Bold"/>
                <a:sym typeface="Public Sans Bold"/>
              </a:rPr>
              <a:t>t</a:t>
            </a:r>
            <a:r>
              <a:rPr lang="en-US" b="true" sz="2499" spc="84" strike="noStrike" u="none">
                <a:solidFill>
                  <a:srgbClr val="1C0140"/>
                </a:solidFill>
                <a:latin typeface="Public Sans Bold"/>
                <a:ea typeface="Public Sans Bold"/>
                <a:cs typeface="Public Sans Bold"/>
                <a:sym typeface="Public Sans Bold"/>
              </a:rPr>
              <a:t>ê</a:t>
            </a:r>
            <a:r>
              <a:rPr lang="en-US" b="true" sz="2499" spc="84" strike="noStrike" u="none">
                <a:solidFill>
                  <a:srgbClr val="1C0140"/>
                </a:solidFill>
                <a:latin typeface="Public Sans Bold"/>
                <a:ea typeface="Public Sans Bold"/>
                <a:cs typeface="Public Sans Bold"/>
                <a:sym typeface="Public Sans Bold"/>
              </a:rPr>
              <a:t>n</a:t>
            </a:r>
            <a:r>
              <a:rPr lang="en-US" b="true" sz="2499" spc="84" strike="noStrike" u="none">
                <a:solidFill>
                  <a:srgbClr val="1C0140"/>
                </a:solidFill>
                <a:latin typeface="Public Sans Bold"/>
                <a:ea typeface="Public Sans Bold"/>
                <a:cs typeface="Public Sans Bold"/>
                <a:sym typeface="Public Sans Bold"/>
              </a:rPr>
              <a:t> môn học c</a:t>
            </a:r>
            <a:r>
              <a:rPr lang="en-US" b="true" sz="2499" spc="84" strike="noStrike" u="none">
                <a:solidFill>
                  <a:srgbClr val="1C0140"/>
                </a:solidFill>
                <a:latin typeface="Public Sans Bold"/>
                <a:ea typeface="Public Sans Bold"/>
                <a:cs typeface="Public Sans Bold"/>
                <a:sym typeface="Public Sans Bold"/>
              </a:rPr>
              <a:t>ó</a:t>
            </a:r>
            <a:r>
              <a:rPr lang="en-US" b="true" sz="2499" spc="84" strike="noStrike" u="none">
                <a:solidFill>
                  <a:srgbClr val="1C0140"/>
                </a:solidFill>
                <a:latin typeface="Public Sans Bold"/>
                <a:ea typeface="Public Sans Bold"/>
                <a:cs typeface="Public Sans Bold"/>
                <a:sym typeface="Public Sans Bold"/>
              </a:rPr>
              <a:t> </a:t>
            </a:r>
            <a:r>
              <a:rPr lang="en-US" b="true" sz="2499" spc="84" strike="noStrike" u="none">
                <a:solidFill>
                  <a:srgbClr val="1C0140"/>
                </a:solidFill>
                <a:latin typeface="Public Sans Bold"/>
                <a:ea typeface="Public Sans Bold"/>
                <a:cs typeface="Public Sans Bold"/>
                <a:sym typeface="Public Sans Bold"/>
              </a:rPr>
              <a:t>mã</a:t>
            </a:r>
            <a:r>
              <a:rPr lang="en-US" b="true" sz="2499" spc="84" strike="noStrike" u="none">
                <a:solidFill>
                  <a:srgbClr val="1C0140"/>
                </a:solidFill>
                <a:latin typeface="Public Sans Bold"/>
                <a:ea typeface="Public Sans Bold"/>
                <a:cs typeface="Public Sans Bold"/>
                <a:sym typeface="Public Sans Bold"/>
              </a:rPr>
              <a:t> </a:t>
            </a:r>
            <a:r>
              <a:rPr lang="en-US" b="true" sz="2499" spc="84" strike="noStrike" u="none">
                <a:solidFill>
                  <a:srgbClr val="1C0140"/>
                </a:solidFill>
                <a:latin typeface="Public Sans Bold"/>
                <a:ea typeface="Public Sans Bold"/>
                <a:cs typeface="Public Sans Bold"/>
                <a:sym typeface="Public Sans Bold"/>
              </a:rPr>
              <a:t>là</a:t>
            </a:r>
            <a:r>
              <a:rPr lang="en-US" b="true" sz="2499" spc="84" strike="noStrike" u="none">
                <a:solidFill>
                  <a:srgbClr val="1C0140"/>
                </a:solidFill>
                <a:latin typeface="Public Sans Bold"/>
                <a:ea typeface="Public Sans Bold"/>
                <a:cs typeface="Public Sans Bold"/>
                <a:sym typeface="Public Sans Bold"/>
              </a:rPr>
              <a:t> </a:t>
            </a:r>
            <a:r>
              <a:rPr lang="en-US" b="true" sz="2499" spc="84" strike="noStrike" u="none">
                <a:solidFill>
                  <a:srgbClr val="1C0140"/>
                </a:solidFill>
                <a:latin typeface="Public Sans Bold"/>
                <a:ea typeface="Public Sans Bold"/>
                <a:cs typeface="Public Sans Bold"/>
                <a:sym typeface="Public Sans Bold"/>
              </a:rPr>
              <a:t>'MH05'</a:t>
            </a:r>
            <a:r>
              <a:rPr lang="en-US" b="true" sz="2499" spc="84" strike="noStrike" u="none">
                <a:solidFill>
                  <a:srgbClr val="1C0140"/>
                </a:solidFill>
                <a:latin typeface="Public Sans Bold"/>
                <a:ea typeface="Public Sans Bold"/>
                <a:cs typeface="Public Sans Bold"/>
                <a:sym typeface="Public Sans Bold"/>
              </a:rPr>
              <a:t> th</a:t>
            </a:r>
            <a:r>
              <a:rPr lang="en-US" b="true" sz="2499" spc="84" strike="noStrike" u="none">
                <a:solidFill>
                  <a:srgbClr val="1C0140"/>
                </a:solidFill>
                <a:latin typeface="Public Sans Bold"/>
                <a:ea typeface="Public Sans Bold"/>
                <a:cs typeface="Public Sans Bold"/>
                <a:sym typeface="Public Sans Bold"/>
              </a:rPr>
              <a:t>àn</a:t>
            </a:r>
            <a:r>
              <a:rPr lang="en-US" b="true" sz="2499" spc="84" strike="noStrike" u="none">
                <a:solidFill>
                  <a:srgbClr val="1C0140"/>
                </a:solidFill>
                <a:latin typeface="Public Sans Bold"/>
                <a:ea typeface="Public Sans Bold"/>
                <a:cs typeface="Public Sans Bold"/>
                <a:sym typeface="Public Sans Bold"/>
              </a:rPr>
              <a:t>h </a:t>
            </a:r>
            <a:r>
              <a:rPr lang="en-US" b="true" sz="2499" spc="84" strike="noStrike" u="none">
                <a:solidFill>
                  <a:srgbClr val="1C0140"/>
                </a:solidFill>
                <a:latin typeface="Public Sans Bold"/>
                <a:ea typeface="Public Sans Bold"/>
                <a:cs typeface="Public Sans Bold"/>
                <a:sym typeface="Public Sans Bold"/>
              </a:rPr>
              <a:t>'Bảo</a:t>
            </a:r>
            <a:r>
              <a:rPr lang="en-US" b="true" sz="2499" spc="84" strike="noStrike" u="none">
                <a:solidFill>
                  <a:srgbClr val="1C0140"/>
                </a:solidFill>
                <a:latin typeface="Public Sans Bold"/>
                <a:ea typeface="Public Sans Bold"/>
                <a:cs typeface="Public Sans Bold"/>
                <a:sym typeface="Public Sans Bold"/>
              </a:rPr>
              <a:t> </a:t>
            </a:r>
            <a:r>
              <a:rPr lang="en-US" b="true" sz="2499" spc="84" strike="noStrike" u="none">
                <a:solidFill>
                  <a:srgbClr val="1C0140"/>
                </a:solidFill>
                <a:latin typeface="Public Sans Bold"/>
                <a:ea typeface="Public Sans Bold"/>
                <a:cs typeface="Public Sans Bold"/>
                <a:sym typeface="Public Sans Bold"/>
              </a:rPr>
              <a:t>mậ</a:t>
            </a:r>
            <a:r>
              <a:rPr lang="en-US" b="true" sz="2499" spc="84" strike="noStrike" u="none">
                <a:solidFill>
                  <a:srgbClr val="1C0140"/>
                </a:solidFill>
                <a:latin typeface="Public Sans Bold"/>
                <a:ea typeface="Public Sans Bold"/>
                <a:cs typeface="Public Sans Bold"/>
                <a:sym typeface="Public Sans Bold"/>
              </a:rPr>
              <a:t>t</a:t>
            </a:r>
            <a:r>
              <a:rPr lang="en-US" b="true" sz="2499" spc="84" strike="noStrike" u="none">
                <a:solidFill>
                  <a:srgbClr val="1C0140"/>
                </a:solidFill>
                <a:latin typeface="Public Sans Bold"/>
                <a:ea typeface="Public Sans Bold"/>
                <a:cs typeface="Public Sans Bold"/>
                <a:sym typeface="Public Sans Bold"/>
              </a:rPr>
              <a:t> Thươ</a:t>
            </a:r>
            <a:r>
              <a:rPr lang="en-US" b="true" sz="2499" spc="84" strike="noStrike" u="none">
                <a:solidFill>
                  <a:srgbClr val="1C0140"/>
                </a:solidFill>
                <a:latin typeface="Public Sans Bold"/>
                <a:ea typeface="Public Sans Bold"/>
                <a:cs typeface="Public Sans Bold"/>
                <a:sym typeface="Public Sans Bold"/>
              </a:rPr>
              <a:t>n</a:t>
            </a:r>
            <a:r>
              <a:rPr lang="en-US" b="true" sz="2499" spc="84" strike="noStrike" u="none">
                <a:solidFill>
                  <a:srgbClr val="1C0140"/>
                </a:solidFill>
                <a:latin typeface="Public Sans Bold"/>
                <a:ea typeface="Public Sans Bold"/>
                <a:cs typeface="Public Sans Bold"/>
                <a:sym typeface="Public Sans Bold"/>
              </a:rPr>
              <a:t>g</a:t>
            </a:r>
            <a:r>
              <a:rPr lang="en-US" b="true" sz="2499" spc="84" strike="noStrike" u="none">
                <a:solidFill>
                  <a:srgbClr val="1C0140"/>
                </a:solidFill>
                <a:latin typeface="Public Sans Bold"/>
                <a:ea typeface="Public Sans Bold"/>
                <a:cs typeface="Public Sans Bold"/>
                <a:sym typeface="Public Sans Bold"/>
              </a:rPr>
              <a:t> </a:t>
            </a:r>
            <a:r>
              <a:rPr lang="en-US" b="true" sz="2499" spc="84" strike="noStrike" u="none">
                <a:solidFill>
                  <a:srgbClr val="1C0140"/>
                </a:solidFill>
                <a:latin typeface="Public Sans Bold"/>
                <a:ea typeface="Public Sans Bold"/>
                <a:cs typeface="Public Sans Bold"/>
                <a:sym typeface="Public Sans Bold"/>
              </a:rPr>
              <a:t>M</a:t>
            </a:r>
            <a:r>
              <a:rPr lang="en-US" b="true" sz="2499" spc="84" strike="noStrike" u="none">
                <a:solidFill>
                  <a:srgbClr val="1C0140"/>
                </a:solidFill>
                <a:latin typeface="Public Sans Bold"/>
                <a:ea typeface="Public Sans Bold"/>
                <a:cs typeface="Public Sans Bold"/>
                <a:sym typeface="Public Sans Bold"/>
              </a:rPr>
              <a:t>ại </a:t>
            </a:r>
            <a:r>
              <a:rPr lang="en-US" b="true" sz="2499" spc="84" strike="noStrike" u="none">
                <a:solidFill>
                  <a:srgbClr val="1C0140"/>
                </a:solidFill>
                <a:latin typeface="Public Sans Bold"/>
                <a:ea typeface="Public Sans Bold"/>
                <a:cs typeface="Public Sans Bold"/>
                <a:sym typeface="Public Sans Bold"/>
              </a:rPr>
              <a:t>Điệ</a:t>
            </a:r>
            <a:r>
              <a:rPr lang="en-US" b="true" sz="2499" spc="84" strike="noStrike" u="none">
                <a:solidFill>
                  <a:srgbClr val="1C0140"/>
                </a:solidFill>
                <a:latin typeface="Public Sans Bold"/>
                <a:ea typeface="Public Sans Bold"/>
                <a:cs typeface="Public Sans Bold"/>
                <a:sym typeface="Public Sans Bold"/>
              </a:rPr>
              <a:t>n T</a:t>
            </a:r>
            <a:r>
              <a:rPr lang="en-US" b="true" sz="2499" spc="84" strike="noStrike" u="none">
                <a:solidFill>
                  <a:srgbClr val="1C0140"/>
                </a:solidFill>
                <a:latin typeface="Public Sans Bold"/>
                <a:ea typeface="Public Sans Bold"/>
                <a:cs typeface="Public Sans Bold"/>
                <a:sym typeface="Public Sans Bold"/>
              </a:rPr>
              <a:t>ử’</a:t>
            </a:r>
            <a:r>
              <a:rPr lang="en-US" b="true" sz="2499" spc="84" strike="noStrike" u="none">
                <a:solidFill>
                  <a:srgbClr val="1C0140"/>
                </a:solidFill>
                <a:latin typeface="Public Sans Bold"/>
                <a:ea typeface="Public Sans Bold"/>
                <a:cs typeface="Public Sans Bold"/>
                <a:sym typeface="Public Sans Bold"/>
              </a:rPr>
              <a:t>.</a:t>
            </a:r>
          </a:p>
          <a:p>
            <a:pPr algn="just" marL="0" indent="0" lvl="0">
              <a:lnSpc>
                <a:spcPts val="2949"/>
              </a:lnSpc>
            </a:pPr>
            <a:r>
              <a:rPr lang="en-US" sz="2499" spc="84" strike="noStrike" u="none">
                <a:solidFill>
                  <a:srgbClr val="1C0140"/>
                </a:solidFill>
                <a:latin typeface="Public Sans"/>
                <a:ea typeface="Public Sans"/>
                <a:cs typeface="Public Sans"/>
                <a:sym typeface="Public Sans"/>
              </a:rPr>
              <a:t>UPD</a:t>
            </a:r>
            <a:r>
              <a:rPr lang="en-US" sz="2499" spc="84" strike="noStrike" u="none">
                <a:solidFill>
                  <a:srgbClr val="1C0140"/>
                </a:solidFill>
                <a:latin typeface="Public Sans"/>
                <a:ea typeface="Public Sans"/>
                <a:cs typeface="Public Sans"/>
                <a:sym typeface="Public Sans"/>
              </a:rPr>
              <a:t>ATE MONHOC</a:t>
            </a:r>
          </a:p>
          <a:p>
            <a:pPr algn="just" marL="0" indent="0" lvl="0">
              <a:lnSpc>
                <a:spcPts val="2949"/>
              </a:lnSpc>
            </a:pPr>
            <a:r>
              <a:rPr lang="en-US" sz="2499" spc="84" strike="noStrike" u="none">
                <a:solidFill>
                  <a:srgbClr val="1C0140"/>
                </a:solidFill>
                <a:latin typeface="Public Sans"/>
                <a:ea typeface="Public Sans"/>
                <a:cs typeface="Public Sans"/>
                <a:sym typeface="Public Sans"/>
              </a:rPr>
              <a:t>SET</a:t>
            </a:r>
            <a:r>
              <a:rPr lang="en-US" sz="2499" spc="84" strike="noStrike" u="none">
                <a:solidFill>
                  <a:srgbClr val="1C0140"/>
                </a:solidFill>
                <a:latin typeface="Public Sans"/>
                <a:ea typeface="Public Sans"/>
                <a:cs typeface="Public Sans"/>
                <a:sym typeface="Public Sans"/>
              </a:rPr>
              <a:t> </a:t>
            </a:r>
            <a:r>
              <a:rPr lang="en-US" sz="2499" spc="84" strike="noStrike" u="none">
                <a:solidFill>
                  <a:srgbClr val="1C0140"/>
                </a:solidFill>
                <a:latin typeface="Public Sans"/>
                <a:ea typeface="Public Sans"/>
                <a:cs typeface="Public Sans"/>
                <a:sym typeface="Public Sans"/>
              </a:rPr>
              <a:t>TE</a:t>
            </a:r>
            <a:r>
              <a:rPr lang="en-US" sz="2499" spc="84" strike="noStrike" u="none">
                <a:solidFill>
                  <a:srgbClr val="1C0140"/>
                </a:solidFill>
                <a:latin typeface="Public Sans"/>
                <a:ea typeface="Public Sans"/>
                <a:cs typeface="Public Sans"/>
                <a:sym typeface="Public Sans"/>
              </a:rPr>
              <a:t>NMH = N</a:t>
            </a:r>
            <a:r>
              <a:rPr lang="en-US" sz="2499" spc="84" strike="noStrike" u="none">
                <a:solidFill>
                  <a:srgbClr val="1C0140"/>
                </a:solidFill>
                <a:latin typeface="Public Sans"/>
                <a:ea typeface="Public Sans"/>
                <a:cs typeface="Public Sans"/>
                <a:sym typeface="Public Sans"/>
              </a:rPr>
              <a:t>'Bảo</a:t>
            </a:r>
            <a:r>
              <a:rPr lang="en-US" sz="2499" spc="84" strike="noStrike" u="none">
                <a:solidFill>
                  <a:srgbClr val="1C0140"/>
                </a:solidFill>
                <a:latin typeface="Public Sans"/>
                <a:ea typeface="Public Sans"/>
                <a:cs typeface="Public Sans"/>
                <a:sym typeface="Public Sans"/>
              </a:rPr>
              <a:t> </a:t>
            </a:r>
            <a:r>
              <a:rPr lang="en-US" sz="2499" spc="84" strike="noStrike" u="none">
                <a:solidFill>
                  <a:srgbClr val="1C0140"/>
                </a:solidFill>
                <a:latin typeface="Public Sans"/>
                <a:ea typeface="Public Sans"/>
                <a:cs typeface="Public Sans"/>
                <a:sym typeface="Public Sans"/>
              </a:rPr>
              <a:t>mật</a:t>
            </a:r>
            <a:r>
              <a:rPr lang="en-US" sz="2499" spc="84" strike="noStrike" u="none">
                <a:solidFill>
                  <a:srgbClr val="1C0140"/>
                </a:solidFill>
                <a:latin typeface="Public Sans"/>
                <a:ea typeface="Public Sans"/>
                <a:cs typeface="Public Sans"/>
                <a:sym typeface="Public Sans"/>
              </a:rPr>
              <a:t> </a:t>
            </a:r>
            <a:r>
              <a:rPr lang="en-US" sz="2499" spc="84" strike="noStrike" u="none">
                <a:solidFill>
                  <a:srgbClr val="1C0140"/>
                </a:solidFill>
                <a:latin typeface="Public Sans"/>
                <a:ea typeface="Public Sans"/>
                <a:cs typeface="Public Sans"/>
                <a:sym typeface="Public Sans"/>
              </a:rPr>
              <a:t>Thương Mại</a:t>
            </a:r>
            <a:r>
              <a:rPr lang="en-US" sz="2499" spc="84" strike="noStrike" u="none">
                <a:solidFill>
                  <a:srgbClr val="1C0140"/>
                </a:solidFill>
                <a:latin typeface="Public Sans"/>
                <a:ea typeface="Public Sans"/>
                <a:cs typeface="Public Sans"/>
                <a:sym typeface="Public Sans"/>
              </a:rPr>
              <a:t> </a:t>
            </a:r>
            <a:r>
              <a:rPr lang="en-US" sz="2499" spc="84" strike="noStrike" u="none">
                <a:solidFill>
                  <a:srgbClr val="1C0140"/>
                </a:solidFill>
                <a:latin typeface="Public Sans"/>
                <a:ea typeface="Public Sans"/>
                <a:cs typeface="Public Sans"/>
                <a:sym typeface="Public Sans"/>
              </a:rPr>
              <a:t>Điện Tử'</a:t>
            </a:r>
          </a:p>
          <a:p>
            <a:pPr algn="just" marL="0" indent="0" lvl="0">
              <a:lnSpc>
                <a:spcPts val="2949"/>
              </a:lnSpc>
            </a:pPr>
            <a:r>
              <a:rPr lang="en-US" sz="2499" spc="84" strike="noStrike" u="none">
                <a:solidFill>
                  <a:srgbClr val="1C0140"/>
                </a:solidFill>
                <a:latin typeface="Public Sans"/>
                <a:ea typeface="Public Sans"/>
                <a:cs typeface="Public Sans"/>
                <a:sym typeface="Public Sans"/>
              </a:rPr>
              <a:t>WHERE MAMH = 'MH05';</a:t>
            </a:r>
          </a:p>
          <a:p>
            <a:pPr algn="just" marL="0" indent="0" lvl="0">
              <a:lnSpc>
                <a:spcPts val="2949"/>
              </a:lnSpc>
            </a:pPr>
          </a:p>
        </p:txBody>
      </p:sp>
    </p:spTree>
  </p:cSld>
  <p:clrMapOvr>
    <a:masterClrMapping/>
  </p:clrMapOvr>
</p:sld>
</file>

<file path=ppt/slides/slide67.xml><?xml version="1.0" encoding="utf-8"?>
<p:sld xmlns:p="http://schemas.openxmlformats.org/presentationml/2006/main" xmlns:a="http://schemas.openxmlformats.org/drawingml/2006/main">
  <p:cSld>
    <p:bg>
      <p:bgPr>
        <a:gradFill rotWithShape="true">
          <a:gsLst>
            <a:gs pos="0">
              <a:srgbClr val="0097B2">
                <a:alpha val="100000"/>
              </a:srgbClr>
            </a:gs>
            <a:gs pos="50000">
              <a:srgbClr val="FFFFFF">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277845" y="280326"/>
            <a:ext cx="9418082" cy="748374"/>
            <a:chOff x="0" y="0"/>
            <a:chExt cx="2480483" cy="197103"/>
          </a:xfrm>
        </p:grpSpPr>
        <p:sp>
          <p:nvSpPr>
            <p:cNvPr name="Freeform 3" id="3"/>
            <p:cNvSpPr/>
            <p:nvPr/>
          </p:nvSpPr>
          <p:spPr>
            <a:xfrm flipH="false" flipV="false" rot="0">
              <a:off x="0" y="0"/>
              <a:ext cx="2480483" cy="197103"/>
            </a:xfrm>
            <a:custGeom>
              <a:avLst/>
              <a:gdLst/>
              <a:ahLst/>
              <a:cxnLst/>
              <a:rect r="r" b="b" t="t" l="l"/>
              <a:pathLst>
                <a:path h="197103" w="2480483">
                  <a:moveTo>
                    <a:pt x="20551" y="0"/>
                  </a:moveTo>
                  <a:lnTo>
                    <a:pt x="2459932" y="0"/>
                  </a:lnTo>
                  <a:cubicBezTo>
                    <a:pt x="2471282" y="0"/>
                    <a:pt x="2480483" y="9201"/>
                    <a:pt x="2480483" y="20551"/>
                  </a:cubicBezTo>
                  <a:lnTo>
                    <a:pt x="2480483" y="176552"/>
                  </a:lnTo>
                  <a:cubicBezTo>
                    <a:pt x="2480483" y="182002"/>
                    <a:pt x="2478317" y="187230"/>
                    <a:pt x="2474463" y="191084"/>
                  </a:cubicBezTo>
                  <a:cubicBezTo>
                    <a:pt x="2470609" y="194938"/>
                    <a:pt x="2465382" y="197103"/>
                    <a:pt x="2459932" y="197103"/>
                  </a:cubicBezTo>
                  <a:lnTo>
                    <a:pt x="20551" y="197103"/>
                  </a:lnTo>
                  <a:cubicBezTo>
                    <a:pt x="9201" y="197103"/>
                    <a:pt x="0" y="187902"/>
                    <a:pt x="0" y="176552"/>
                  </a:cubicBezTo>
                  <a:lnTo>
                    <a:pt x="0" y="20551"/>
                  </a:lnTo>
                  <a:cubicBezTo>
                    <a:pt x="0" y="15100"/>
                    <a:pt x="2165" y="9873"/>
                    <a:pt x="6019" y="6019"/>
                  </a:cubicBezTo>
                  <a:cubicBezTo>
                    <a:pt x="9873" y="2165"/>
                    <a:pt x="15100" y="0"/>
                    <a:pt x="20551"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4" id="4"/>
            <p:cNvSpPr txBox="true"/>
            <p:nvPr/>
          </p:nvSpPr>
          <p:spPr>
            <a:xfrm>
              <a:off x="0" y="47625"/>
              <a:ext cx="2480483"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23703581- NGUYỄN PHƯƠNG NHI</a:t>
              </a:r>
            </a:p>
          </p:txBody>
        </p:sp>
      </p:grpSp>
      <p:sp>
        <p:nvSpPr>
          <p:cNvPr name="TextBox 5" id="5"/>
          <p:cNvSpPr txBox="true"/>
          <p:nvPr/>
        </p:nvSpPr>
        <p:spPr>
          <a:xfrm rot="0">
            <a:off x="1817796" y="5654992"/>
            <a:ext cx="11812513" cy="4632008"/>
          </a:xfrm>
          <a:prstGeom prst="rect">
            <a:avLst/>
          </a:prstGeom>
        </p:spPr>
        <p:txBody>
          <a:bodyPr anchor="t" rtlCol="false" tIns="0" lIns="0" bIns="0" rIns="0">
            <a:spAutoFit/>
          </a:bodyPr>
          <a:lstStyle/>
          <a:p>
            <a:pPr algn="just" marL="0" indent="0" lvl="0">
              <a:lnSpc>
                <a:spcPts val="2837"/>
              </a:lnSpc>
            </a:pPr>
            <a:r>
              <a:rPr lang="en-US" b="true" sz="2183" spc="74" strike="noStrike" u="none">
                <a:solidFill>
                  <a:srgbClr val="1C0140"/>
                </a:solidFill>
                <a:latin typeface="Public Sans Bold"/>
                <a:ea typeface="Public Sans Bold"/>
                <a:cs typeface="Public Sans Bold"/>
                <a:sym typeface="Public Sans Bold"/>
              </a:rPr>
              <a:t>TRUY VẤN SUBQUERY</a:t>
            </a:r>
          </a:p>
          <a:p>
            <a:pPr algn="just" marL="0" indent="0" lvl="0">
              <a:lnSpc>
                <a:spcPts val="2837"/>
              </a:lnSpc>
            </a:pPr>
            <a:r>
              <a:rPr lang="en-US" b="true" sz="2183" spc="74" strike="noStrike" u="none">
                <a:solidFill>
                  <a:srgbClr val="1C0140"/>
                </a:solidFill>
                <a:latin typeface="Public Sans Bold"/>
                <a:ea typeface="Public Sans Bold"/>
                <a:cs typeface="Public Sans Bold"/>
                <a:sym typeface="Public Sans Bold"/>
              </a:rPr>
              <a:t>Câu hỏi: Liệt kê các môn học được dạy bởi giáo viên thuộc khoa có tên 'Ngoại ngữ'.</a:t>
            </a:r>
          </a:p>
          <a:p>
            <a:pPr algn="just" marL="0" indent="0" lvl="0">
              <a:lnSpc>
                <a:spcPts val="2837"/>
              </a:lnSpc>
            </a:pPr>
            <a:r>
              <a:rPr lang="en-US" sz="2183" spc="74" strike="noStrike" u="none">
                <a:solidFill>
                  <a:srgbClr val="1C0140"/>
                </a:solidFill>
                <a:latin typeface="Public Sans"/>
                <a:ea typeface="Public Sans"/>
                <a:cs typeface="Public Sans"/>
                <a:sym typeface="Public Sans"/>
              </a:rPr>
              <a:t>SELECT DISTINCT MH.MAMH, MH.TENMH</a:t>
            </a:r>
          </a:p>
          <a:p>
            <a:pPr algn="just" marL="0" indent="0" lvl="0">
              <a:lnSpc>
                <a:spcPts val="2837"/>
              </a:lnSpc>
            </a:pPr>
            <a:r>
              <a:rPr lang="en-US" sz="2183" spc="74" strike="noStrike" u="none">
                <a:solidFill>
                  <a:srgbClr val="1C0140"/>
                </a:solidFill>
                <a:latin typeface="Public Sans"/>
                <a:ea typeface="Public Sans"/>
                <a:cs typeface="Public Sans"/>
                <a:sym typeface="Public Sans"/>
              </a:rPr>
              <a:t>FROM MONHOC MH</a:t>
            </a:r>
          </a:p>
          <a:p>
            <a:pPr algn="just" marL="0" indent="0" lvl="0">
              <a:lnSpc>
                <a:spcPts val="2837"/>
              </a:lnSpc>
            </a:pPr>
            <a:r>
              <a:rPr lang="en-US" sz="2183" spc="74" strike="noStrike" u="none">
                <a:solidFill>
                  <a:srgbClr val="1C0140"/>
                </a:solidFill>
                <a:latin typeface="Public Sans"/>
                <a:ea typeface="Public Sans"/>
                <a:cs typeface="Public Sans"/>
                <a:sym typeface="Public Sans"/>
              </a:rPr>
              <a:t>JOIN GIANGDAY GD ON MH.MAMH = GD.MAMH</a:t>
            </a:r>
          </a:p>
          <a:p>
            <a:pPr algn="just" marL="0" indent="0" lvl="0">
              <a:lnSpc>
                <a:spcPts val="2837"/>
              </a:lnSpc>
            </a:pPr>
            <a:r>
              <a:rPr lang="en-US" sz="2183" spc="74" strike="noStrike" u="none">
                <a:solidFill>
                  <a:srgbClr val="1C0140"/>
                </a:solidFill>
                <a:latin typeface="Public Sans"/>
                <a:ea typeface="Public Sans"/>
                <a:cs typeface="Public Sans"/>
                <a:sym typeface="Public Sans"/>
              </a:rPr>
              <a:t>WHERE GD.MaGV IN (</a:t>
            </a:r>
          </a:p>
          <a:p>
            <a:pPr algn="just" marL="0" indent="0" lvl="0">
              <a:lnSpc>
                <a:spcPts val="2837"/>
              </a:lnSpc>
            </a:pPr>
            <a:r>
              <a:rPr lang="en-US" sz="2183" spc="74" strike="noStrike" u="none">
                <a:solidFill>
                  <a:srgbClr val="1C0140"/>
                </a:solidFill>
                <a:latin typeface="Public Sans"/>
                <a:ea typeface="Public Sans"/>
                <a:cs typeface="Public Sans"/>
                <a:sym typeface="Public Sans"/>
              </a:rPr>
              <a:t> SELECT MaGV</a:t>
            </a:r>
          </a:p>
          <a:p>
            <a:pPr algn="just" marL="0" indent="0" lvl="0">
              <a:lnSpc>
                <a:spcPts val="2837"/>
              </a:lnSpc>
            </a:pPr>
            <a:r>
              <a:rPr lang="en-US" sz="2183" spc="74" strike="noStrike" u="none">
                <a:solidFill>
                  <a:srgbClr val="1C0140"/>
                </a:solidFill>
                <a:latin typeface="Public Sans"/>
                <a:ea typeface="Public Sans"/>
                <a:cs typeface="Public Sans"/>
                <a:sym typeface="Public Sans"/>
              </a:rPr>
              <a:t> FROM GIAOVIEN</a:t>
            </a:r>
          </a:p>
          <a:p>
            <a:pPr algn="just" marL="0" indent="0" lvl="0">
              <a:lnSpc>
                <a:spcPts val="2837"/>
              </a:lnSpc>
            </a:pPr>
            <a:r>
              <a:rPr lang="en-US" sz="2183" spc="74" strike="noStrike" u="none">
                <a:solidFill>
                  <a:srgbClr val="1C0140"/>
                </a:solidFill>
                <a:latin typeface="Public Sans"/>
                <a:ea typeface="Public Sans"/>
                <a:cs typeface="Public Sans"/>
                <a:sym typeface="Public Sans"/>
              </a:rPr>
              <a:t> WHERE MAKHOA = (</a:t>
            </a:r>
          </a:p>
          <a:p>
            <a:pPr algn="just" marL="0" indent="0" lvl="0">
              <a:lnSpc>
                <a:spcPts val="2837"/>
              </a:lnSpc>
            </a:pPr>
            <a:r>
              <a:rPr lang="en-US" sz="2183" spc="74" strike="noStrike" u="none">
                <a:solidFill>
                  <a:srgbClr val="1C0140"/>
                </a:solidFill>
                <a:latin typeface="Public Sans"/>
                <a:ea typeface="Public Sans"/>
                <a:cs typeface="Public Sans"/>
                <a:sym typeface="Public Sans"/>
              </a:rPr>
              <a:t> SELECT MAKHOA</a:t>
            </a:r>
          </a:p>
          <a:p>
            <a:pPr algn="just" marL="0" indent="0" lvl="0">
              <a:lnSpc>
                <a:spcPts val="2837"/>
              </a:lnSpc>
            </a:pPr>
            <a:r>
              <a:rPr lang="en-US" sz="2183" spc="74" strike="noStrike" u="none">
                <a:solidFill>
                  <a:srgbClr val="1C0140"/>
                </a:solidFill>
                <a:latin typeface="Public Sans"/>
                <a:ea typeface="Public Sans"/>
                <a:cs typeface="Public Sans"/>
                <a:sym typeface="Public Sans"/>
              </a:rPr>
              <a:t> FROM KHOA</a:t>
            </a:r>
          </a:p>
          <a:p>
            <a:pPr algn="just" marL="0" indent="0" lvl="0">
              <a:lnSpc>
                <a:spcPts val="2837"/>
              </a:lnSpc>
            </a:pPr>
            <a:r>
              <a:rPr lang="en-US" sz="2183" spc="74" strike="noStrike" u="none">
                <a:solidFill>
                  <a:srgbClr val="1C0140"/>
                </a:solidFill>
                <a:latin typeface="Public Sans"/>
                <a:ea typeface="Public Sans"/>
                <a:cs typeface="Public Sans"/>
                <a:sym typeface="Public Sans"/>
              </a:rPr>
              <a:t> WHERE TENKHOA = N'Ngoại ngữ'</a:t>
            </a:r>
          </a:p>
          <a:p>
            <a:pPr algn="just" marL="0" indent="0" lvl="0">
              <a:lnSpc>
                <a:spcPts val="2837"/>
              </a:lnSpc>
            </a:pPr>
            <a:r>
              <a:rPr lang="en-US" sz="2183" spc="74" strike="noStrike" u="none">
                <a:solidFill>
                  <a:srgbClr val="1C0140"/>
                </a:solidFill>
                <a:latin typeface="Public Sans"/>
                <a:ea typeface="Public Sans"/>
                <a:cs typeface="Public Sans"/>
                <a:sym typeface="Public Sans"/>
              </a:rPr>
              <a:t> )</a:t>
            </a:r>
          </a:p>
        </p:txBody>
      </p:sp>
      <p:sp>
        <p:nvSpPr>
          <p:cNvPr name="TextBox 6" id="6"/>
          <p:cNvSpPr txBox="true"/>
          <p:nvPr/>
        </p:nvSpPr>
        <p:spPr>
          <a:xfrm rot="0">
            <a:off x="10690911" y="1627003"/>
            <a:ext cx="7597089" cy="3516497"/>
          </a:xfrm>
          <a:prstGeom prst="rect">
            <a:avLst/>
          </a:prstGeom>
        </p:spPr>
        <p:txBody>
          <a:bodyPr anchor="t" rtlCol="false" tIns="0" lIns="0" bIns="0" rIns="0">
            <a:spAutoFit/>
          </a:bodyPr>
          <a:lstStyle/>
          <a:p>
            <a:pPr algn="just" marL="0" indent="0" lvl="0">
              <a:lnSpc>
                <a:spcPts val="2561"/>
              </a:lnSpc>
            </a:pPr>
            <a:r>
              <a:rPr lang="en-US" b="true" sz="2266" spc="77" strike="noStrike" u="none">
                <a:solidFill>
                  <a:srgbClr val="1C0140"/>
                </a:solidFill>
                <a:latin typeface="Public Sans Bold"/>
                <a:ea typeface="Public Sans Bold"/>
                <a:cs typeface="Public Sans Bold"/>
                <a:sym typeface="Public Sans Bold"/>
              </a:rPr>
              <a:t>CÂU HỎI BẤT KỲ</a:t>
            </a:r>
          </a:p>
          <a:p>
            <a:pPr algn="just" marL="0" indent="0" lvl="0">
              <a:lnSpc>
                <a:spcPts val="2561"/>
              </a:lnSpc>
            </a:pPr>
            <a:r>
              <a:rPr lang="en-US" b="true" sz="2266" spc="77" strike="noStrike" u="none">
                <a:solidFill>
                  <a:srgbClr val="1C0140"/>
                </a:solidFill>
                <a:latin typeface="Public Sans Bold"/>
                <a:ea typeface="Public Sans Bold"/>
                <a:cs typeface="Public Sans Bold"/>
                <a:sym typeface="Public Sans Bold"/>
              </a:rPr>
              <a:t>Câu hỏi: Liệt kê các lớp chưa từng học môn có tên là 'Kỹ năng giao tiếp'.</a:t>
            </a:r>
          </a:p>
          <a:p>
            <a:pPr algn="just" marL="0" indent="0" lvl="0">
              <a:lnSpc>
                <a:spcPts val="2561"/>
              </a:lnSpc>
            </a:pPr>
            <a:r>
              <a:rPr lang="en-US" sz="2266" spc="77" strike="noStrike" u="none">
                <a:solidFill>
                  <a:srgbClr val="1C0140"/>
                </a:solidFill>
                <a:latin typeface="Public Sans"/>
                <a:ea typeface="Public Sans"/>
                <a:cs typeface="Public Sans"/>
                <a:sym typeface="Public Sans"/>
              </a:rPr>
              <a:t>SELECT MALOP, TENLOP</a:t>
            </a:r>
          </a:p>
          <a:p>
            <a:pPr algn="just" marL="0" indent="0" lvl="0">
              <a:lnSpc>
                <a:spcPts val="2561"/>
              </a:lnSpc>
            </a:pPr>
            <a:r>
              <a:rPr lang="en-US" sz="2266" spc="77" strike="noStrike" u="none">
                <a:solidFill>
                  <a:srgbClr val="1C0140"/>
                </a:solidFill>
                <a:latin typeface="Public Sans"/>
                <a:ea typeface="Public Sans"/>
                <a:cs typeface="Public Sans"/>
                <a:sym typeface="Public Sans"/>
              </a:rPr>
              <a:t>FROM LOP</a:t>
            </a:r>
          </a:p>
          <a:p>
            <a:pPr algn="just" marL="0" indent="0" lvl="0">
              <a:lnSpc>
                <a:spcPts val="2561"/>
              </a:lnSpc>
            </a:pPr>
            <a:r>
              <a:rPr lang="en-US" sz="2266" spc="77" strike="noStrike" u="none">
                <a:solidFill>
                  <a:srgbClr val="1C0140"/>
                </a:solidFill>
                <a:latin typeface="Public Sans"/>
                <a:ea typeface="Public Sans"/>
                <a:cs typeface="Public Sans"/>
                <a:sym typeface="Public Sans"/>
              </a:rPr>
              <a:t>WHERE MALOP NOT IN (</a:t>
            </a:r>
          </a:p>
          <a:p>
            <a:pPr algn="just" marL="0" indent="0" lvl="0">
              <a:lnSpc>
                <a:spcPts val="2561"/>
              </a:lnSpc>
            </a:pPr>
            <a:r>
              <a:rPr lang="en-US" sz="2266" spc="77" strike="noStrike" u="none">
                <a:solidFill>
                  <a:srgbClr val="1C0140"/>
                </a:solidFill>
                <a:latin typeface="Public Sans"/>
                <a:ea typeface="Public Sans"/>
                <a:cs typeface="Public Sans"/>
                <a:sym typeface="Public Sans"/>
              </a:rPr>
              <a:t> SELECT DISTINCT GD.MALOP</a:t>
            </a:r>
          </a:p>
          <a:p>
            <a:pPr algn="just" marL="0" indent="0" lvl="0">
              <a:lnSpc>
                <a:spcPts val="2561"/>
              </a:lnSpc>
            </a:pPr>
            <a:r>
              <a:rPr lang="en-US" sz="2266" spc="77" strike="noStrike" u="none">
                <a:solidFill>
                  <a:srgbClr val="1C0140"/>
                </a:solidFill>
                <a:latin typeface="Public Sans"/>
                <a:ea typeface="Public Sans"/>
                <a:cs typeface="Public Sans"/>
                <a:sym typeface="Public Sans"/>
              </a:rPr>
              <a:t> FROM GIANGDAY GD</a:t>
            </a:r>
          </a:p>
          <a:p>
            <a:pPr algn="just" marL="0" indent="0" lvl="0">
              <a:lnSpc>
                <a:spcPts val="2561"/>
              </a:lnSpc>
            </a:pPr>
            <a:r>
              <a:rPr lang="en-US" sz="2266" spc="77" strike="noStrike" u="none">
                <a:solidFill>
                  <a:srgbClr val="1C0140"/>
                </a:solidFill>
                <a:latin typeface="Public Sans"/>
                <a:ea typeface="Public Sans"/>
                <a:cs typeface="Public Sans"/>
                <a:sym typeface="Public Sans"/>
              </a:rPr>
              <a:t> JOIN MONHOC MH ON GD.MAMH = MH.MAMH</a:t>
            </a:r>
          </a:p>
          <a:p>
            <a:pPr algn="just" marL="0" indent="0" lvl="0">
              <a:lnSpc>
                <a:spcPts val="2561"/>
              </a:lnSpc>
            </a:pPr>
            <a:r>
              <a:rPr lang="en-US" sz="2266" spc="77" strike="noStrike" u="none">
                <a:solidFill>
                  <a:srgbClr val="1C0140"/>
                </a:solidFill>
                <a:latin typeface="Public Sans"/>
                <a:ea typeface="Public Sans"/>
                <a:cs typeface="Public Sans"/>
                <a:sym typeface="Public Sans"/>
              </a:rPr>
              <a:t> WHERE MH.TENMH = N'Kỹ năng giao tiếp'</a:t>
            </a:r>
          </a:p>
          <a:p>
            <a:pPr algn="just" marL="0" indent="0" lvl="0">
              <a:lnSpc>
                <a:spcPts val="2561"/>
              </a:lnSpc>
            </a:pPr>
            <a:r>
              <a:rPr lang="en-US" sz="2266" spc="77" strike="noStrike" u="none">
                <a:solidFill>
                  <a:srgbClr val="1C0140"/>
                </a:solidFill>
                <a:latin typeface="Public Sans"/>
                <a:ea typeface="Public Sans"/>
                <a:cs typeface="Public Sans"/>
                <a:sym typeface="Public Sans"/>
              </a:rPr>
              <a:t>);</a:t>
            </a:r>
          </a:p>
        </p:txBody>
      </p:sp>
      <p:sp>
        <p:nvSpPr>
          <p:cNvPr name="TextBox 7" id="7"/>
          <p:cNvSpPr txBox="true"/>
          <p:nvPr/>
        </p:nvSpPr>
        <p:spPr>
          <a:xfrm rot="0">
            <a:off x="277845" y="1598428"/>
            <a:ext cx="9904717" cy="3352800"/>
          </a:xfrm>
          <a:prstGeom prst="rect">
            <a:avLst/>
          </a:prstGeom>
        </p:spPr>
        <p:txBody>
          <a:bodyPr anchor="t" rtlCol="false" tIns="0" lIns="0" bIns="0" rIns="0">
            <a:spAutoFit/>
          </a:bodyPr>
          <a:lstStyle/>
          <a:p>
            <a:pPr algn="just" marL="0" indent="0" lvl="0">
              <a:lnSpc>
                <a:spcPts val="2652"/>
              </a:lnSpc>
            </a:pPr>
            <a:r>
              <a:rPr lang="en-US" b="true" sz="2210" spc="75" strike="noStrike" u="none">
                <a:solidFill>
                  <a:srgbClr val="1C0140"/>
                </a:solidFill>
                <a:latin typeface="Public Sans Bold"/>
                <a:ea typeface="Public Sans Bold"/>
                <a:cs typeface="Public Sans Bold"/>
                <a:sym typeface="Public Sans Bold"/>
              </a:rPr>
              <a:t>TRUY VẤN GROUP BY</a:t>
            </a:r>
          </a:p>
          <a:p>
            <a:pPr algn="just" marL="0" indent="0" lvl="0">
              <a:lnSpc>
                <a:spcPts val="2652"/>
              </a:lnSpc>
            </a:pPr>
            <a:r>
              <a:rPr lang="en-US" b="true" sz="2210" spc="75" strike="noStrike" u="none">
                <a:solidFill>
                  <a:srgbClr val="1C0140"/>
                </a:solidFill>
                <a:latin typeface="Public Sans Bold"/>
                <a:ea typeface="Public Sans Bold"/>
                <a:cs typeface="Public Sans Bold"/>
                <a:sym typeface="Public Sans Bold"/>
              </a:rPr>
              <a:t>Câu hỏi: Thống kê số lượng môn học mà mỗi giáo viên đã từng giảng dạy.</a:t>
            </a:r>
          </a:p>
          <a:p>
            <a:pPr algn="just" marL="0" indent="0" lvl="0">
              <a:lnSpc>
                <a:spcPts val="2652"/>
              </a:lnSpc>
            </a:pPr>
            <a:r>
              <a:rPr lang="en-US" sz="2210" spc="75" strike="noStrike" u="none">
                <a:solidFill>
                  <a:srgbClr val="1C0140"/>
                </a:solidFill>
                <a:latin typeface="Public Sans"/>
                <a:ea typeface="Public Sans"/>
                <a:cs typeface="Public Sans"/>
                <a:sym typeface="Public Sans"/>
              </a:rPr>
              <a:t>SELECT </a:t>
            </a:r>
          </a:p>
          <a:p>
            <a:pPr algn="just" marL="0" indent="0" lvl="0">
              <a:lnSpc>
                <a:spcPts val="2652"/>
              </a:lnSpc>
            </a:pPr>
            <a:r>
              <a:rPr lang="en-US" sz="2210" spc="75" strike="noStrike" u="none">
                <a:solidFill>
                  <a:srgbClr val="1C0140"/>
                </a:solidFill>
                <a:latin typeface="Public Sans"/>
                <a:ea typeface="Public Sans"/>
                <a:cs typeface="Public Sans"/>
                <a:sym typeface="Public Sans"/>
              </a:rPr>
              <a:t> GV.MaGV,</a:t>
            </a:r>
          </a:p>
          <a:p>
            <a:pPr algn="just" marL="0" indent="0" lvl="0">
              <a:lnSpc>
                <a:spcPts val="2652"/>
              </a:lnSpc>
            </a:pPr>
            <a:r>
              <a:rPr lang="en-US" sz="2210" spc="75" strike="noStrike" u="none">
                <a:solidFill>
                  <a:srgbClr val="1C0140"/>
                </a:solidFill>
                <a:latin typeface="Public Sans"/>
                <a:ea typeface="Public Sans"/>
                <a:cs typeface="Public Sans"/>
                <a:sym typeface="Public Sans"/>
              </a:rPr>
              <a:t> GV.HOTEN,</a:t>
            </a:r>
          </a:p>
          <a:p>
            <a:pPr algn="just" marL="0" indent="0" lvl="0">
              <a:lnSpc>
                <a:spcPts val="2652"/>
              </a:lnSpc>
            </a:pPr>
            <a:r>
              <a:rPr lang="en-US" sz="2210" spc="75" strike="noStrike" u="none">
                <a:solidFill>
                  <a:srgbClr val="1C0140"/>
                </a:solidFill>
                <a:latin typeface="Public Sans"/>
                <a:ea typeface="Public Sans"/>
                <a:cs typeface="Public Sans"/>
                <a:sym typeface="Public Sans"/>
              </a:rPr>
              <a:t> COUNT(DISTINCT GD.MAMH) AS SOMON</a:t>
            </a:r>
          </a:p>
          <a:p>
            <a:pPr algn="just" marL="0" indent="0" lvl="0">
              <a:lnSpc>
                <a:spcPts val="2652"/>
              </a:lnSpc>
            </a:pPr>
            <a:r>
              <a:rPr lang="en-US" sz="2210" spc="75" strike="noStrike" u="none">
                <a:solidFill>
                  <a:srgbClr val="1C0140"/>
                </a:solidFill>
                <a:latin typeface="Public Sans"/>
                <a:ea typeface="Public Sans"/>
                <a:cs typeface="Public Sans"/>
                <a:sym typeface="Public Sans"/>
              </a:rPr>
              <a:t>FROM GIANGDAY GD</a:t>
            </a:r>
          </a:p>
          <a:p>
            <a:pPr algn="just" marL="0" indent="0" lvl="0">
              <a:lnSpc>
                <a:spcPts val="2652"/>
              </a:lnSpc>
            </a:pPr>
            <a:r>
              <a:rPr lang="en-US" sz="2210" spc="75" strike="noStrike" u="none">
                <a:solidFill>
                  <a:srgbClr val="1C0140"/>
                </a:solidFill>
                <a:latin typeface="Public Sans"/>
                <a:ea typeface="Public Sans"/>
                <a:cs typeface="Public Sans"/>
                <a:sym typeface="Public Sans"/>
              </a:rPr>
              <a:t>JOIN GIAOVIEN GV ON GD.MaGV = GV.MaGV</a:t>
            </a:r>
          </a:p>
          <a:p>
            <a:pPr algn="just" marL="0" indent="0" lvl="0">
              <a:lnSpc>
                <a:spcPts val="2652"/>
              </a:lnSpc>
            </a:pPr>
            <a:r>
              <a:rPr lang="en-US" sz="2210" spc="75" strike="noStrike" u="none">
                <a:solidFill>
                  <a:srgbClr val="1C0140"/>
                </a:solidFill>
                <a:latin typeface="Public Sans"/>
                <a:ea typeface="Public Sans"/>
                <a:cs typeface="Public Sans"/>
                <a:sym typeface="Public Sans"/>
              </a:rPr>
              <a:t>GROUP BY GV.MaGV, GV.HOTEN;</a:t>
            </a:r>
          </a:p>
        </p:txBody>
      </p:sp>
    </p:spTree>
  </p:cSld>
  <p:clrMapOvr>
    <a:masterClrMapping/>
  </p:clrMapOvr>
</p:sld>
</file>

<file path=ppt/slides/slide68.xml><?xml version="1.0" encoding="utf-8"?>
<p:sld xmlns:p="http://schemas.openxmlformats.org/presentationml/2006/main" xmlns:a="http://schemas.openxmlformats.org/drawingml/2006/main">
  <p:cSld>
    <p:bg>
      <p:bgPr>
        <a:gradFill rotWithShape="true">
          <a:gsLst>
            <a:gs pos="0">
              <a:srgbClr val="0097B2">
                <a:alpha val="100000"/>
              </a:srgbClr>
            </a:gs>
            <a:gs pos="50000">
              <a:srgbClr val="3A6A9E">
                <a:alpha val="100000"/>
              </a:srgbClr>
            </a:gs>
            <a:gs pos="100000">
              <a:srgbClr val="103863">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77845" y="1968047"/>
            <a:ext cx="8866155" cy="2847975"/>
          </a:xfrm>
          <a:prstGeom prst="rect">
            <a:avLst/>
          </a:prstGeom>
        </p:spPr>
        <p:txBody>
          <a:bodyPr anchor="t" rtlCol="false" tIns="0" lIns="0" bIns="0" rIns="0">
            <a:spAutoFit/>
          </a:bodyPr>
          <a:lstStyle/>
          <a:p>
            <a:pPr algn="just">
              <a:lnSpc>
                <a:spcPts val="2099"/>
              </a:lnSpc>
              <a:spcBef>
                <a:spcPct val="0"/>
              </a:spcBef>
            </a:pPr>
            <a:r>
              <a:rPr lang="en-US" sz="1999" spc="67">
                <a:solidFill>
                  <a:srgbClr val="FFFFFF"/>
                </a:solidFill>
                <a:latin typeface="Public Sans"/>
                <a:ea typeface="Public Sans"/>
                <a:cs typeface="Public Sans"/>
                <a:sym typeface="Public Sans"/>
              </a:rPr>
              <a:t>TRUY</a:t>
            </a:r>
            <a:r>
              <a:rPr lang="en-US" sz="1999" spc="67">
                <a:solidFill>
                  <a:srgbClr val="FFFFFF"/>
                </a:solidFill>
                <a:latin typeface="Public Sans"/>
                <a:ea typeface="Public Sans"/>
                <a:cs typeface="Public Sans"/>
                <a:sym typeface="Public Sans"/>
              </a:rPr>
              <a:t> VẤN NHIỀU BẢNG</a:t>
            </a:r>
          </a:p>
          <a:p>
            <a:pPr algn="just">
              <a:lnSpc>
                <a:spcPts val="2099"/>
              </a:lnSpc>
              <a:spcBef>
                <a:spcPct val="0"/>
              </a:spcBef>
            </a:pPr>
            <a:r>
              <a:rPr lang="en-US" sz="1999" spc="67">
                <a:solidFill>
                  <a:srgbClr val="FFFFFF"/>
                </a:solidFill>
                <a:latin typeface="Public Sans"/>
                <a:ea typeface="Public Sans"/>
                <a:cs typeface="Public Sans"/>
                <a:sym typeface="Public Sans"/>
              </a:rPr>
              <a:t>Câu</a:t>
            </a:r>
            <a:r>
              <a:rPr lang="en-US" sz="1999" spc="67">
                <a:solidFill>
                  <a:srgbClr val="FFFFFF"/>
                </a:solidFill>
                <a:latin typeface="Public Sans"/>
                <a:ea typeface="Public Sans"/>
                <a:cs typeface="Public Sans"/>
                <a:sym typeface="Public Sans"/>
              </a:rPr>
              <a:t> hỏi: Liệt kê tên lớp, tên môn học và tên giảng viên của các lớp học trong phòng 'H9.01' vào ngày '2025-05-10'.</a:t>
            </a:r>
          </a:p>
          <a:p>
            <a:pPr algn="just">
              <a:lnSpc>
                <a:spcPts val="2099"/>
              </a:lnSpc>
              <a:spcBef>
                <a:spcPct val="0"/>
              </a:spcBef>
            </a:pPr>
            <a:r>
              <a:rPr lang="en-US" sz="1999" spc="67">
                <a:solidFill>
                  <a:srgbClr val="FFFFFF"/>
                </a:solidFill>
                <a:latin typeface="Public Sans"/>
                <a:ea typeface="Public Sans"/>
                <a:cs typeface="Public Sans"/>
                <a:sym typeface="Public Sans"/>
              </a:rPr>
              <a:t>SELECT L.TENLOP, MH.TENMH, GV.HOTEN</a:t>
            </a:r>
          </a:p>
          <a:p>
            <a:pPr algn="just">
              <a:lnSpc>
                <a:spcPts val="2099"/>
              </a:lnSpc>
              <a:spcBef>
                <a:spcPct val="0"/>
              </a:spcBef>
            </a:pPr>
            <a:r>
              <a:rPr lang="en-US" sz="1999" spc="67">
                <a:solidFill>
                  <a:srgbClr val="FFFFFF"/>
                </a:solidFill>
                <a:latin typeface="Public Sans"/>
                <a:ea typeface="Public Sans"/>
                <a:cs typeface="Public Sans"/>
                <a:sym typeface="Public Sans"/>
              </a:rPr>
              <a:t>FROM LICHDAY LD</a:t>
            </a:r>
          </a:p>
          <a:p>
            <a:pPr algn="just">
              <a:lnSpc>
                <a:spcPts val="2099"/>
              </a:lnSpc>
              <a:spcBef>
                <a:spcPct val="0"/>
              </a:spcBef>
            </a:pPr>
            <a:r>
              <a:rPr lang="en-US" sz="1999" spc="67">
                <a:solidFill>
                  <a:srgbClr val="FFFFFF"/>
                </a:solidFill>
                <a:latin typeface="Public Sans"/>
                <a:ea typeface="Public Sans"/>
                <a:cs typeface="Public Sans"/>
                <a:sym typeface="Public Sans"/>
              </a:rPr>
              <a:t>JO</a:t>
            </a:r>
            <a:r>
              <a:rPr lang="en-US" sz="1999" spc="67">
                <a:solidFill>
                  <a:srgbClr val="FFFFFF"/>
                </a:solidFill>
                <a:latin typeface="Public Sans"/>
                <a:ea typeface="Public Sans"/>
                <a:cs typeface="Public Sans"/>
                <a:sym typeface="Public Sans"/>
              </a:rPr>
              <a:t>IN LOP L ON LD.MALOP = L.MALOP</a:t>
            </a:r>
          </a:p>
          <a:p>
            <a:pPr algn="just">
              <a:lnSpc>
                <a:spcPts val="2099"/>
              </a:lnSpc>
              <a:spcBef>
                <a:spcPct val="0"/>
              </a:spcBef>
            </a:pPr>
            <a:r>
              <a:rPr lang="en-US" sz="1999" spc="67">
                <a:solidFill>
                  <a:srgbClr val="FFFFFF"/>
                </a:solidFill>
                <a:latin typeface="Public Sans"/>
                <a:ea typeface="Public Sans"/>
                <a:cs typeface="Public Sans"/>
                <a:sym typeface="Public Sans"/>
              </a:rPr>
              <a:t>JOIN MONHOC MH ON LD.MA</a:t>
            </a:r>
            <a:r>
              <a:rPr lang="en-US" sz="1999" spc="67">
                <a:solidFill>
                  <a:srgbClr val="FFFFFF"/>
                </a:solidFill>
                <a:latin typeface="Public Sans"/>
                <a:ea typeface="Public Sans"/>
                <a:cs typeface="Public Sans"/>
                <a:sym typeface="Public Sans"/>
              </a:rPr>
              <a:t>MH = MH.MAMH</a:t>
            </a:r>
          </a:p>
          <a:p>
            <a:pPr algn="just">
              <a:lnSpc>
                <a:spcPts val="2099"/>
              </a:lnSpc>
              <a:spcBef>
                <a:spcPct val="0"/>
              </a:spcBef>
            </a:pPr>
            <a:r>
              <a:rPr lang="en-US" sz="1999" spc="67">
                <a:solidFill>
                  <a:srgbClr val="FFFFFF"/>
                </a:solidFill>
                <a:latin typeface="Public Sans"/>
                <a:ea typeface="Public Sans"/>
                <a:cs typeface="Public Sans"/>
                <a:sym typeface="Public Sans"/>
              </a:rPr>
              <a:t>JOIN GIAOVIEN GV ON LD.</a:t>
            </a:r>
            <a:r>
              <a:rPr lang="en-US" sz="1999" spc="67">
                <a:solidFill>
                  <a:srgbClr val="FFFFFF"/>
                </a:solidFill>
                <a:latin typeface="Public Sans"/>
                <a:ea typeface="Public Sans"/>
                <a:cs typeface="Public Sans"/>
                <a:sym typeface="Public Sans"/>
              </a:rPr>
              <a:t>MAGV </a:t>
            </a:r>
            <a:r>
              <a:rPr lang="en-US" sz="1999" spc="67">
                <a:solidFill>
                  <a:srgbClr val="FFFFFF"/>
                </a:solidFill>
                <a:latin typeface="Public Sans"/>
                <a:ea typeface="Public Sans"/>
                <a:cs typeface="Public Sans"/>
                <a:sym typeface="Public Sans"/>
              </a:rPr>
              <a:t>= GV.MAGV</a:t>
            </a:r>
          </a:p>
          <a:p>
            <a:pPr algn="just">
              <a:lnSpc>
                <a:spcPts val="2099"/>
              </a:lnSpc>
              <a:spcBef>
                <a:spcPct val="0"/>
              </a:spcBef>
            </a:pPr>
            <a:r>
              <a:rPr lang="en-US" sz="1999" spc="67">
                <a:solidFill>
                  <a:srgbClr val="FFFFFF"/>
                </a:solidFill>
                <a:latin typeface="Public Sans"/>
                <a:ea typeface="Public Sans"/>
                <a:cs typeface="Public Sans"/>
                <a:sym typeface="Public Sans"/>
              </a:rPr>
              <a:t>WHERE LD.PHONG = 'H9.01'</a:t>
            </a:r>
          </a:p>
          <a:p>
            <a:pPr algn="just">
              <a:lnSpc>
                <a:spcPts val="2099"/>
              </a:lnSpc>
              <a:spcBef>
                <a:spcPct val="0"/>
              </a:spcBef>
            </a:pPr>
            <a:r>
              <a:rPr lang="en-US" sz="1999" spc="67">
                <a:solidFill>
                  <a:srgbClr val="FFFFFF"/>
                </a:solidFill>
                <a:latin typeface="Public Sans"/>
                <a:ea typeface="Public Sans"/>
                <a:cs typeface="Public Sans"/>
                <a:sym typeface="Public Sans"/>
              </a:rPr>
              <a:t>AND LD.NGAYDAY = '2025-05-10';</a:t>
            </a:r>
          </a:p>
          <a:p>
            <a:pPr algn="just">
              <a:lnSpc>
                <a:spcPts val="2099"/>
              </a:lnSpc>
              <a:spcBef>
                <a:spcPct val="0"/>
              </a:spcBef>
            </a:pPr>
          </a:p>
        </p:txBody>
      </p:sp>
      <p:grpSp>
        <p:nvGrpSpPr>
          <p:cNvPr name="Group 3" id="3"/>
          <p:cNvGrpSpPr/>
          <p:nvPr/>
        </p:nvGrpSpPr>
        <p:grpSpPr>
          <a:xfrm rot="0">
            <a:off x="277845" y="456486"/>
            <a:ext cx="10048363" cy="748374"/>
            <a:chOff x="0" y="0"/>
            <a:chExt cx="2646483" cy="197103"/>
          </a:xfrm>
        </p:grpSpPr>
        <p:sp>
          <p:nvSpPr>
            <p:cNvPr name="Freeform 4" id="4"/>
            <p:cNvSpPr/>
            <p:nvPr/>
          </p:nvSpPr>
          <p:spPr>
            <a:xfrm flipH="false" flipV="false" rot="0">
              <a:off x="0" y="0"/>
              <a:ext cx="2646482" cy="197103"/>
            </a:xfrm>
            <a:custGeom>
              <a:avLst/>
              <a:gdLst/>
              <a:ahLst/>
              <a:cxnLst/>
              <a:rect r="r" b="b" t="t" l="l"/>
              <a:pathLst>
                <a:path h="197103" w="2646482">
                  <a:moveTo>
                    <a:pt x="19262" y="0"/>
                  </a:moveTo>
                  <a:lnTo>
                    <a:pt x="2627221" y="0"/>
                  </a:lnTo>
                  <a:cubicBezTo>
                    <a:pt x="2637859" y="0"/>
                    <a:pt x="2646482" y="8624"/>
                    <a:pt x="2646482" y="19262"/>
                  </a:cubicBezTo>
                  <a:lnTo>
                    <a:pt x="2646482" y="177841"/>
                  </a:lnTo>
                  <a:cubicBezTo>
                    <a:pt x="2646482" y="188479"/>
                    <a:pt x="2637859" y="197103"/>
                    <a:pt x="2627221" y="197103"/>
                  </a:cubicBezTo>
                  <a:lnTo>
                    <a:pt x="19262" y="197103"/>
                  </a:lnTo>
                  <a:cubicBezTo>
                    <a:pt x="8624" y="197103"/>
                    <a:pt x="0" y="188479"/>
                    <a:pt x="0" y="177841"/>
                  </a:cubicBezTo>
                  <a:lnTo>
                    <a:pt x="0" y="19262"/>
                  </a:lnTo>
                  <a:cubicBezTo>
                    <a:pt x="0" y="8624"/>
                    <a:pt x="8624" y="0"/>
                    <a:pt x="19262"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2646483"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23731761- NGUYỄN NGỌC KIM NGÂN</a:t>
              </a:r>
            </a:p>
          </p:txBody>
        </p:sp>
      </p:grpSp>
      <p:sp>
        <p:nvSpPr>
          <p:cNvPr name="TextBox 6" id="6"/>
          <p:cNvSpPr txBox="true"/>
          <p:nvPr/>
        </p:nvSpPr>
        <p:spPr>
          <a:xfrm rot="0">
            <a:off x="277845" y="5579208"/>
            <a:ext cx="9385710" cy="3362325"/>
          </a:xfrm>
          <a:prstGeom prst="rect">
            <a:avLst/>
          </a:prstGeom>
        </p:spPr>
        <p:txBody>
          <a:bodyPr anchor="t" rtlCol="false" tIns="0" lIns="0" bIns="0" rIns="0">
            <a:spAutoFit/>
          </a:bodyPr>
          <a:lstStyle/>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CÂU LỆNH </a:t>
            </a:r>
            <a:r>
              <a:rPr lang="en-US" sz="1999" spc="67" strike="noStrike" u="none">
                <a:solidFill>
                  <a:srgbClr val="FFFFFF"/>
                </a:solidFill>
                <a:latin typeface="Public Sans"/>
                <a:ea typeface="Public Sans"/>
                <a:cs typeface="Public Sans"/>
                <a:sym typeface="Public Sans"/>
              </a:rPr>
              <a:t>UP</a:t>
            </a:r>
            <a:r>
              <a:rPr lang="en-US" sz="1999" spc="67" strike="noStrike" u="none">
                <a:solidFill>
                  <a:srgbClr val="FFFFFF"/>
                </a:solidFill>
                <a:latin typeface="Public Sans"/>
                <a:ea typeface="Public Sans"/>
                <a:cs typeface="Public Sans"/>
                <a:sym typeface="Public Sans"/>
              </a:rPr>
              <a:t>D</a:t>
            </a:r>
            <a:r>
              <a:rPr lang="en-US" sz="1999" spc="67" strike="noStrike" u="none">
                <a:solidFill>
                  <a:srgbClr val="FFFFFF"/>
                </a:solidFill>
                <a:latin typeface="Public Sans"/>
                <a:ea typeface="Public Sans"/>
                <a:cs typeface="Public Sans"/>
                <a:sym typeface="Public Sans"/>
              </a:rPr>
              <a:t>A</a:t>
            </a:r>
            <a:r>
              <a:rPr lang="en-US" sz="1999" spc="67" strike="noStrike" u="none">
                <a:solidFill>
                  <a:srgbClr val="FFFFFF"/>
                </a:solidFill>
                <a:latin typeface="Public Sans"/>
                <a:ea typeface="Public Sans"/>
                <a:cs typeface="Public Sans"/>
                <a:sym typeface="Public Sans"/>
              </a:rPr>
              <a:t>TE</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Câu hỏi: </a:t>
            </a:r>
            <a:r>
              <a:rPr lang="en-US" sz="1999" spc="67" strike="noStrike" u="none">
                <a:solidFill>
                  <a:srgbClr val="FFFFFF"/>
                </a:solidFill>
                <a:latin typeface="Public Sans"/>
                <a:ea typeface="Public Sans"/>
                <a:cs typeface="Public Sans"/>
                <a:sym typeface="Public Sans"/>
              </a:rPr>
              <a:t>Cậ</a:t>
            </a:r>
            <a:r>
              <a:rPr lang="en-US" sz="1999" spc="67" strike="noStrike" u="none">
                <a:solidFill>
                  <a:srgbClr val="FFFFFF"/>
                </a:solidFill>
                <a:latin typeface="Public Sans"/>
                <a:ea typeface="Public Sans"/>
                <a:cs typeface="Public Sans"/>
                <a:sym typeface="Public Sans"/>
              </a:rPr>
              <a:t>p</a:t>
            </a:r>
            <a:r>
              <a:rPr lang="en-US" sz="1999" spc="67" strike="noStrike" u="none">
                <a:solidFill>
                  <a:srgbClr val="FFFFFF"/>
                </a:solidFill>
                <a:latin typeface="Public Sans"/>
                <a:ea typeface="Public Sans"/>
                <a:cs typeface="Public Sans"/>
                <a:sym typeface="Public Sans"/>
              </a:rPr>
              <a:t> n</a:t>
            </a:r>
            <a:r>
              <a:rPr lang="en-US" sz="1999" spc="67" strike="noStrike" u="none">
                <a:solidFill>
                  <a:srgbClr val="FFFFFF"/>
                </a:solidFill>
                <a:latin typeface="Public Sans"/>
                <a:ea typeface="Public Sans"/>
                <a:cs typeface="Public Sans"/>
                <a:sym typeface="Public Sans"/>
              </a:rPr>
              <a:t>h</a:t>
            </a:r>
            <a:r>
              <a:rPr lang="en-US" sz="1999" spc="67" strike="noStrike" u="none">
                <a:solidFill>
                  <a:srgbClr val="FFFFFF"/>
                </a:solidFill>
                <a:latin typeface="Public Sans"/>
                <a:ea typeface="Public Sans"/>
                <a:cs typeface="Public Sans"/>
                <a:sym typeface="Public Sans"/>
              </a:rPr>
              <a:t>ật điểm tru</a:t>
            </a:r>
            <a:r>
              <a:rPr lang="en-US" sz="1999" spc="67" strike="noStrike" u="none">
                <a:solidFill>
                  <a:srgbClr val="FFFFFF"/>
                </a:solidFill>
                <a:latin typeface="Public Sans"/>
                <a:ea typeface="Public Sans"/>
                <a:cs typeface="Public Sans"/>
                <a:sym typeface="Public Sans"/>
              </a:rPr>
              <a:t>ng </a:t>
            </a:r>
            <a:r>
              <a:rPr lang="en-US" sz="1999" spc="67" strike="noStrike" u="none">
                <a:solidFill>
                  <a:srgbClr val="FFFFFF"/>
                </a:solidFill>
                <a:latin typeface="Public Sans"/>
                <a:ea typeface="Public Sans"/>
                <a:cs typeface="Public Sans"/>
                <a:sym typeface="Public Sans"/>
              </a:rPr>
              <a:t>bìn</a:t>
            </a:r>
            <a:r>
              <a:rPr lang="en-US" sz="1999" spc="67" strike="noStrike" u="none">
                <a:solidFill>
                  <a:srgbClr val="FFFFFF"/>
                </a:solidFill>
                <a:latin typeface="Public Sans"/>
                <a:ea typeface="Public Sans"/>
                <a:cs typeface="Public Sans"/>
                <a:sym typeface="Public Sans"/>
              </a:rPr>
              <a:t>h</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c</a:t>
            </a:r>
            <a:r>
              <a:rPr lang="en-US" sz="1999" spc="67" strike="noStrike" u="none">
                <a:solidFill>
                  <a:srgbClr val="FFFFFF"/>
                </a:solidFill>
                <a:latin typeface="Public Sans"/>
                <a:ea typeface="Public Sans"/>
                <a:cs typeface="Public Sans"/>
                <a:sym typeface="Public Sans"/>
              </a:rPr>
              <a:t>ủa tất</a:t>
            </a:r>
            <a:r>
              <a:rPr lang="en-US" sz="1999" spc="67" strike="noStrike" u="none">
                <a:solidFill>
                  <a:srgbClr val="FFFFFF"/>
                </a:solidFill>
                <a:latin typeface="Public Sans"/>
                <a:ea typeface="Public Sans"/>
                <a:cs typeface="Public Sans"/>
                <a:sym typeface="Public Sans"/>
              </a:rPr>
              <a:t> c</a:t>
            </a:r>
            <a:r>
              <a:rPr lang="en-US" sz="1999" spc="67" strike="noStrike" u="none">
                <a:solidFill>
                  <a:srgbClr val="FFFFFF"/>
                </a:solidFill>
                <a:latin typeface="Public Sans"/>
                <a:ea typeface="Public Sans"/>
                <a:cs typeface="Public Sans"/>
                <a:sym typeface="Public Sans"/>
              </a:rPr>
              <a:t>ả</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sinh</a:t>
            </a:r>
            <a:r>
              <a:rPr lang="en-US" sz="1999" spc="67" strike="noStrike" u="none">
                <a:solidFill>
                  <a:srgbClr val="FFFFFF"/>
                </a:solidFill>
                <a:latin typeface="Public Sans"/>
                <a:ea typeface="Public Sans"/>
                <a:cs typeface="Public Sans"/>
                <a:sym typeface="Public Sans"/>
              </a:rPr>
              <a:t> v</a:t>
            </a:r>
            <a:r>
              <a:rPr lang="en-US" sz="1999" spc="67" strike="noStrike" u="none">
                <a:solidFill>
                  <a:srgbClr val="FFFFFF"/>
                </a:solidFill>
                <a:latin typeface="Public Sans"/>
                <a:ea typeface="Public Sans"/>
                <a:cs typeface="Public Sans"/>
                <a:sym typeface="Public Sans"/>
              </a:rPr>
              <a:t>iên trong các lớp thuộc</a:t>
            </a:r>
            <a:r>
              <a:rPr lang="en-US" sz="1999" spc="67" strike="noStrike" u="none">
                <a:solidFill>
                  <a:srgbClr val="FFFFFF"/>
                </a:solidFill>
                <a:latin typeface="Public Sans"/>
                <a:ea typeface="Public Sans"/>
                <a:cs typeface="Public Sans"/>
                <a:sym typeface="Public Sans"/>
              </a:rPr>
              <a:t> kh</a:t>
            </a:r>
            <a:r>
              <a:rPr lang="en-US" sz="1999" spc="67" strike="noStrike" u="none">
                <a:solidFill>
                  <a:srgbClr val="FFFFFF"/>
                </a:solidFill>
                <a:latin typeface="Public Sans"/>
                <a:ea typeface="Public Sans"/>
                <a:cs typeface="Public Sans"/>
                <a:sym typeface="Public Sans"/>
              </a:rPr>
              <a:t>oa "Thươ</a:t>
            </a:r>
            <a:r>
              <a:rPr lang="en-US" sz="1999" spc="67" strike="noStrike" u="none">
                <a:solidFill>
                  <a:srgbClr val="FFFFFF"/>
                </a:solidFill>
                <a:latin typeface="Public Sans"/>
                <a:ea typeface="Public Sans"/>
                <a:cs typeface="Public Sans"/>
                <a:sym typeface="Public Sans"/>
              </a:rPr>
              <a:t>ng </a:t>
            </a:r>
            <a:r>
              <a:rPr lang="en-US" sz="1999" spc="67" strike="noStrike" u="none">
                <a:solidFill>
                  <a:srgbClr val="FFFFFF"/>
                </a:solidFill>
                <a:latin typeface="Public Sans"/>
                <a:ea typeface="Public Sans"/>
                <a:cs typeface="Public Sans"/>
                <a:sym typeface="Public Sans"/>
              </a:rPr>
              <a:t>mại điệ</a:t>
            </a:r>
            <a:r>
              <a:rPr lang="en-US" sz="1999" spc="67" strike="noStrike" u="none">
                <a:solidFill>
                  <a:srgbClr val="FFFFFF"/>
                </a:solidFill>
                <a:latin typeface="Public Sans"/>
                <a:ea typeface="Public Sans"/>
                <a:cs typeface="Public Sans"/>
                <a:sym typeface="Public Sans"/>
              </a:rPr>
              <a:t>n </a:t>
            </a:r>
            <a:r>
              <a:rPr lang="en-US" sz="1999" spc="67" strike="noStrike" u="none">
                <a:solidFill>
                  <a:srgbClr val="FFFFFF"/>
                </a:solidFill>
                <a:latin typeface="Public Sans"/>
                <a:ea typeface="Public Sans"/>
                <a:cs typeface="Public Sans"/>
                <a:sym typeface="Public Sans"/>
              </a:rPr>
              <a:t>t</a:t>
            </a:r>
            <a:r>
              <a:rPr lang="en-US" sz="1999" spc="67" strike="noStrike" u="none">
                <a:solidFill>
                  <a:srgbClr val="FFFFFF"/>
                </a:solidFill>
                <a:latin typeface="Public Sans"/>
                <a:ea typeface="Public Sans"/>
                <a:cs typeface="Public Sans"/>
                <a:sym typeface="Public Sans"/>
              </a:rPr>
              <a:t>ử</a:t>
            </a:r>
            <a:r>
              <a:rPr lang="en-US" sz="1999" spc="67" strike="noStrike" u="none">
                <a:solidFill>
                  <a:srgbClr val="FFFFFF"/>
                </a:solidFill>
                <a:latin typeface="Public Sans"/>
                <a:ea typeface="Public Sans"/>
                <a:cs typeface="Public Sans"/>
                <a:sym typeface="Public Sans"/>
              </a:rPr>
              <a:t>"</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tă</a:t>
            </a:r>
            <a:r>
              <a:rPr lang="en-US" sz="1999" spc="67" strike="noStrike" u="none">
                <a:solidFill>
                  <a:srgbClr val="FFFFFF"/>
                </a:solidFill>
                <a:latin typeface="Public Sans"/>
                <a:ea typeface="Public Sans"/>
                <a:cs typeface="Public Sans"/>
                <a:sym typeface="Public Sans"/>
              </a:rPr>
              <a:t>ng </a:t>
            </a:r>
            <a:r>
              <a:rPr lang="en-US" sz="1999" spc="67" strike="noStrike" u="none">
                <a:solidFill>
                  <a:srgbClr val="FFFFFF"/>
                </a:solidFill>
                <a:latin typeface="Public Sans"/>
                <a:ea typeface="Public Sans"/>
                <a:cs typeface="Public Sans"/>
                <a:sym typeface="Public Sans"/>
              </a:rPr>
              <a:t>thêm</a:t>
            </a:r>
            <a:r>
              <a:rPr lang="en-US" sz="1999" spc="67" strike="noStrike" u="none">
                <a:solidFill>
                  <a:srgbClr val="FFFFFF"/>
                </a:solidFill>
                <a:latin typeface="Public Sans"/>
                <a:ea typeface="Public Sans"/>
                <a:cs typeface="Public Sans"/>
                <a:sym typeface="Public Sans"/>
              </a:rPr>
              <a:t> 0</a:t>
            </a:r>
            <a:r>
              <a:rPr lang="en-US" sz="1999" spc="67" strike="noStrike" u="none">
                <a:solidFill>
                  <a:srgbClr val="FFFFFF"/>
                </a:solidFill>
                <a:latin typeface="Public Sans"/>
                <a:ea typeface="Public Sans"/>
                <a:cs typeface="Public Sans"/>
                <a:sym typeface="Public Sans"/>
              </a:rPr>
              <a:t>.5</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đ</a:t>
            </a:r>
            <a:r>
              <a:rPr lang="en-US" sz="1999" spc="67" strike="noStrike" u="none">
                <a:solidFill>
                  <a:srgbClr val="FFFFFF"/>
                </a:solidFill>
                <a:latin typeface="Public Sans"/>
                <a:ea typeface="Public Sans"/>
                <a:cs typeface="Public Sans"/>
                <a:sym typeface="Public Sans"/>
              </a:rPr>
              <a:t>i</a:t>
            </a:r>
            <a:r>
              <a:rPr lang="en-US" sz="1999" spc="67" strike="noStrike" u="none">
                <a:solidFill>
                  <a:srgbClr val="FFFFFF"/>
                </a:solidFill>
                <a:latin typeface="Public Sans"/>
                <a:ea typeface="Public Sans"/>
                <a:cs typeface="Public Sans"/>
                <a:sym typeface="Public Sans"/>
              </a:rPr>
              <a:t>ểm,</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n</a:t>
            </a:r>
            <a:r>
              <a:rPr lang="en-US" sz="1999" spc="67" strike="noStrike" u="none">
                <a:solidFill>
                  <a:srgbClr val="FFFFFF"/>
                </a:solidFill>
                <a:latin typeface="Public Sans"/>
                <a:ea typeface="Public Sans"/>
                <a:cs typeface="Public Sans"/>
                <a:sym typeface="Public Sans"/>
              </a:rPr>
              <a:t>h</a:t>
            </a:r>
            <a:r>
              <a:rPr lang="en-US" sz="1999" spc="67" strike="noStrike" u="none">
                <a:solidFill>
                  <a:srgbClr val="FFFFFF"/>
                </a:solidFill>
                <a:latin typeface="Public Sans"/>
                <a:ea typeface="Public Sans"/>
                <a:cs typeface="Public Sans"/>
                <a:sym typeface="Public Sans"/>
              </a:rPr>
              <a:t>ư</a:t>
            </a:r>
            <a:r>
              <a:rPr lang="en-US" sz="1999" spc="67" strike="noStrike" u="none">
                <a:solidFill>
                  <a:srgbClr val="FFFFFF"/>
                </a:solidFill>
                <a:latin typeface="Public Sans"/>
                <a:ea typeface="Public Sans"/>
                <a:cs typeface="Public Sans"/>
                <a:sym typeface="Public Sans"/>
              </a:rPr>
              <a:t>ng </a:t>
            </a:r>
            <a:r>
              <a:rPr lang="en-US" sz="1999" spc="67" strike="noStrike" u="none">
                <a:solidFill>
                  <a:srgbClr val="FFFFFF"/>
                </a:solidFill>
                <a:latin typeface="Public Sans"/>
                <a:ea typeface="Public Sans"/>
                <a:cs typeface="Public Sans"/>
                <a:sym typeface="Public Sans"/>
              </a:rPr>
              <a:t>chỉ</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áp</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dụ</a:t>
            </a:r>
            <a:r>
              <a:rPr lang="en-US" sz="1999" spc="67" strike="noStrike" u="none">
                <a:solidFill>
                  <a:srgbClr val="FFFFFF"/>
                </a:solidFill>
                <a:latin typeface="Public Sans"/>
                <a:ea typeface="Public Sans"/>
                <a:cs typeface="Public Sans"/>
                <a:sym typeface="Public Sans"/>
              </a:rPr>
              <a:t>ng c</a:t>
            </a:r>
            <a:r>
              <a:rPr lang="en-US" sz="1999" spc="67" strike="noStrike" u="none">
                <a:solidFill>
                  <a:srgbClr val="FFFFFF"/>
                </a:solidFill>
                <a:latin typeface="Public Sans"/>
                <a:ea typeface="Public Sans"/>
                <a:cs typeface="Public Sans"/>
                <a:sym typeface="Public Sans"/>
              </a:rPr>
              <a:t>ho</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nhữn</a:t>
            </a:r>
            <a:r>
              <a:rPr lang="en-US" sz="1999" spc="67" strike="noStrike" u="none">
                <a:solidFill>
                  <a:srgbClr val="FFFFFF"/>
                </a:solidFill>
                <a:latin typeface="Public Sans"/>
                <a:ea typeface="Public Sans"/>
                <a:cs typeface="Public Sans"/>
                <a:sym typeface="Public Sans"/>
              </a:rPr>
              <a:t>g</a:t>
            </a:r>
            <a:r>
              <a:rPr lang="en-US" sz="1999" spc="67" strike="noStrike" u="none">
                <a:solidFill>
                  <a:srgbClr val="FFFFFF"/>
                </a:solidFill>
                <a:latin typeface="Public Sans"/>
                <a:ea typeface="Public Sans"/>
                <a:cs typeface="Public Sans"/>
                <a:sym typeface="Public Sans"/>
              </a:rPr>
              <a:t> s</a:t>
            </a:r>
            <a:r>
              <a:rPr lang="en-US" sz="1999" spc="67" strike="noStrike" u="none">
                <a:solidFill>
                  <a:srgbClr val="FFFFFF"/>
                </a:solidFill>
                <a:latin typeface="Public Sans"/>
                <a:ea typeface="Public Sans"/>
                <a:cs typeface="Public Sans"/>
                <a:sym typeface="Public Sans"/>
              </a:rPr>
              <a:t>i</a:t>
            </a:r>
            <a:r>
              <a:rPr lang="en-US" sz="1999" spc="67" strike="noStrike" u="none">
                <a:solidFill>
                  <a:srgbClr val="FFFFFF"/>
                </a:solidFill>
                <a:latin typeface="Public Sans"/>
                <a:ea typeface="Public Sans"/>
                <a:cs typeface="Public Sans"/>
                <a:sym typeface="Public Sans"/>
              </a:rPr>
              <a:t>nh</a:t>
            </a:r>
            <a:r>
              <a:rPr lang="en-US" sz="1999" spc="67" strike="noStrike" u="none">
                <a:solidFill>
                  <a:srgbClr val="FFFFFF"/>
                </a:solidFill>
                <a:latin typeface="Public Sans"/>
                <a:ea typeface="Public Sans"/>
                <a:cs typeface="Public Sans"/>
                <a:sym typeface="Public Sans"/>
              </a:rPr>
              <a:t> viên </a:t>
            </a:r>
            <a:r>
              <a:rPr lang="en-US" sz="1999" spc="67" strike="noStrike" u="none">
                <a:solidFill>
                  <a:srgbClr val="FFFFFF"/>
                </a:solidFill>
                <a:latin typeface="Public Sans"/>
                <a:ea typeface="Public Sans"/>
                <a:cs typeface="Public Sans"/>
                <a:sym typeface="Public Sans"/>
              </a:rPr>
              <a:t>có </a:t>
            </a:r>
            <a:r>
              <a:rPr lang="en-US" sz="1999" spc="67" strike="noStrike" u="none">
                <a:solidFill>
                  <a:srgbClr val="FFFFFF"/>
                </a:solidFill>
                <a:latin typeface="Public Sans"/>
                <a:ea typeface="Public Sans"/>
                <a:cs typeface="Public Sans"/>
                <a:sym typeface="Public Sans"/>
              </a:rPr>
              <a:t>đ</a:t>
            </a:r>
            <a:r>
              <a:rPr lang="en-US" sz="1999" spc="67" strike="noStrike" u="none">
                <a:solidFill>
                  <a:srgbClr val="FFFFFF"/>
                </a:solidFill>
                <a:latin typeface="Public Sans"/>
                <a:ea typeface="Public Sans"/>
                <a:cs typeface="Public Sans"/>
                <a:sym typeface="Public Sans"/>
              </a:rPr>
              <a:t>iểm</a:t>
            </a:r>
            <a:r>
              <a:rPr lang="en-US" sz="1999" spc="67" strike="noStrike" u="none">
                <a:solidFill>
                  <a:srgbClr val="FFFFFF"/>
                </a:solidFill>
                <a:latin typeface="Public Sans"/>
                <a:ea typeface="Public Sans"/>
                <a:cs typeface="Public Sans"/>
                <a:sym typeface="Public Sans"/>
              </a:rPr>
              <a:t> t</a:t>
            </a:r>
            <a:r>
              <a:rPr lang="en-US" sz="1999" spc="67" strike="noStrike" u="none">
                <a:solidFill>
                  <a:srgbClr val="FFFFFF"/>
                </a:solidFill>
                <a:latin typeface="Public Sans"/>
                <a:ea typeface="Public Sans"/>
                <a:cs typeface="Public Sans"/>
                <a:sym typeface="Public Sans"/>
              </a:rPr>
              <a:t>ru</a:t>
            </a:r>
            <a:r>
              <a:rPr lang="en-US" sz="1999" spc="67" strike="noStrike" u="none">
                <a:solidFill>
                  <a:srgbClr val="FFFFFF"/>
                </a:solidFill>
                <a:latin typeface="Public Sans"/>
                <a:ea typeface="Public Sans"/>
                <a:cs typeface="Public Sans"/>
                <a:sym typeface="Public Sans"/>
              </a:rPr>
              <a:t>ng </a:t>
            </a:r>
            <a:r>
              <a:rPr lang="en-US" sz="1999" spc="67" strike="noStrike" u="none">
                <a:solidFill>
                  <a:srgbClr val="FFFFFF"/>
                </a:solidFill>
                <a:latin typeface="Public Sans"/>
                <a:ea typeface="Public Sans"/>
                <a:cs typeface="Public Sans"/>
                <a:sym typeface="Public Sans"/>
              </a:rPr>
              <a:t>bình h</a:t>
            </a:r>
            <a:r>
              <a:rPr lang="en-US" sz="1999" spc="67" strike="noStrike" u="none">
                <a:solidFill>
                  <a:srgbClr val="FFFFFF"/>
                </a:solidFill>
                <a:latin typeface="Public Sans"/>
                <a:ea typeface="Public Sans"/>
                <a:cs typeface="Public Sans"/>
                <a:sym typeface="Public Sans"/>
              </a:rPr>
              <a:t>i</a:t>
            </a:r>
            <a:r>
              <a:rPr lang="en-US" sz="1999" spc="67" strike="noStrike" u="none">
                <a:solidFill>
                  <a:srgbClr val="FFFFFF"/>
                </a:solidFill>
                <a:latin typeface="Public Sans"/>
                <a:ea typeface="Public Sans"/>
                <a:cs typeface="Public Sans"/>
                <a:sym typeface="Public Sans"/>
              </a:rPr>
              <a:t>ệ</a:t>
            </a:r>
            <a:r>
              <a:rPr lang="en-US" sz="1999" spc="67" strike="noStrike" u="none">
                <a:solidFill>
                  <a:srgbClr val="FFFFFF"/>
                </a:solidFill>
                <a:latin typeface="Public Sans"/>
                <a:ea typeface="Public Sans"/>
                <a:cs typeface="Public Sans"/>
                <a:sym typeface="Public Sans"/>
              </a:rPr>
              <a:t>n </a:t>
            </a:r>
            <a:r>
              <a:rPr lang="en-US" sz="1999" spc="67" strike="noStrike" u="none">
                <a:solidFill>
                  <a:srgbClr val="FFFFFF"/>
                </a:solidFill>
                <a:latin typeface="Public Sans"/>
                <a:ea typeface="Public Sans"/>
                <a:cs typeface="Public Sans"/>
                <a:sym typeface="Public Sans"/>
              </a:rPr>
              <a:t>t</a:t>
            </a:r>
            <a:r>
              <a:rPr lang="en-US" sz="1999" spc="67" strike="noStrike" u="none">
                <a:solidFill>
                  <a:srgbClr val="FFFFFF"/>
                </a:solidFill>
                <a:latin typeface="Public Sans"/>
                <a:ea typeface="Public Sans"/>
                <a:cs typeface="Public Sans"/>
                <a:sym typeface="Public Sans"/>
              </a:rPr>
              <a:t>ạ</a:t>
            </a:r>
            <a:r>
              <a:rPr lang="en-US" sz="1999" spc="67" strike="noStrike" u="none">
                <a:solidFill>
                  <a:srgbClr val="FFFFFF"/>
                </a:solidFill>
                <a:latin typeface="Public Sans"/>
                <a:ea typeface="Public Sans"/>
                <a:cs typeface="Public Sans"/>
                <a:sym typeface="Public Sans"/>
              </a:rPr>
              <a:t>i từ</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5.0 trở</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lên.</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UPDATE SINHVIEN</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SET DIEMTB = DIEMTB + 0.5</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WHERE MALOP IN (</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    SELECT MALOP</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    FROM LOP</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    WHE</a:t>
            </a:r>
            <a:r>
              <a:rPr lang="en-US" sz="1999" spc="67" strike="noStrike" u="none">
                <a:solidFill>
                  <a:srgbClr val="FFFFFF"/>
                </a:solidFill>
                <a:latin typeface="Public Sans"/>
                <a:ea typeface="Public Sans"/>
                <a:cs typeface="Public Sans"/>
                <a:sym typeface="Public Sans"/>
              </a:rPr>
              <a:t>R</a:t>
            </a:r>
            <a:r>
              <a:rPr lang="en-US" sz="1999" spc="67" strike="noStrike" u="none">
                <a:solidFill>
                  <a:srgbClr val="FFFFFF"/>
                </a:solidFill>
                <a:latin typeface="Public Sans"/>
                <a:ea typeface="Public Sans"/>
                <a:cs typeface="Public Sans"/>
                <a:sym typeface="Public Sans"/>
              </a:rPr>
              <a:t>E TENKH</a:t>
            </a:r>
            <a:r>
              <a:rPr lang="en-US" sz="1999" spc="67" strike="noStrike" u="none">
                <a:solidFill>
                  <a:srgbClr val="FFFFFF"/>
                </a:solidFill>
                <a:latin typeface="Public Sans"/>
                <a:ea typeface="Public Sans"/>
                <a:cs typeface="Public Sans"/>
                <a:sym typeface="Public Sans"/>
              </a:rPr>
              <a:t>O</a:t>
            </a:r>
            <a:r>
              <a:rPr lang="en-US" sz="1999" spc="67" strike="noStrike" u="none">
                <a:solidFill>
                  <a:srgbClr val="FFFFFF"/>
                </a:solidFill>
                <a:latin typeface="Public Sans"/>
                <a:ea typeface="Public Sans"/>
                <a:cs typeface="Public Sans"/>
                <a:sym typeface="Public Sans"/>
              </a:rPr>
              <a:t>A = 'Thương mại điện tử'</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AND</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DIEM</a:t>
            </a:r>
            <a:r>
              <a:rPr lang="en-US" sz="1999" spc="67" strike="noStrike" u="none">
                <a:solidFill>
                  <a:srgbClr val="FFFFFF"/>
                </a:solidFill>
                <a:latin typeface="Public Sans"/>
                <a:ea typeface="Public Sans"/>
                <a:cs typeface="Public Sans"/>
                <a:sym typeface="Public Sans"/>
              </a:rPr>
              <a:t>T</a:t>
            </a:r>
            <a:r>
              <a:rPr lang="en-US" sz="1999" spc="67" strike="noStrike" u="none">
                <a:solidFill>
                  <a:srgbClr val="FFFFFF"/>
                </a:solidFill>
                <a:latin typeface="Public Sans"/>
                <a:ea typeface="Public Sans"/>
                <a:cs typeface="Public Sans"/>
                <a:sym typeface="Public Sans"/>
              </a:rPr>
              <a:t>B</a:t>
            </a:r>
            <a:r>
              <a:rPr lang="en-US" sz="1999" spc="67" strike="noStrike" u="none">
                <a:solidFill>
                  <a:srgbClr val="FFFFFF"/>
                </a:solidFill>
                <a:latin typeface="Public Sans"/>
                <a:ea typeface="Public Sans"/>
                <a:cs typeface="Public Sans"/>
                <a:sym typeface="Public Sans"/>
              </a:rPr>
              <a:t> &gt;= 5</a:t>
            </a:r>
            <a:r>
              <a:rPr lang="en-US" sz="1999" spc="67" strike="noStrike" u="none">
                <a:solidFill>
                  <a:srgbClr val="FFFFFF"/>
                </a:solidFill>
                <a:latin typeface="Public Sans"/>
                <a:ea typeface="Public Sans"/>
                <a:cs typeface="Public Sans"/>
                <a:sym typeface="Public Sans"/>
              </a:rPr>
              <a:t>.</a:t>
            </a:r>
            <a:r>
              <a:rPr lang="en-US" sz="1999" spc="67" strike="noStrike" u="none">
                <a:solidFill>
                  <a:srgbClr val="FFFFFF"/>
                </a:solidFill>
                <a:latin typeface="Public Sans"/>
                <a:ea typeface="Public Sans"/>
                <a:cs typeface="Public Sans"/>
                <a:sym typeface="Public Sans"/>
              </a:rPr>
              <a:t>0</a:t>
            </a:r>
            <a:r>
              <a:rPr lang="en-US" sz="1999" spc="67" strike="noStrike" u="none">
                <a:solidFill>
                  <a:srgbClr val="FFFFFF"/>
                </a:solidFill>
                <a:latin typeface="Public Sans"/>
                <a:ea typeface="Public Sans"/>
                <a:cs typeface="Public Sans"/>
                <a:sym typeface="Public Sans"/>
              </a:rPr>
              <a:t>;</a:t>
            </a:r>
          </a:p>
          <a:p>
            <a:pPr algn="just" marL="0" indent="0" lvl="0">
              <a:lnSpc>
                <a:spcPts val="2099"/>
              </a:lnSpc>
              <a:spcBef>
                <a:spcPct val="0"/>
              </a:spcBef>
            </a:pPr>
          </a:p>
        </p:txBody>
      </p:sp>
      <p:sp>
        <p:nvSpPr>
          <p:cNvPr name="TextBox 7" id="7"/>
          <p:cNvSpPr txBox="true"/>
          <p:nvPr/>
        </p:nvSpPr>
        <p:spPr>
          <a:xfrm rot="0">
            <a:off x="10326208" y="1968047"/>
            <a:ext cx="7006585" cy="3105150"/>
          </a:xfrm>
          <a:prstGeom prst="rect">
            <a:avLst/>
          </a:prstGeom>
        </p:spPr>
        <p:txBody>
          <a:bodyPr anchor="t" rtlCol="false" tIns="0" lIns="0" bIns="0" rIns="0">
            <a:spAutoFit/>
          </a:bodyPr>
          <a:lstStyle/>
          <a:p>
            <a:pPr algn="just" marL="0" indent="0" lvl="0">
              <a:lnSpc>
                <a:spcPts val="2099"/>
              </a:lnSpc>
              <a:spcBef>
                <a:spcPct val="0"/>
              </a:spcBef>
            </a:pPr>
            <a:r>
              <a:rPr lang="en-US" sz="1999" spc="67">
                <a:solidFill>
                  <a:srgbClr val="FFFFFF"/>
                </a:solidFill>
                <a:latin typeface="Public Sans"/>
                <a:ea typeface="Public Sans"/>
                <a:cs typeface="Public Sans"/>
                <a:sym typeface="Public Sans"/>
              </a:rPr>
              <a:t>CÂ</a:t>
            </a:r>
            <a:r>
              <a:rPr lang="en-US" sz="1999" spc="67" strike="noStrike" u="none">
                <a:solidFill>
                  <a:srgbClr val="FFFFFF"/>
                </a:solidFill>
                <a:latin typeface="Public Sans"/>
                <a:ea typeface="Public Sans"/>
                <a:cs typeface="Public Sans"/>
                <a:sym typeface="Public Sans"/>
              </a:rPr>
              <a:t>U </a:t>
            </a:r>
            <a:r>
              <a:rPr lang="en-US" sz="1999" spc="67" strike="noStrike" u="none">
                <a:solidFill>
                  <a:srgbClr val="FFFFFF"/>
                </a:solidFill>
                <a:latin typeface="Public Sans"/>
                <a:ea typeface="Public Sans"/>
                <a:cs typeface="Public Sans"/>
                <a:sym typeface="Public Sans"/>
              </a:rPr>
              <a:t>LỆ</a:t>
            </a:r>
            <a:r>
              <a:rPr lang="en-US" sz="1999" spc="67" strike="noStrike" u="none">
                <a:solidFill>
                  <a:srgbClr val="FFFFFF"/>
                </a:solidFill>
                <a:latin typeface="Public Sans"/>
                <a:ea typeface="Public Sans"/>
                <a:cs typeface="Public Sans"/>
                <a:sym typeface="Public Sans"/>
              </a:rPr>
              <a:t>N</a:t>
            </a:r>
            <a:r>
              <a:rPr lang="en-US" sz="1999" spc="67" strike="noStrike" u="none">
                <a:solidFill>
                  <a:srgbClr val="FFFFFF"/>
                </a:solidFill>
                <a:latin typeface="Public Sans"/>
                <a:ea typeface="Public Sans"/>
                <a:cs typeface="Public Sans"/>
                <a:sym typeface="Public Sans"/>
              </a:rPr>
              <a:t>H</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DELET</a:t>
            </a:r>
            <a:r>
              <a:rPr lang="en-US" sz="1999" spc="67" strike="noStrike" u="none">
                <a:solidFill>
                  <a:srgbClr val="FFFFFF"/>
                </a:solidFill>
                <a:latin typeface="Public Sans"/>
                <a:ea typeface="Public Sans"/>
                <a:cs typeface="Public Sans"/>
                <a:sym typeface="Public Sans"/>
              </a:rPr>
              <a:t>E</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Câu hỏi: </a:t>
            </a:r>
            <a:r>
              <a:rPr lang="en-US" sz="1999" spc="67" strike="noStrike" u="none">
                <a:solidFill>
                  <a:srgbClr val="FFFFFF"/>
                </a:solidFill>
                <a:latin typeface="Public Sans"/>
                <a:ea typeface="Public Sans"/>
                <a:cs typeface="Public Sans"/>
                <a:sym typeface="Public Sans"/>
              </a:rPr>
              <a:t>Xóa tấ</a:t>
            </a:r>
            <a:r>
              <a:rPr lang="en-US" sz="1999" spc="67" strike="noStrike" u="none">
                <a:solidFill>
                  <a:srgbClr val="FFFFFF"/>
                </a:solidFill>
                <a:latin typeface="Public Sans"/>
                <a:ea typeface="Public Sans"/>
                <a:cs typeface="Public Sans"/>
                <a:sym typeface="Public Sans"/>
              </a:rPr>
              <a:t>t </a:t>
            </a:r>
            <a:r>
              <a:rPr lang="en-US" sz="1999" spc="67" strike="noStrike" u="none">
                <a:solidFill>
                  <a:srgbClr val="FFFFFF"/>
                </a:solidFill>
                <a:latin typeface="Public Sans"/>
                <a:ea typeface="Public Sans"/>
                <a:cs typeface="Public Sans"/>
                <a:sym typeface="Public Sans"/>
              </a:rPr>
              <a:t>cả</a:t>
            </a:r>
            <a:r>
              <a:rPr lang="en-US" sz="1999" spc="67" strike="noStrike" u="none">
                <a:solidFill>
                  <a:srgbClr val="FFFFFF"/>
                </a:solidFill>
                <a:latin typeface="Public Sans"/>
                <a:ea typeface="Public Sans"/>
                <a:cs typeface="Public Sans"/>
                <a:sym typeface="Public Sans"/>
              </a:rPr>
              <a:t> các </a:t>
            </a:r>
            <a:r>
              <a:rPr lang="en-US" sz="1999" spc="67" strike="noStrike" u="none">
                <a:solidFill>
                  <a:srgbClr val="FFFFFF"/>
                </a:solidFill>
                <a:latin typeface="Public Sans"/>
                <a:ea typeface="Public Sans"/>
                <a:cs typeface="Public Sans"/>
                <a:sym typeface="Public Sans"/>
              </a:rPr>
              <a:t>lịc</a:t>
            </a:r>
            <a:r>
              <a:rPr lang="en-US" sz="1999" spc="67" strike="noStrike" u="none">
                <a:solidFill>
                  <a:srgbClr val="FFFFFF"/>
                </a:solidFill>
                <a:latin typeface="Public Sans"/>
                <a:ea typeface="Public Sans"/>
                <a:cs typeface="Public Sans"/>
                <a:sym typeface="Public Sans"/>
              </a:rPr>
              <a:t>h dạy </a:t>
            </a:r>
            <a:r>
              <a:rPr lang="en-US" sz="1999" spc="67" strike="noStrike" u="none">
                <a:solidFill>
                  <a:srgbClr val="FFFFFF"/>
                </a:solidFill>
                <a:latin typeface="Public Sans"/>
                <a:ea typeface="Public Sans"/>
                <a:cs typeface="Public Sans"/>
                <a:sym typeface="Public Sans"/>
              </a:rPr>
              <a:t>của</a:t>
            </a:r>
            <a:r>
              <a:rPr lang="en-US" sz="1999" spc="67" strike="noStrike" u="none">
                <a:solidFill>
                  <a:srgbClr val="FFFFFF"/>
                </a:solidFill>
                <a:latin typeface="Public Sans"/>
                <a:ea typeface="Public Sans"/>
                <a:cs typeface="Public Sans"/>
                <a:sym typeface="Public Sans"/>
              </a:rPr>
              <a:t> giáo viên </a:t>
            </a:r>
            <a:r>
              <a:rPr lang="en-US" sz="1999" spc="67" strike="noStrike" u="none">
                <a:solidFill>
                  <a:srgbClr val="FFFFFF"/>
                </a:solidFill>
                <a:latin typeface="Public Sans"/>
                <a:ea typeface="Public Sans"/>
                <a:cs typeface="Public Sans"/>
                <a:sym typeface="Public Sans"/>
              </a:rPr>
              <a:t>chưa </a:t>
            </a:r>
            <a:r>
              <a:rPr lang="en-US" sz="1999" spc="67" strike="noStrike" u="none">
                <a:solidFill>
                  <a:srgbClr val="FFFFFF"/>
                </a:solidFill>
                <a:latin typeface="Public Sans"/>
                <a:ea typeface="Public Sans"/>
                <a:cs typeface="Public Sans"/>
                <a:sym typeface="Public Sans"/>
              </a:rPr>
              <a:t>t</a:t>
            </a:r>
            <a:r>
              <a:rPr lang="en-US" sz="1999" spc="67" strike="noStrike" u="none">
                <a:solidFill>
                  <a:srgbClr val="FFFFFF"/>
                </a:solidFill>
                <a:latin typeface="Public Sans"/>
                <a:ea typeface="Public Sans"/>
                <a:cs typeface="Public Sans"/>
                <a:sym typeface="Public Sans"/>
              </a:rPr>
              <a:t>ừng dạy lớp</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nà</a:t>
            </a:r>
            <a:r>
              <a:rPr lang="en-US" sz="1999" spc="67" strike="noStrike" u="none">
                <a:solidFill>
                  <a:srgbClr val="FFFFFF"/>
                </a:solidFill>
                <a:latin typeface="Public Sans"/>
                <a:ea typeface="Public Sans"/>
                <a:cs typeface="Public Sans"/>
                <a:sym typeface="Public Sans"/>
              </a:rPr>
              <a:t>o có </a:t>
            </a:r>
            <a:r>
              <a:rPr lang="en-US" sz="1999" spc="67" strike="noStrike" u="none">
                <a:solidFill>
                  <a:srgbClr val="FFFFFF"/>
                </a:solidFill>
                <a:latin typeface="Public Sans"/>
                <a:ea typeface="Public Sans"/>
                <a:cs typeface="Public Sans"/>
                <a:sym typeface="Public Sans"/>
              </a:rPr>
              <a:t>sĩ số </a:t>
            </a:r>
            <a:r>
              <a:rPr lang="en-US" sz="1999" spc="67" strike="noStrike" u="none">
                <a:solidFill>
                  <a:srgbClr val="FFFFFF"/>
                </a:solidFill>
                <a:latin typeface="Public Sans"/>
                <a:ea typeface="Public Sans"/>
                <a:cs typeface="Public Sans"/>
                <a:sym typeface="Public Sans"/>
              </a:rPr>
              <a:t>t</a:t>
            </a:r>
            <a:r>
              <a:rPr lang="en-US" sz="1999" spc="67" strike="noStrike" u="none">
                <a:solidFill>
                  <a:srgbClr val="FFFFFF"/>
                </a:solidFill>
                <a:latin typeface="Public Sans"/>
                <a:ea typeface="Public Sans"/>
                <a:cs typeface="Public Sans"/>
                <a:sym typeface="Public Sans"/>
              </a:rPr>
              <a:t>r</a:t>
            </a:r>
            <a:r>
              <a:rPr lang="en-US" sz="1999" spc="67" strike="noStrike" u="none">
                <a:solidFill>
                  <a:srgbClr val="FFFFFF"/>
                </a:solidFill>
                <a:latin typeface="Public Sans"/>
                <a:ea typeface="Public Sans"/>
                <a:cs typeface="Public Sans"/>
                <a:sym typeface="Public Sans"/>
              </a:rPr>
              <a:t>ên </a:t>
            </a:r>
            <a:r>
              <a:rPr lang="en-US" sz="1999" spc="67" strike="noStrike" u="none">
                <a:solidFill>
                  <a:srgbClr val="FFFFFF"/>
                </a:solidFill>
                <a:latin typeface="Public Sans"/>
                <a:ea typeface="Public Sans"/>
                <a:cs typeface="Public Sans"/>
                <a:sym typeface="Public Sans"/>
              </a:rPr>
              <a:t>40 và có n</a:t>
            </a:r>
            <a:r>
              <a:rPr lang="en-US" sz="1999" spc="67" strike="noStrike" u="none">
                <a:solidFill>
                  <a:srgbClr val="FFFFFF"/>
                </a:solidFill>
                <a:latin typeface="Public Sans"/>
                <a:ea typeface="Public Sans"/>
                <a:cs typeface="Public Sans"/>
                <a:sym typeface="Public Sans"/>
              </a:rPr>
              <a:t>g</a:t>
            </a:r>
            <a:r>
              <a:rPr lang="en-US" sz="1999" spc="67" strike="noStrike" u="none">
                <a:solidFill>
                  <a:srgbClr val="FFFFFF"/>
                </a:solidFill>
                <a:latin typeface="Public Sans"/>
                <a:ea typeface="Public Sans"/>
                <a:cs typeface="Public Sans"/>
                <a:sym typeface="Public Sans"/>
              </a:rPr>
              <a:t>ày d</a:t>
            </a:r>
            <a:r>
              <a:rPr lang="en-US" sz="1999" spc="67" strike="noStrike" u="none">
                <a:solidFill>
                  <a:srgbClr val="FFFFFF"/>
                </a:solidFill>
                <a:latin typeface="Public Sans"/>
                <a:ea typeface="Public Sans"/>
                <a:cs typeface="Public Sans"/>
                <a:sym typeface="Public Sans"/>
              </a:rPr>
              <a:t>ạ</a:t>
            </a:r>
            <a:r>
              <a:rPr lang="en-US" sz="1999" spc="67" strike="noStrike" u="none">
                <a:solidFill>
                  <a:srgbClr val="FFFFFF"/>
                </a:solidFill>
                <a:latin typeface="Public Sans"/>
                <a:ea typeface="Public Sans"/>
                <a:cs typeface="Public Sans"/>
                <a:sym typeface="Public Sans"/>
              </a:rPr>
              <a:t>y trước</a:t>
            </a:r>
            <a:r>
              <a:rPr lang="en-US" sz="1999" spc="67" strike="noStrike" u="none">
                <a:solidFill>
                  <a:srgbClr val="FFFFFF"/>
                </a:solidFill>
                <a:latin typeface="Public Sans"/>
                <a:ea typeface="Public Sans"/>
                <a:cs typeface="Public Sans"/>
                <a:sym typeface="Public Sans"/>
              </a:rPr>
              <a:t> n</a:t>
            </a:r>
            <a:r>
              <a:rPr lang="en-US" sz="1999" spc="67" strike="noStrike" u="none">
                <a:solidFill>
                  <a:srgbClr val="FFFFFF"/>
                </a:solidFill>
                <a:latin typeface="Public Sans"/>
                <a:ea typeface="Public Sans"/>
                <a:cs typeface="Public Sans"/>
                <a:sym typeface="Public Sans"/>
              </a:rPr>
              <a:t>ăm 2024</a:t>
            </a:r>
            <a:r>
              <a:rPr lang="en-US" sz="1999" spc="67" strike="noStrike" u="none">
                <a:solidFill>
                  <a:srgbClr val="FFFFFF"/>
                </a:solidFill>
                <a:latin typeface="Public Sans"/>
                <a:ea typeface="Public Sans"/>
                <a:cs typeface="Public Sans"/>
                <a:sym typeface="Public Sans"/>
              </a:rPr>
              <a:t>.</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 D</a:t>
            </a:r>
            <a:r>
              <a:rPr lang="en-US" sz="1999" spc="67" strike="noStrike" u="none">
                <a:solidFill>
                  <a:srgbClr val="FFFFFF"/>
                </a:solidFill>
                <a:latin typeface="Public Sans"/>
                <a:ea typeface="Public Sans"/>
                <a:cs typeface="Public Sans"/>
                <a:sym typeface="Public Sans"/>
              </a:rPr>
              <a:t>ELETE</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FROM</a:t>
            </a:r>
            <a:r>
              <a:rPr lang="en-US" sz="1999" spc="67" strike="noStrike" u="none">
                <a:solidFill>
                  <a:srgbClr val="FFFFFF"/>
                </a:solidFill>
                <a:latin typeface="Public Sans"/>
                <a:ea typeface="Public Sans"/>
                <a:cs typeface="Public Sans"/>
                <a:sym typeface="Public Sans"/>
              </a:rPr>
              <a:t> LI</a:t>
            </a:r>
            <a:r>
              <a:rPr lang="en-US" sz="1999" spc="67" strike="noStrike" u="none">
                <a:solidFill>
                  <a:srgbClr val="FFFFFF"/>
                </a:solidFill>
                <a:latin typeface="Public Sans"/>
                <a:ea typeface="Public Sans"/>
                <a:cs typeface="Public Sans"/>
                <a:sym typeface="Public Sans"/>
              </a:rPr>
              <a:t>CHDAY</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WHERE</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M</a:t>
            </a:r>
            <a:r>
              <a:rPr lang="en-US" sz="1999" spc="67" strike="noStrike" u="none">
                <a:solidFill>
                  <a:srgbClr val="FFFFFF"/>
                </a:solidFill>
                <a:latin typeface="Public Sans"/>
                <a:ea typeface="Public Sans"/>
                <a:cs typeface="Public Sans"/>
                <a:sym typeface="Public Sans"/>
              </a:rPr>
              <a:t>A</a:t>
            </a:r>
            <a:r>
              <a:rPr lang="en-US" sz="1999" spc="67" strike="noStrike" u="none">
                <a:solidFill>
                  <a:srgbClr val="FFFFFF"/>
                </a:solidFill>
                <a:latin typeface="Public Sans"/>
                <a:ea typeface="Public Sans"/>
                <a:cs typeface="Public Sans"/>
                <a:sym typeface="Public Sans"/>
              </a:rPr>
              <a:t>GV</a:t>
            </a:r>
            <a:r>
              <a:rPr lang="en-US" sz="1999" spc="67" strike="noStrike" u="none">
                <a:solidFill>
                  <a:srgbClr val="FFFFFF"/>
                </a:solidFill>
                <a:latin typeface="Public Sans"/>
                <a:ea typeface="Public Sans"/>
                <a:cs typeface="Public Sans"/>
                <a:sym typeface="Public Sans"/>
              </a:rPr>
              <a:t> NOT </a:t>
            </a:r>
            <a:r>
              <a:rPr lang="en-US" sz="1999" spc="67" strike="noStrike" u="none">
                <a:solidFill>
                  <a:srgbClr val="FFFFFF"/>
                </a:solidFill>
                <a:latin typeface="Public Sans"/>
                <a:ea typeface="Public Sans"/>
                <a:cs typeface="Public Sans"/>
                <a:sym typeface="Public Sans"/>
              </a:rPr>
              <a:t>IN</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    SELECT DISTINCT MAGV</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    FROM LOP</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    WHERE SISO &gt; 40</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AND NGAYDAY &lt; '2024-01-01';</a:t>
            </a:r>
          </a:p>
          <a:p>
            <a:pPr algn="just" marL="0" indent="0" lvl="0">
              <a:lnSpc>
                <a:spcPts val="2099"/>
              </a:lnSpc>
              <a:spcBef>
                <a:spcPct val="0"/>
              </a:spcBef>
            </a:pPr>
          </a:p>
        </p:txBody>
      </p:sp>
      <p:sp>
        <p:nvSpPr>
          <p:cNvPr name="TextBox 8" id="8"/>
          <p:cNvSpPr txBox="true"/>
          <p:nvPr/>
        </p:nvSpPr>
        <p:spPr>
          <a:xfrm rot="0">
            <a:off x="10088383" y="5836383"/>
            <a:ext cx="7931590" cy="2076450"/>
          </a:xfrm>
          <a:prstGeom prst="rect">
            <a:avLst/>
          </a:prstGeom>
        </p:spPr>
        <p:txBody>
          <a:bodyPr anchor="t" rtlCol="false" tIns="0" lIns="0" bIns="0" rIns="0">
            <a:spAutoFit/>
          </a:bodyPr>
          <a:lstStyle/>
          <a:p>
            <a:pPr algn="just" marL="0" indent="0" lvl="0">
              <a:lnSpc>
                <a:spcPts val="2099"/>
              </a:lnSpc>
              <a:spcBef>
                <a:spcPct val="0"/>
              </a:spcBef>
            </a:pPr>
            <a:r>
              <a:rPr lang="en-US" sz="1999" spc="67">
                <a:solidFill>
                  <a:srgbClr val="FFFFFF"/>
                </a:solidFill>
                <a:latin typeface="Public Sans"/>
                <a:ea typeface="Public Sans"/>
                <a:cs typeface="Public Sans"/>
                <a:sym typeface="Public Sans"/>
              </a:rPr>
              <a:t>TR</a:t>
            </a:r>
            <a:r>
              <a:rPr lang="en-US" sz="1999" spc="67" strike="noStrike" u="none">
                <a:solidFill>
                  <a:srgbClr val="FFFFFF"/>
                </a:solidFill>
                <a:latin typeface="Public Sans"/>
                <a:ea typeface="Public Sans"/>
                <a:cs typeface="Public Sans"/>
                <a:sym typeface="Public Sans"/>
              </a:rPr>
              <a:t>U</a:t>
            </a:r>
            <a:r>
              <a:rPr lang="en-US" sz="1999" spc="67" strike="noStrike" u="none">
                <a:solidFill>
                  <a:srgbClr val="FFFFFF"/>
                </a:solidFill>
                <a:latin typeface="Public Sans"/>
                <a:ea typeface="Public Sans"/>
                <a:cs typeface="Public Sans"/>
                <a:sym typeface="Public Sans"/>
              </a:rPr>
              <a:t>Y</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VẤN GROUP</a:t>
            </a:r>
            <a:r>
              <a:rPr lang="en-US" sz="1999" spc="67" strike="noStrike" u="none">
                <a:solidFill>
                  <a:srgbClr val="FFFFFF"/>
                </a:solidFill>
                <a:latin typeface="Public Sans"/>
                <a:ea typeface="Public Sans"/>
                <a:cs typeface="Public Sans"/>
                <a:sym typeface="Public Sans"/>
              </a:rPr>
              <a:t> B</a:t>
            </a:r>
            <a:r>
              <a:rPr lang="en-US" sz="1999" spc="67" strike="noStrike" u="none">
                <a:solidFill>
                  <a:srgbClr val="FFFFFF"/>
                </a:solidFill>
                <a:latin typeface="Public Sans"/>
                <a:ea typeface="Public Sans"/>
                <a:cs typeface="Public Sans"/>
                <a:sym typeface="Public Sans"/>
              </a:rPr>
              <a:t>Y</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Câu hỏi: Liệt kê </a:t>
            </a:r>
            <a:r>
              <a:rPr lang="en-US" sz="1999" spc="67" strike="noStrike" u="none">
                <a:solidFill>
                  <a:srgbClr val="FFFFFF"/>
                </a:solidFill>
                <a:latin typeface="Public Sans"/>
                <a:ea typeface="Public Sans"/>
                <a:cs typeface="Public Sans"/>
                <a:sym typeface="Public Sans"/>
              </a:rPr>
              <a:t>tên</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k</a:t>
            </a:r>
            <a:r>
              <a:rPr lang="en-US" sz="1999" spc="67" strike="noStrike" u="none">
                <a:solidFill>
                  <a:srgbClr val="FFFFFF"/>
                </a:solidFill>
                <a:latin typeface="Public Sans"/>
                <a:ea typeface="Public Sans"/>
                <a:cs typeface="Public Sans"/>
                <a:sym typeface="Public Sans"/>
              </a:rPr>
              <a:t>h</a:t>
            </a:r>
            <a:r>
              <a:rPr lang="en-US" sz="1999" spc="67" strike="noStrike" u="none">
                <a:solidFill>
                  <a:srgbClr val="FFFFFF"/>
                </a:solidFill>
                <a:latin typeface="Public Sans"/>
                <a:ea typeface="Public Sans"/>
                <a:cs typeface="Public Sans"/>
                <a:sym typeface="Public Sans"/>
              </a:rPr>
              <a:t>o</a:t>
            </a:r>
            <a:r>
              <a:rPr lang="en-US" sz="1999" spc="67" strike="noStrike" u="none">
                <a:solidFill>
                  <a:srgbClr val="FFFFFF"/>
                </a:solidFill>
                <a:latin typeface="Public Sans"/>
                <a:ea typeface="Public Sans"/>
                <a:cs typeface="Public Sans"/>
                <a:sym typeface="Public Sans"/>
              </a:rPr>
              <a:t>a </a:t>
            </a:r>
            <a:r>
              <a:rPr lang="en-US" sz="1999" spc="67" strike="noStrike" u="none">
                <a:solidFill>
                  <a:srgbClr val="FFFFFF"/>
                </a:solidFill>
                <a:latin typeface="Public Sans"/>
                <a:ea typeface="Public Sans"/>
                <a:cs typeface="Public Sans"/>
                <a:sym typeface="Public Sans"/>
              </a:rPr>
              <a:t>và</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số</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lượ</a:t>
            </a:r>
            <a:r>
              <a:rPr lang="en-US" sz="1999" spc="67" strike="noStrike" u="none">
                <a:solidFill>
                  <a:srgbClr val="FFFFFF"/>
                </a:solidFill>
                <a:latin typeface="Public Sans"/>
                <a:ea typeface="Public Sans"/>
                <a:cs typeface="Public Sans"/>
                <a:sym typeface="Public Sans"/>
              </a:rPr>
              <a:t>n</a:t>
            </a:r>
            <a:r>
              <a:rPr lang="en-US" sz="1999" spc="67" strike="noStrike" u="none">
                <a:solidFill>
                  <a:srgbClr val="FFFFFF"/>
                </a:solidFill>
                <a:latin typeface="Public Sans"/>
                <a:ea typeface="Public Sans"/>
                <a:cs typeface="Public Sans"/>
                <a:sym typeface="Public Sans"/>
              </a:rPr>
              <a:t>g</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sinh</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vi</a:t>
            </a:r>
            <a:r>
              <a:rPr lang="en-US" sz="1999" spc="67" strike="noStrike" u="none">
                <a:solidFill>
                  <a:srgbClr val="FFFFFF"/>
                </a:solidFill>
                <a:latin typeface="Public Sans"/>
                <a:ea typeface="Public Sans"/>
                <a:cs typeface="Public Sans"/>
                <a:sym typeface="Public Sans"/>
              </a:rPr>
              <a:t>ên </a:t>
            </a:r>
            <a:r>
              <a:rPr lang="en-US" sz="1999" spc="67" strike="noStrike" u="none">
                <a:solidFill>
                  <a:srgbClr val="FFFFFF"/>
                </a:solidFill>
                <a:latin typeface="Public Sans"/>
                <a:ea typeface="Public Sans"/>
                <a:cs typeface="Public Sans"/>
                <a:sym typeface="Public Sans"/>
              </a:rPr>
              <a:t>của</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mỗi</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kho</a:t>
            </a:r>
            <a:r>
              <a:rPr lang="en-US" sz="1999" spc="67" strike="noStrike" u="none">
                <a:solidFill>
                  <a:srgbClr val="FFFFFF"/>
                </a:solidFill>
                <a:latin typeface="Public Sans"/>
                <a:ea typeface="Public Sans"/>
                <a:cs typeface="Public Sans"/>
                <a:sym typeface="Public Sans"/>
              </a:rPr>
              <a:t>a.</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SELECT</a:t>
            </a:r>
            <a:r>
              <a:rPr lang="en-US" sz="1999" spc="67" strike="noStrike" u="none">
                <a:solidFill>
                  <a:srgbClr val="FFFFFF"/>
                </a:solidFill>
                <a:latin typeface="Public Sans"/>
                <a:ea typeface="Public Sans"/>
                <a:cs typeface="Public Sans"/>
                <a:sym typeface="Public Sans"/>
              </a:rPr>
              <a:t> KH</a:t>
            </a:r>
            <a:r>
              <a:rPr lang="en-US" sz="1999" spc="67" strike="noStrike" u="none">
                <a:solidFill>
                  <a:srgbClr val="FFFFFF"/>
                </a:solidFill>
                <a:latin typeface="Public Sans"/>
                <a:ea typeface="Public Sans"/>
                <a:cs typeface="Public Sans"/>
                <a:sym typeface="Public Sans"/>
              </a:rPr>
              <a:t>O</a:t>
            </a:r>
            <a:r>
              <a:rPr lang="en-US" sz="1999" spc="67" strike="noStrike" u="none">
                <a:solidFill>
                  <a:srgbClr val="FFFFFF"/>
                </a:solidFill>
                <a:latin typeface="Public Sans"/>
                <a:ea typeface="Public Sans"/>
                <a:cs typeface="Public Sans"/>
                <a:sym typeface="Public Sans"/>
              </a:rPr>
              <a:t>A.</a:t>
            </a:r>
            <a:r>
              <a:rPr lang="en-US" sz="1999" spc="67" strike="noStrike" u="none">
                <a:solidFill>
                  <a:srgbClr val="FFFFFF"/>
                </a:solidFill>
                <a:latin typeface="Public Sans"/>
                <a:ea typeface="Public Sans"/>
                <a:cs typeface="Public Sans"/>
                <a:sym typeface="Public Sans"/>
              </a:rPr>
              <a:t>TEN</a:t>
            </a:r>
            <a:r>
              <a:rPr lang="en-US" sz="1999" spc="67" strike="noStrike" u="none">
                <a:solidFill>
                  <a:srgbClr val="FFFFFF"/>
                </a:solidFill>
                <a:latin typeface="Public Sans"/>
                <a:ea typeface="Public Sans"/>
                <a:cs typeface="Public Sans"/>
                <a:sym typeface="Public Sans"/>
              </a:rPr>
              <a:t>K</a:t>
            </a:r>
            <a:r>
              <a:rPr lang="en-US" sz="1999" spc="67" strike="noStrike" u="none">
                <a:solidFill>
                  <a:srgbClr val="FFFFFF"/>
                </a:solidFill>
                <a:latin typeface="Public Sans"/>
                <a:ea typeface="Public Sans"/>
                <a:cs typeface="Public Sans"/>
                <a:sym typeface="Public Sans"/>
              </a:rPr>
              <a:t>H</a:t>
            </a:r>
            <a:r>
              <a:rPr lang="en-US" sz="1999" spc="67" strike="noStrike" u="none">
                <a:solidFill>
                  <a:srgbClr val="FFFFFF"/>
                </a:solidFill>
                <a:latin typeface="Public Sans"/>
                <a:ea typeface="Public Sans"/>
                <a:cs typeface="Public Sans"/>
                <a:sym typeface="Public Sans"/>
              </a:rPr>
              <a:t>O</a:t>
            </a:r>
            <a:r>
              <a:rPr lang="en-US" sz="1999" spc="67" strike="noStrike" u="none">
                <a:solidFill>
                  <a:srgbClr val="FFFFFF"/>
                </a:solidFill>
                <a:latin typeface="Public Sans"/>
                <a:ea typeface="Public Sans"/>
                <a:cs typeface="Public Sans"/>
                <a:sym typeface="Public Sans"/>
              </a:rPr>
              <a:t>A</a:t>
            </a:r>
            <a:r>
              <a:rPr lang="en-US" sz="1999" spc="67" strike="noStrike" u="none">
                <a:solidFill>
                  <a:srgbClr val="FFFFFF"/>
                </a:solidFill>
                <a:latin typeface="Public Sans"/>
                <a:ea typeface="Public Sans"/>
                <a:cs typeface="Public Sans"/>
                <a:sym typeface="Public Sans"/>
              </a:rPr>
              <a:t>, C</a:t>
            </a:r>
            <a:r>
              <a:rPr lang="en-US" sz="1999" spc="67" strike="noStrike" u="none">
                <a:solidFill>
                  <a:srgbClr val="FFFFFF"/>
                </a:solidFill>
                <a:latin typeface="Public Sans"/>
                <a:ea typeface="Public Sans"/>
                <a:cs typeface="Public Sans"/>
                <a:sym typeface="Public Sans"/>
              </a:rPr>
              <a:t>O</a:t>
            </a:r>
            <a:r>
              <a:rPr lang="en-US" sz="1999" spc="67" strike="noStrike" u="none">
                <a:solidFill>
                  <a:srgbClr val="FFFFFF"/>
                </a:solidFill>
                <a:latin typeface="Public Sans"/>
                <a:ea typeface="Public Sans"/>
                <a:cs typeface="Public Sans"/>
                <a:sym typeface="Public Sans"/>
              </a:rPr>
              <a:t>U</a:t>
            </a:r>
            <a:r>
              <a:rPr lang="en-US" sz="1999" spc="67" strike="noStrike" u="none">
                <a:solidFill>
                  <a:srgbClr val="FFFFFF"/>
                </a:solidFill>
                <a:latin typeface="Public Sans"/>
                <a:ea typeface="Public Sans"/>
                <a:cs typeface="Public Sans"/>
                <a:sym typeface="Public Sans"/>
              </a:rPr>
              <a:t>NT(</a:t>
            </a:r>
            <a:r>
              <a:rPr lang="en-US" sz="1999" spc="67" strike="noStrike" u="none">
                <a:solidFill>
                  <a:srgbClr val="FFFFFF"/>
                </a:solidFill>
                <a:latin typeface="Public Sans"/>
                <a:ea typeface="Public Sans"/>
                <a:cs typeface="Public Sans"/>
                <a:sym typeface="Public Sans"/>
              </a:rPr>
              <a:t>SV.MASV) AS SOLUONGSV</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FROM KHOA</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JOIN LOP L ON KHOA.MAKHOA = L.MAKHOA</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JOIN SINHVIEN SV ON L.MALOP = SV.MALOP</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GROUP BY KHOA.TENKHOA;</a:t>
            </a:r>
          </a:p>
          <a:p>
            <a:pPr algn="just" marL="0" indent="0" lvl="0">
              <a:lnSpc>
                <a:spcPts val="2099"/>
              </a:lnSpc>
              <a:spcBef>
                <a:spcPct val="0"/>
              </a:spcBef>
            </a:pPr>
          </a:p>
        </p:txBody>
      </p:sp>
    </p:spTree>
  </p:cSld>
  <p:clrMapOvr>
    <a:masterClrMapping/>
  </p:clrMapOvr>
</p:sld>
</file>

<file path=ppt/slides/slide69.xml><?xml version="1.0" encoding="utf-8"?>
<p:sld xmlns:p="http://schemas.openxmlformats.org/presentationml/2006/main" xmlns:a="http://schemas.openxmlformats.org/drawingml/2006/main">
  <p:cSld>
    <p:bg>
      <p:bgPr>
        <a:gradFill rotWithShape="true">
          <a:gsLst>
            <a:gs pos="0">
              <a:srgbClr val="0AA4BF">
                <a:alpha val="100000"/>
              </a:srgbClr>
            </a:gs>
            <a:gs pos="50000">
              <a:srgbClr val="3F7F9B">
                <a:alpha val="100000"/>
              </a:srgbClr>
            </a:gs>
            <a:gs pos="100000">
              <a:srgbClr val="204E8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37622" y="1945537"/>
            <a:ext cx="8866155" cy="1819275"/>
          </a:xfrm>
          <a:prstGeom prst="rect">
            <a:avLst/>
          </a:prstGeom>
        </p:spPr>
        <p:txBody>
          <a:bodyPr anchor="t" rtlCol="false" tIns="0" lIns="0" bIns="0" rIns="0">
            <a:spAutoFit/>
          </a:bodyPr>
          <a:lstStyle/>
          <a:p>
            <a:pPr algn="just">
              <a:lnSpc>
                <a:spcPts val="2099"/>
              </a:lnSpc>
              <a:spcBef>
                <a:spcPct val="0"/>
              </a:spcBef>
            </a:pPr>
            <a:r>
              <a:rPr lang="en-US" sz="1999" spc="67">
                <a:solidFill>
                  <a:srgbClr val="FFFFFF"/>
                </a:solidFill>
                <a:latin typeface="Public Sans"/>
                <a:ea typeface="Public Sans"/>
                <a:cs typeface="Public Sans"/>
                <a:sym typeface="Public Sans"/>
              </a:rPr>
              <a:t>TRUY</a:t>
            </a:r>
            <a:r>
              <a:rPr lang="en-US" sz="1999" spc="67">
                <a:solidFill>
                  <a:srgbClr val="FFFFFF"/>
                </a:solidFill>
                <a:latin typeface="Public Sans"/>
                <a:ea typeface="Public Sans"/>
                <a:cs typeface="Public Sans"/>
                <a:sym typeface="Public Sans"/>
              </a:rPr>
              <a:t> VẤN SUBQUERY</a:t>
            </a:r>
          </a:p>
          <a:p>
            <a:pPr algn="just">
              <a:lnSpc>
                <a:spcPts val="2099"/>
              </a:lnSpc>
              <a:spcBef>
                <a:spcPct val="0"/>
              </a:spcBef>
            </a:pPr>
            <a:r>
              <a:rPr lang="en-US" sz="1999" spc="67">
                <a:solidFill>
                  <a:srgbClr val="FFFFFF"/>
                </a:solidFill>
                <a:latin typeface="Public Sans"/>
                <a:ea typeface="Public Sans"/>
                <a:cs typeface="Public Sans"/>
                <a:sym typeface="Public Sans"/>
              </a:rPr>
              <a:t>Câu</a:t>
            </a:r>
            <a:r>
              <a:rPr lang="en-US" sz="1999" spc="67">
                <a:solidFill>
                  <a:srgbClr val="FFFFFF"/>
                </a:solidFill>
                <a:latin typeface="Public Sans"/>
                <a:ea typeface="Public Sans"/>
                <a:cs typeface="Public Sans"/>
                <a:sym typeface="Public Sans"/>
              </a:rPr>
              <a:t> hỏi: Liệt kê các sinh viên có điểm trung bình cao hơn điểm trung bình của tất cả các sinh viên.</a:t>
            </a:r>
          </a:p>
          <a:p>
            <a:pPr algn="just">
              <a:lnSpc>
                <a:spcPts val="2099"/>
              </a:lnSpc>
              <a:spcBef>
                <a:spcPct val="0"/>
              </a:spcBef>
            </a:pPr>
            <a:r>
              <a:rPr lang="en-US" sz="1999" spc="67">
                <a:solidFill>
                  <a:srgbClr val="FFFFFF"/>
                </a:solidFill>
                <a:latin typeface="Public Sans"/>
                <a:ea typeface="Public Sans"/>
                <a:cs typeface="Public Sans"/>
                <a:sym typeface="Public Sans"/>
              </a:rPr>
              <a:t>SELECT MASV, HOTEN, DIEMTB</a:t>
            </a:r>
          </a:p>
          <a:p>
            <a:pPr algn="just">
              <a:lnSpc>
                <a:spcPts val="2099"/>
              </a:lnSpc>
              <a:spcBef>
                <a:spcPct val="0"/>
              </a:spcBef>
            </a:pPr>
            <a:r>
              <a:rPr lang="en-US" sz="1999" spc="67">
                <a:solidFill>
                  <a:srgbClr val="FFFFFF"/>
                </a:solidFill>
                <a:latin typeface="Public Sans"/>
                <a:ea typeface="Public Sans"/>
                <a:cs typeface="Public Sans"/>
                <a:sym typeface="Public Sans"/>
              </a:rPr>
              <a:t>FROM S</a:t>
            </a:r>
            <a:r>
              <a:rPr lang="en-US" sz="1999" spc="67">
                <a:solidFill>
                  <a:srgbClr val="FFFFFF"/>
                </a:solidFill>
                <a:latin typeface="Public Sans"/>
                <a:ea typeface="Public Sans"/>
                <a:cs typeface="Public Sans"/>
                <a:sym typeface="Public Sans"/>
              </a:rPr>
              <a:t>INHVIEN</a:t>
            </a:r>
          </a:p>
          <a:p>
            <a:pPr algn="just">
              <a:lnSpc>
                <a:spcPts val="2099"/>
              </a:lnSpc>
              <a:spcBef>
                <a:spcPct val="0"/>
              </a:spcBef>
            </a:pPr>
            <a:r>
              <a:rPr lang="en-US" sz="1999" spc="67">
                <a:solidFill>
                  <a:srgbClr val="FFFFFF"/>
                </a:solidFill>
                <a:latin typeface="Public Sans"/>
                <a:ea typeface="Public Sans"/>
                <a:cs typeface="Public Sans"/>
                <a:sym typeface="Public Sans"/>
              </a:rPr>
              <a:t>WHERE DIEMTB &gt; (SELECT AVG(DIEMTB) FROM SINHVIEN);</a:t>
            </a:r>
          </a:p>
          <a:p>
            <a:pPr algn="just">
              <a:lnSpc>
                <a:spcPts val="2099"/>
              </a:lnSpc>
              <a:spcBef>
                <a:spcPct val="0"/>
              </a:spcBef>
            </a:pPr>
          </a:p>
        </p:txBody>
      </p:sp>
      <p:grpSp>
        <p:nvGrpSpPr>
          <p:cNvPr name="Group 3" id="3"/>
          <p:cNvGrpSpPr/>
          <p:nvPr/>
        </p:nvGrpSpPr>
        <p:grpSpPr>
          <a:xfrm rot="0">
            <a:off x="277845" y="456486"/>
            <a:ext cx="10048363" cy="748374"/>
            <a:chOff x="0" y="0"/>
            <a:chExt cx="2646483" cy="197103"/>
          </a:xfrm>
        </p:grpSpPr>
        <p:sp>
          <p:nvSpPr>
            <p:cNvPr name="Freeform 4" id="4"/>
            <p:cNvSpPr/>
            <p:nvPr/>
          </p:nvSpPr>
          <p:spPr>
            <a:xfrm flipH="false" flipV="false" rot="0">
              <a:off x="0" y="0"/>
              <a:ext cx="2646482" cy="197103"/>
            </a:xfrm>
            <a:custGeom>
              <a:avLst/>
              <a:gdLst/>
              <a:ahLst/>
              <a:cxnLst/>
              <a:rect r="r" b="b" t="t" l="l"/>
              <a:pathLst>
                <a:path h="197103" w="2646482">
                  <a:moveTo>
                    <a:pt x="19262" y="0"/>
                  </a:moveTo>
                  <a:lnTo>
                    <a:pt x="2627221" y="0"/>
                  </a:lnTo>
                  <a:cubicBezTo>
                    <a:pt x="2637859" y="0"/>
                    <a:pt x="2646482" y="8624"/>
                    <a:pt x="2646482" y="19262"/>
                  </a:cubicBezTo>
                  <a:lnTo>
                    <a:pt x="2646482" y="177841"/>
                  </a:lnTo>
                  <a:cubicBezTo>
                    <a:pt x="2646482" y="188479"/>
                    <a:pt x="2637859" y="197103"/>
                    <a:pt x="2627221" y="197103"/>
                  </a:cubicBezTo>
                  <a:lnTo>
                    <a:pt x="19262" y="197103"/>
                  </a:lnTo>
                  <a:cubicBezTo>
                    <a:pt x="8624" y="197103"/>
                    <a:pt x="0" y="188479"/>
                    <a:pt x="0" y="177841"/>
                  </a:cubicBezTo>
                  <a:lnTo>
                    <a:pt x="0" y="19262"/>
                  </a:lnTo>
                  <a:cubicBezTo>
                    <a:pt x="0" y="8624"/>
                    <a:pt x="8624" y="0"/>
                    <a:pt x="19262"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2646483"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23731761- NGUYỄN NGỌC KIM NGÂN</a:t>
              </a:r>
            </a:p>
          </p:txBody>
        </p:sp>
      </p:grpSp>
      <p:sp>
        <p:nvSpPr>
          <p:cNvPr name="TextBox 6" id="6"/>
          <p:cNvSpPr txBox="true"/>
          <p:nvPr/>
        </p:nvSpPr>
        <p:spPr>
          <a:xfrm rot="0">
            <a:off x="537622" y="4273626"/>
            <a:ext cx="9385710" cy="2590800"/>
          </a:xfrm>
          <a:prstGeom prst="rect">
            <a:avLst/>
          </a:prstGeom>
        </p:spPr>
        <p:txBody>
          <a:bodyPr anchor="t" rtlCol="false" tIns="0" lIns="0" bIns="0" rIns="0">
            <a:spAutoFit/>
          </a:bodyPr>
          <a:lstStyle/>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CÂU HỎI BẤT KỲ</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Câu hỏi: Tìm các gi</a:t>
            </a:r>
            <a:r>
              <a:rPr lang="en-US" sz="1999" spc="67" strike="noStrike" u="none">
                <a:solidFill>
                  <a:srgbClr val="FFFFFF"/>
                </a:solidFill>
                <a:latin typeface="Public Sans"/>
                <a:ea typeface="Public Sans"/>
                <a:cs typeface="Public Sans"/>
                <a:sym typeface="Public Sans"/>
              </a:rPr>
              <a:t>ả</a:t>
            </a:r>
            <a:r>
              <a:rPr lang="en-US" sz="1999" spc="67" strike="noStrike" u="none">
                <a:solidFill>
                  <a:srgbClr val="FFFFFF"/>
                </a:solidFill>
                <a:latin typeface="Public Sans"/>
                <a:ea typeface="Public Sans"/>
                <a:cs typeface="Public Sans"/>
                <a:sym typeface="Public Sans"/>
              </a:rPr>
              <a:t>n</a:t>
            </a:r>
            <a:r>
              <a:rPr lang="en-US" sz="1999" spc="67" strike="noStrike" u="none">
                <a:solidFill>
                  <a:srgbClr val="FFFFFF"/>
                </a:solidFill>
                <a:latin typeface="Public Sans"/>
                <a:ea typeface="Public Sans"/>
                <a:cs typeface="Public Sans"/>
                <a:sym typeface="Public Sans"/>
              </a:rPr>
              <a:t>g</a:t>
            </a:r>
            <a:r>
              <a:rPr lang="en-US" sz="1999" spc="67" strike="noStrike" u="none">
                <a:solidFill>
                  <a:srgbClr val="FFFFFF"/>
                </a:solidFill>
                <a:latin typeface="Public Sans"/>
                <a:ea typeface="Public Sans"/>
                <a:cs typeface="Public Sans"/>
                <a:sym typeface="Public Sans"/>
              </a:rPr>
              <a:t> viên </a:t>
            </a:r>
            <a:r>
              <a:rPr lang="en-US" sz="1999" spc="67" strike="noStrike" u="none">
                <a:solidFill>
                  <a:srgbClr val="FFFFFF"/>
                </a:solidFill>
                <a:latin typeface="Public Sans"/>
                <a:ea typeface="Public Sans"/>
                <a:cs typeface="Public Sans"/>
                <a:sym typeface="Public Sans"/>
              </a:rPr>
              <a:t>dạy</a:t>
            </a:r>
            <a:r>
              <a:rPr lang="en-US" sz="1999" spc="67" strike="noStrike" u="none">
                <a:solidFill>
                  <a:srgbClr val="FFFFFF"/>
                </a:solidFill>
                <a:latin typeface="Public Sans"/>
                <a:ea typeface="Public Sans"/>
                <a:cs typeface="Public Sans"/>
                <a:sym typeface="Public Sans"/>
              </a:rPr>
              <a:t> m</a:t>
            </a:r>
            <a:r>
              <a:rPr lang="en-US" sz="1999" spc="67" strike="noStrike" u="none">
                <a:solidFill>
                  <a:srgbClr val="FFFFFF"/>
                </a:solidFill>
                <a:latin typeface="Public Sans"/>
                <a:ea typeface="Public Sans"/>
                <a:cs typeface="Public Sans"/>
                <a:sym typeface="Public Sans"/>
              </a:rPr>
              <a:t>ô</a:t>
            </a:r>
            <a:r>
              <a:rPr lang="en-US" sz="1999" spc="67" strike="noStrike" u="none">
                <a:solidFill>
                  <a:srgbClr val="FFFFFF"/>
                </a:solidFill>
                <a:latin typeface="Public Sans"/>
                <a:ea typeface="Public Sans"/>
                <a:cs typeface="Public Sans"/>
                <a:sym typeface="Public Sans"/>
              </a:rPr>
              <a:t>n 'Cơ sở dữ liệu' và c</a:t>
            </a:r>
            <a:r>
              <a:rPr lang="en-US" sz="1999" spc="67" strike="noStrike" u="none">
                <a:solidFill>
                  <a:srgbClr val="FFFFFF"/>
                </a:solidFill>
                <a:latin typeface="Public Sans"/>
                <a:ea typeface="Public Sans"/>
                <a:cs typeface="Public Sans"/>
                <a:sym typeface="Public Sans"/>
              </a:rPr>
              <a:t>ó</a:t>
            </a:r>
            <a:r>
              <a:rPr lang="en-US" sz="1999" spc="67" strike="noStrike" u="none">
                <a:solidFill>
                  <a:srgbClr val="FFFFFF"/>
                </a:solidFill>
                <a:latin typeface="Public Sans"/>
                <a:ea typeface="Public Sans"/>
                <a:cs typeface="Public Sans"/>
                <a:sym typeface="Public Sans"/>
              </a:rPr>
              <a:t> ít nhất 5 n</a:t>
            </a:r>
            <a:r>
              <a:rPr lang="en-US" sz="1999" spc="67" strike="noStrike" u="none">
                <a:solidFill>
                  <a:srgbClr val="FFFFFF"/>
                </a:solidFill>
                <a:latin typeface="Public Sans"/>
                <a:ea typeface="Public Sans"/>
                <a:cs typeface="Public Sans"/>
                <a:sym typeface="Public Sans"/>
              </a:rPr>
              <a:t>ăm</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k</a:t>
            </a:r>
            <a:r>
              <a:rPr lang="en-US" sz="1999" spc="67" strike="noStrike" u="none">
                <a:solidFill>
                  <a:srgbClr val="FFFFFF"/>
                </a:solidFill>
                <a:latin typeface="Public Sans"/>
                <a:ea typeface="Public Sans"/>
                <a:cs typeface="Public Sans"/>
                <a:sym typeface="Public Sans"/>
              </a:rPr>
              <a:t>inh nghi</a:t>
            </a:r>
            <a:r>
              <a:rPr lang="en-US" sz="1999" spc="67" strike="noStrike" u="none">
                <a:solidFill>
                  <a:srgbClr val="FFFFFF"/>
                </a:solidFill>
                <a:latin typeface="Public Sans"/>
                <a:ea typeface="Public Sans"/>
                <a:cs typeface="Public Sans"/>
                <a:sym typeface="Public Sans"/>
              </a:rPr>
              <a:t>ệ</a:t>
            </a:r>
            <a:r>
              <a:rPr lang="en-US" sz="1999" spc="67" strike="noStrike" u="none">
                <a:solidFill>
                  <a:srgbClr val="FFFFFF"/>
                </a:solidFill>
                <a:latin typeface="Public Sans"/>
                <a:ea typeface="Public Sans"/>
                <a:cs typeface="Public Sans"/>
                <a:sym typeface="Public Sans"/>
              </a:rPr>
              <a:t>m giảng dạy.</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SELECT GV</a:t>
            </a:r>
            <a:r>
              <a:rPr lang="en-US" sz="1999" spc="67" strike="noStrike" u="none">
                <a:solidFill>
                  <a:srgbClr val="FFFFFF"/>
                </a:solidFill>
                <a:latin typeface="Public Sans"/>
                <a:ea typeface="Public Sans"/>
                <a:cs typeface="Public Sans"/>
                <a:sym typeface="Public Sans"/>
              </a:rPr>
              <a:t>.</a:t>
            </a:r>
            <a:r>
              <a:rPr lang="en-US" sz="1999" spc="67" strike="noStrike" u="none">
                <a:solidFill>
                  <a:srgbClr val="FFFFFF"/>
                </a:solidFill>
                <a:latin typeface="Public Sans"/>
                <a:ea typeface="Public Sans"/>
                <a:cs typeface="Public Sans"/>
                <a:sym typeface="Public Sans"/>
              </a:rPr>
              <a:t>M</a:t>
            </a:r>
            <a:r>
              <a:rPr lang="en-US" sz="1999" spc="67" strike="noStrike" u="none">
                <a:solidFill>
                  <a:srgbClr val="FFFFFF"/>
                </a:solidFill>
                <a:latin typeface="Public Sans"/>
                <a:ea typeface="Public Sans"/>
                <a:cs typeface="Public Sans"/>
                <a:sym typeface="Public Sans"/>
              </a:rPr>
              <a:t>A</a:t>
            </a:r>
            <a:r>
              <a:rPr lang="en-US" sz="1999" spc="67" strike="noStrike" u="none">
                <a:solidFill>
                  <a:srgbClr val="FFFFFF"/>
                </a:solidFill>
                <a:latin typeface="Public Sans"/>
                <a:ea typeface="Public Sans"/>
                <a:cs typeface="Public Sans"/>
                <a:sym typeface="Public Sans"/>
              </a:rPr>
              <a:t>GV, GV.HO</a:t>
            </a:r>
            <a:r>
              <a:rPr lang="en-US" sz="1999" spc="67" strike="noStrike" u="none">
                <a:solidFill>
                  <a:srgbClr val="FFFFFF"/>
                </a:solidFill>
                <a:latin typeface="Public Sans"/>
                <a:ea typeface="Public Sans"/>
                <a:cs typeface="Public Sans"/>
                <a:sym typeface="Public Sans"/>
              </a:rPr>
              <a:t>TEN</a:t>
            </a:r>
            <a:r>
              <a:rPr lang="en-US" sz="1999" spc="67" strike="noStrike" u="none">
                <a:solidFill>
                  <a:srgbClr val="FFFFFF"/>
                </a:solidFill>
                <a:latin typeface="Public Sans"/>
                <a:ea typeface="Public Sans"/>
                <a:cs typeface="Public Sans"/>
                <a:sym typeface="Public Sans"/>
              </a:rPr>
              <a:t>, G</a:t>
            </a:r>
            <a:r>
              <a:rPr lang="en-US" sz="1999" spc="67" strike="noStrike" u="none">
                <a:solidFill>
                  <a:srgbClr val="FFFFFF"/>
                </a:solidFill>
                <a:latin typeface="Public Sans"/>
                <a:ea typeface="Public Sans"/>
                <a:cs typeface="Public Sans"/>
                <a:sym typeface="Public Sans"/>
              </a:rPr>
              <a:t>V</a:t>
            </a:r>
            <a:r>
              <a:rPr lang="en-US" sz="1999" spc="67" strike="noStrike" u="none">
                <a:solidFill>
                  <a:srgbClr val="FFFFFF"/>
                </a:solidFill>
                <a:latin typeface="Public Sans"/>
                <a:ea typeface="Public Sans"/>
                <a:cs typeface="Public Sans"/>
                <a:sym typeface="Public Sans"/>
              </a:rPr>
              <a:t>.NAMK</a:t>
            </a:r>
            <a:r>
              <a:rPr lang="en-US" sz="1999" spc="67" strike="noStrike" u="none">
                <a:solidFill>
                  <a:srgbClr val="FFFFFF"/>
                </a:solidFill>
                <a:latin typeface="Public Sans"/>
                <a:ea typeface="Public Sans"/>
                <a:cs typeface="Public Sans"/>
                <a:sym typeface="Public Sans"/>
              </a:rPr>
              <a:t>IN</a:t>
            </a:r>
            <a:r>
              <a:rPr lang="en-US" sz="1999" spc="67" strike="noStrike" u="none">
                <a:solidFill>
                  <a:srgbClr val="FFFFFF"/>
                </a:solidFill>
                <a:latin typeface="Public Sans"/>
                <a:ea typeface="Public Sans"/>
                <a:cs typeface="Public Sans"/>
                <a:sym typeface="Public Sans"/>
              </a:rPr>
              <a:t>HNGH</a:t>
            </a:r>
            <a:r>
              <a:rPr lang="en-US" sz="1999" spc="67" strike="noStrike" u="none">
                <a:solidFill>
                  <a:srgbClr val="FFFFFF"/>
                </a:solidFill>
                <a:latin typeface="Public Sans"/>
                <a:ea typeface="Public Sans"/>
                <a:cs typeface="Public Sans"/>
                <a:sym typeface="Public Sans"/>
              </a:rPr>
              <a:t>IEM</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F</a:t>
            </a:r>
            <a:r>
              <a:rPr lang="en-US" sz="1999" spc="67" strike="noStrike" u="none">
                <a:solidFill>
                  <a:srgbClr val="FFFFFF"/>
                </a:solidFill>
                <a:latin typeface="Public Sans"/>
                <a:ea typeface="Public Sans"/>
                <a:cs typeface="Public Sans"/>
                <a:sym typeface="Public Sans"/>
              </a:rPr>
              <a:t>R</a:t>
            </a:r>
            <a:r>
              <a:rPr lang="en-US" sz="1999" spc="67" strike="noStrike" u="none">
                <a:solidFill>
                  <a:srgbClr val="FFFFFF"/>
                </a:solidFill>
                <a:latin typeface="Public Sans"/>
                <a:ea typeface="Public Sans"/>
                <a:cs typeface="Public Sans"/>
                <a:sym typeface="Public Sans"/>
              </a:rPr>
              <a:t>O</a:t>
            </a:r>
            <a:r>
              <a:rPr lang="en-US" sz="1999" spc="67" strike="noStrike" u="none">
                <a:solidFill>
                  <a:srgbClr val="FFFFFF"/>
                </a:solidFill>
                <a:latin typeface="Public Sans"/>
                <a:ea typeface="Public Sans"/>
                <a:cs typeface="Public Sans"/>
                <a:sym typeface="Public Sans"/>
              </a:rPr>
              <a:t>M</a:t>
            </a:r>
            <a:r>
              <a:rPr lang="en-US" sz="1999" spc="67" strike="noStrike" u="none">
                <a:solidFill>
                  <a:srgbClr val="FFFFFF"/>
                </a:solidFill>
                <a:latin typeface="Public Sans"/>
                <a:ea typeface="Public Sans"/>
                <a:cs typeface="Public Sans"/>
                <a:sym typeface="Public Sans"/>
              </a:rPr>
              <a:t> GI</a:t>
            </a:r>
            <a:r>
              <a:rPr lang="en-US" sz="1999" spc="67" strike="noStrike" u="none">
                <a:solidFill>
                  <a:srgbClr val="FFFFFF"/>
                </a:solidFill>
                <a:latin typeface="Public Sans"/>
                <a:ea typeface="Public Sans"/>
                <a:cs typeface="Public Sans"/>
                <a:sym typeface="Public Sans"/>
              </a:rPr>
              <a:t>AO</a:t>
            </a:r>
            <a:r>
              <a:rPr lang="en-US" sz="1999" spc="67" strike="noStrike" u="none">
                <a:solidFill>
                  <a:srgbClr val="FFFFFF"/>
                </a:solidFill>
                <a:latin typeface="Public Sans"/>
                <a:ea typeface="Public Sans"/>
                <a:cs typeface="Public Sans"/>
                <a:sym typeface="Public Sans"/>
              </a:rPr>
              <a:t>V</a:t>
            </a:r>
            <a:r>
              <a:rPr lang="en-US" sz="1999" spc="67" strike="noStrike" u="none">
                <a:solidFill>
                  <a:srgbClr val="FFFFFF"/>
                </a:solidFill>
                <a:latin typeface="Public Sans"/>
                <a:ea typeface="Public Sans"/>
                <a:cs typeface="Public Sans"/>
                <a:sym typeface="Public Sans"/>
              </a:rPr>
              <a:t>I</a:t>
            </a:r>
            <a:r>
              <a:rPr lang="en-US" sz="1999" spc="67" strike="noStrike" u="none">
                <a:solidFill>
                  <a:srgbClr val="FFFFFF"/>
                </a:solidFill>
                <a:latin typeface="Public Sans"/>
                <a:ea typeface="Public Sans"/>
                <a:cs typeface="Public Sans"/>
                <a:sym typeface="Public Sans"/>
              </a:rPr>
              <a:t>E</a:t>
            </a:r>
            <a:r>
              <a:rPr lang="en-US" sz="1999" spc="67" strike="noStrike" u="none">
                <a:solidFill>
                  <a:srgbClr val="FFFFFF"/>
                </a:solidFill>
                <a:latin typeface="Public Sans"/>
                <a:ea typeface="Public Sans"/>
                <a:cs typeface="Public Sans"/>
                <a:sym typeface="Public Sans"/>
              </a:rPr>
              <a:t>N</a:t>
            </a:r>
            <a:r>
              <a:rPr lang="en-US" sz="1999" spc="67" strike="noStrike" u="none">
                <a:solidFill>
                  <a:srgbClr val="FFFFFF"/>
                </a:solidFill>
                <a:latin typeface="Public Sans"/>
                <a:ea typeface="Public Sans"/>
                <a:cs typeface="Public Sans"/>
                <a:sym typeface="Public Sans"/>
              </a:rPr>
              <a:t> GV</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JOIN LICHDAY LD ON GV.MAGV = LD.MAGV</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JOIN MONHOC MH ON LD.MAMH = MH.MAMH</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WHE</a:t>
            </a:r>
            <a:r>
              <a:rPr lang="en-US" sz="1999" spc="67" strike="noStrike" u="none">
                <a:solidFill>
                  <a:srgbClr val="FFFFFF"/>
                </a:solidFill>
                <a:latin typeface="Public Sans"/>
                <a:ea typeface="Public Sans"/>
                <a:cs typeface="Public Sans"/>
                <a:sym typeface="Public Sans"/>
              </a:rPr>
              <a:t>R</a:t>
            </a:r>
            <a:r>
              <a:rPr lang="en-US" sz="1999" spc="67" strike="noStrike" u="none">
                <a:solidFill>
                  <a:srgbClr val="FFFFFF"/>
                </a:solidFill>
                <a:latin typeface="Public Sans"/>
                <a:ea typeface="Public Sans"/>
                <a:cs typeface="Public Sans"/>
                <a:sym typeface="Public Sans"/>
              </a:rPr>
              <a:t>E MH.TENMH = 'Cơ Sở Dữ Liệu' </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AND GV.NAMKINHNGHIEM &gt;=</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5;</a:t>
            </a:r>
          </a:p>
          <a:p>
            <a:pPr algn="just" marL="0" indent="0" lvl="0">
              <a:lnSpc>
                <a:spcPts val="209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33889" y="-1222886"/>
            <a:ext cx="18220221" cy="12161998"/>
          </a:xfrm>
          <a:custGeom>
            <a:avLst/>
            <a:gdLst/>
            <a:ahLst/>
            <a:cxnLst/>
            <a:rect r="r" b="b" t="t" l="l"/>
            <a:pathLst>
              <a:path h="12161998" w="18220221">
                <a:moveTo>
                  <a:pt x="0" y="0"/>
                </a:moveTo>
                <a:lnTo>
                  <a:pt x="18220222" y="0"/>
                </a:lnTo>
                <a:lnTo>
                  <a:pt x="18220222" y="12161998"/>
                </a:lnTo>
                <a:lnTo>
                  <a:pt x="0" y="12161998"/>
                </a:lnTo>
                <a:lnTo>
                  <a:pt x="0" y="0"/>
                </a:lnTo>
                <a:close/>
              </a:path>
            </a:pathLst>
          </a:custGeom>
          <a:blipFill>
            <a:blip r:embed="rId2">
              <a:alphaModFix amt="24000"/>
            </a:blip>
            <a:stretch>
              <a:fillRect l="0" t="0" r="0" b="0"/>
            </a:stretch>
          </a:blipFill>
        </p:spPr>
      </p:sp>
      <p:sp>
        <p:nvSpPr>
          <p:cNvPr name="Freeform 3" id="3"/>
          <p:cNvSpPr/>
          <p:nvPr/>
        </p:nvSpPr>
        <p:spPr>
          <a:xfrm flipH="false" flipV="false" rot="0">
            <a:off x="13021051" y="4858113"/>
            <a:ext cx="5199170" cy="5788550"/>
          </a:xfrm>
          <a:custGeom>
            <a:avLst/>
            <a:gdLst/>
            <a:ahLst/>
            <a:cxnLst/>
            <a:rect r="r" b="b" t="t" l="l"/>
            <a:pathLst>
              <a:path h="5788550" w="5199170">
                <a:moveTo>
                  <a:pt x="0" y="0"/>
                </a:moveTo>
                <a:lnTo>
                  <a:pt x="5199170" y="0"/>
                </a:lnTo>
                <a:lnTo>
                  <a:pt x="5199170" y="5788550"/>
                </a:lnTo>
                <a:lnTo>
                  <a:pt x="0" y="5788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1305" y="4858113"/>
            <a:ext cx="3024596" cy="3024596"/>
          </a:xfrm>
          <a:custGeom>
            <a:avLst/>
            <a:gdLst/>
            <a:ahLst/>
            <a:cxnLst/>
            <a:rect r="r" b="b" t="t" l="l"/>
            <a:pathLst>
              <a:path h="3024596" w="3024596">
                <a:moveTo>
                  <a:pt x="0" y="0"/>
                </a:moveTo>
                <a:lnTo>
                  <a:pt x="3024596" y="0"/>
                </a:lnTo>
                <a:lnTo>
                  <a:pt x="3024596" y="3024596"/>
                </a:lnTo>
                <a:lnTo>
                  <a:pt x="0" y="30245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35002" y="4300662"/>
            <a:ext cx="17217995" cy="1238728"/>
          </a:xfrm>
          <a:prstGeom prst="rect">
            <a:avLst/>
          </a:prstGeom>
        </p:spPr>
        <p:txBody>
          <a:bodyPr anchor="t" rtlCol="false" tIns="0" lIns="0" bIns="0" rIns="0">
            <a:spAutoFit/>
          </a:bodyPr>
          <a:lstStyle/>
          <a:p>
            <a:pPr algn="ctr" marL="0" indent="0" lvl="0">
              <a:lnSpc>
                <a:spcPts val="9524"/>
              </a:lnSpc>
              <a:spcBef>
                <a:spcPct val="0"/>
              </a:spcBef>
            </a:pPr>
            <a:r>
              <a:rPr lang="en-US" b="true" sz="8985">
                <a:solidFill>
                  <a:srgbClr val="FDFDFD"/>
                </a:solidFill>
                <a:latin typeface="TT Lakes Neue Expanded Bold"/>
                <a:ea typeface="TT Lakes Neue Expanded Bold"/>
                <a:cs typeface="TT Lakes Neue Expanded Bold"/>
                <a:sym typeface="TT Lakes Neue Expanded Bold"/>
              </a:rPr>
              <a:t>MÔ HÌNH ER</a:t>
            </a:r>
          </a:p>
        </p:txBody>
      </p:sp>
      <p:sp>
        <p:nvSpPr>
          <p:cNvPr name="TextBox 6" id="6"/>
          <p:cNvSpPr txBox="true"/>
          <p:nvPr/>
        </p:nvSpPr>
        <p:spPr>
          <a:xfrm rot="0">
            <a:off x="2851827" y="1545527"/>
            <a:ext cx="6292173" cy="886671"/>
          </a:xfrm>
          <a:prstGeom prst="rect">
            <a:avLst/>
          </a:prstGeom>
        </p:spPr>
        <p:txBody>
          <a:bodyPr anchor="t" rtlCol="false" tIns="0" lIns="0" bIns="0" rIns="0">
            <a:spAutoFit/>
          </a:bodyPr>
          <a:lstStyle/>
          <a:p>
            <a:pPr algn="ctr">
              <a:lnSpc>
                <a:spcPts val="6815"/>
              </a:lnSpc>
              <a:spcBef>
                <a:spcPct val="0"/>
              </a:spcBef>
            </a:pPr>
            <a:r>
              <a:rPr lang="en-US" b="true" sz="6491">
                <a:solidFill>
                  <a:srgbClr val="1C0140"/>
                </a:solidFill>
                <a:latin typeface="TT Lakes Neue Expanded Bold"/>
                <a:ea typeface="TT Lakes Neue Expanded Bold"/>
                <a:cs typeface="TT Lakes Neue Expanded Bold"/>
                <a:sym typeface="TT Lakes Neue Expanded Bold"/>
              </a:rPr>
              <a:t>YÊU CẦU 1:</a:t>
            </a:r>
          </a:p>
        </p:txBody>
      </p:sp>
      <p:sp>
        <p:nvSpPr>
          <p:cNvPr name="TextBox 7" id="7"/>
          <p:cNvSpPr txBox="true"/>
          <p:nvPr/>
        </p:nvSpPr>
        <p:spPr>
          <a:xfrm rot="0">
            <a:off x="50830" y="9663884"/>
            <a:ext cx="4490684" cy="420029"/>
          </a:xfrm>
          <a:prstGeom prst="rect">
            <a:avLst/>
          </a:prstGeom>
        </p:spPr>
        <p:txBody>
          <a:bodyPr anchor="t" rtlCol="false" tIns="0" lIns="0" bIns="0" rIns="0">
            <a:spAutoFit/>
          </a:bodyPr>
          <a:lstStyle/>
          <a:p>
            <a:pPr algn="ctr">
              <a:lnSpc>
                <a:spcPts val="3201"/>
              </a:lnSpc>
              <a:spcBef>
                <a:spcPct val="0"/>
              </a:spcBef>
            </a:pPr>
            <a:r>
              <a:rPr lang="en-US" b="true" sz="3048">
                <a:solidFill>
                  <a:srgbClr val="EBF5FE"/>
                </a:solidFill>
                <a:latin typeface="Cormorant Garamond Bold"/>
                <a:ea typeface="Cormorant Garamond Bold"/>
                <a:cs typeface="Cormorant Garamond Bold"/>
                <a:sym typeface="Cormorant Garamond Bold"/>
              </a:rPr>
              <a:t>Nguyễn Phương Nhi</a:t>
            </a:r>
          </a:p>
        </p:txBody>
      </p:sp>
    </p:spTree>
  </p:cSld>
  <p:clrMapOvr>
    <a:masterClrMapping/>
  </p:clrMapOvr>
</p:sld>
</file>

<file path=ppt/slides/slide70.xml><?xml version="1.0" encoding="utf-8"?>
<p:sld xmlns:p="http://schemas.openxmlformats.org/presentationml/2006/main" xmlns:a="http://schemas.openxmlformats.org/drawingml/2006/main">
  <p:cSld>
    <p:bg>
      <p:bgPr>
        <a:gradFill rotWithShape="true">
          <a:gsLst>
            <a:gs pos="0">
              <a:srgbClr val="0AA4BF">
                <a:alpha val="100000"/>
              </a:srgbClr>
            </a:gs>
            <a:gs pos="50000">
              <a:srgbClr val="4B9CBF">
                <a:alpha val="100000"/>
              </a:srgbClr>
            </a:gs>
            <a:gs pos="100000">
              <a:srgbClr val="204E8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77845" y="1506003"/>
            <a:ext cx="8505995" cy="3876675"/>
          </a:xfrm>
          <a:prstGeom prst="rect">
            <a:avLst/>
          </a:prstGeom>
        </p:spPr>
        <p:txBody>
          <a:bodyPr anchor="t" rtlCol="false" tIns="0" lIns="0" bIns="0" rIns="0">
            <a:spAutoFit/>
          </a:bodyPr>
          <a:lstStyle/>
          <a:p>
            <a:pPr algn="just">
              <a:lnSpc>
                <a:spcPts val="2099"/>
              </a:lnSpc>
              <a:spcBef>
                <a:spcPct val="0"/>
              </a:spcBef>
            </a:pPr>
            <a:r>
              <a:rPr lang="en-US" sz="1999" spc="67">
                <a:solidFill>
                  <a:srgbClr val="FFFFFF"/>
                </a:solidFill>
                <a:latin typeface="Public Sans"/>
                <a:ea typeface="Public Sans"/>
                <a:cs typeface="Public Sans"/>
                <a:sym typeface="Public Sans"/>
              </a:rPr>
              <a:t>1. Tìm</a:t>
            </a:r>
            <a:r>
              <a:rPr lang="en-US" sz="1999" spc="67">
                <a:solidFill>
                  <a:srgbClr val="FFFFFF"/>
                </a:solidFill>
                <a:latin typeface="Public Sans"/>
                <a:ea typeface="Public Sans"/>
                <a:cs typeface="Public Sans"/>
                <a:sym typeface="Public Sans"/>
              </a:rPr>
              <a:t> danh sách các giáo viên không giảng dạy bất kỳ môn học nào.</a:t>
            </a:r>
          </a:p>
          <a:p>
            <a:pPr algn="just">
              <a:lnSpc>
                <a:spcPts val="2099"/>
              </a:lnSpc>
              <a:spcBef>
                <a:spcPct val="0"/>
              </a:spcBef>
            </a:pPr>
            <a:r>
              <a:rPr lang="en-US" sz="1999" spc="67">
                <a:solidFill>
                  <a:srgbClr val="FFFFFF"/>
                </a:solidFill>
                <a:latin typeface="Public Sans"/>
                <a:ea typeface="Public Sans"/>
                <a:cs typeface="Public Sans"/>
                <a:sym typeface="Public Sans"/>
              </a:rPr>
              <a:t>SELECT GV.MAGV, GV.HOTEN</a:t>
            </a:r>
          </a:p>
          <a:p>
            <a:pPr algn="just">
              <a:lnSpc>
                <a:spcPts val="2099"/>
              </a:lnSpc>
              <a:spcBef>
                <a:spcPct val="0"/>
              </a:spcBef>
            </a:pPr>
            <a:r>
              <a:rPr lang="en-US" sz="1999" spc="67">
                <a:solidFill>
                  <a:srgbClr val="FFFFFF"/>
                </a:solidFill>
                <a:latin typeface="Public Sans"/>
                <a:ea typeface="Public Sans"/>
                <a:cs typeface="Public Sans"/>
                <a:sym typeface="Public Sans"/>
              </a:rPr>
              <a:t>FROM GIAOVIEN GV</a:t>
            </a:r>
          </a:p>
          <a:p>
            <a:pPr algn="just">
              <a:lnSpc>
                <a:spcPts val="2099"/>
              </a:lnSpc>
              <a:spcBef>
                <a:spcPct val="0"/>
              </a:spcBef>
            </a:pPr>
            <a:r>
              <a:rPr lang="en-US" sz="1999" spc="67">
                <a:solidFill>
                  <a:srgbClr val="FFFFFF"/>
                </a:solidFill>
                <a:latin typeface="Public Sans"/>
                <a:ea typeface="Public Sans"/>
                <a:cs typeface="Public Sans"/>
                <a:sym typeface="Public Sans"/>
              </a:rPr>
              <a:t>LEFT JOIN GIANGDAY GD ON GV.MAGV = GD.MAGV</a:t>
            </a:r>
          </a:p>
          <a:p>
            <a:pPr algn="just">
              <a:lnSpc>
                <a:spcPts val="2099"/>
              </a:lnSpc>
              <a:spcBef>
                <a:spcPct val="0"/>
              </a:spcBef>
            </a:pPr>
            <a:r>
              <a:rPr lang="en-US" sz="1999" spc="67">
                <a:solidFill>
                  <a:srgbClr val="FFFFFF"/>
                </a:solidFill>
                <a:latin typeface="Public Sans"/>
                <a:ea typeface="Public Sans"/>
                <a:cs typeface="Public Sans"/>
                <a:sym typeface="Public Sans"/>
              </a:rPr>
              <a:t>WHERE GD.MAGV IS NULL;</a:t>
            </a:r>
          </a:p>
          <a:p>
            <a:pPr algn="just">
              <a:lnSpc>
                <a:spcPts val="2099"/>
              </a:lnSpc>
              <a:spcBef>
                <a:spcPct val="0"/>
              </a:spcBef>
            </a:pPr>
            <a:r>
              <a:rPr lang="en-US" sz="1999" spc="67">
                <a:solidFill>
                  <a:srgbClr val="FFFFFF"/>
                </a:solidFill>
                <a:latin typeface="Public Sans"/>
                <a:ea typeface="Public Sans"/>
                <a:cs typeface="Public Sans"/>
                <a:sym typeface="Public Sans"/>
              </a:rPr>
              <a:t>        </a:t>
            </a:r>
          </a:p>
          <a:p>
            <a:pPr algn="just">
              <a:lnSpc>
                <a:spcPts val="2099"/>
              </a:lnSpc>
              <a:spcBef>
                <a:spcPct val="0"/>
              </a:spcBef>
            </a:pPr>
            <a:r>
              <a:rPr lang="en-US" sz="1999" spc="67">
                <a:solidFill>
                  <a:srgbClr val="FFFFFF"/>
                </a:solidFill>
                <a:latin typeface="Public Sans"/>
                <a:ea typeface="Public Sans"/>
                <a:cs typeface="Public Sans"/>
                <a:sym typeface="Public Sans"/>
              </a:rPr>
              <a:t>2. Liệt kê các lớp học trong phòng thực hành vào ngày Thứ Hai.</a:t>
            </a:r>
          </a:p>
          <a:p>
            <a:pPr algn="just">
              <a:lnSpc>
                <a:spcPts val="2099"/>
              </a:lnSpc>
              <a:spcBef>
                <a:spcPct val="0"/>
              </a:spcBef>
            </a:pPr>
            <a:r>
              <a:rPr lang="en-US" sz="1999" spc="67">
                <a:solidFill>
                  <a:srgbClr val="FFFFFF"/>
                </a:solidFill>
                <a:latin typeface="Public Sans"/>
                <a:ea typeface="Public Sans"/>
                <a:cs typeface="Public Sans"/>
                <a:sym typeface="Public Sans"/>
              </a:rPr>
              <a:t>SELECT L.TENLOP, PH.PHONG, BG.NGAYDAY</a:t>
            </a:r>
          </a:p>
          <a:p>
            <a:pPr algn="just">
              <a:lnSpc>
                <a:spcPts val="2099"/>
              </a:lnSpc>
              <a:spcBef>
                <a:spcPct val="0"/>
              </a:spcBef>
            </a:pPr>
            <a:r>
              <a:rPr lang="en-US" sz="1999" spc="67">
                <a:solidFill>
                  <a:srgbClr val="FFFFFF"/>
                </a:solidFill>
                <a:latin typeface="Public Sans"/>
                <a:ea typeface="Public Sans"/>
                <a:cs typeface="Public Sans"/>
                <a:sym typeface="Public Sans"/>
              </a:rPr>
              <a:t>FROM BAOGIANG BG</a:t>
            </a:r>
          </a:p>
          <a:p>
            <a:pPr algn="just">
              <a:lnSpc>
                <a:spcPts val="2099"/>
              </a:lnSpc>
              <a:spcBef>
                <a:spcPct val="0"/>
              </a:spcBef>
            </a:pPr>
            <a:r>
              <a:rPr lang="en-US" sz="1999" spc="67">
                <a:solidFill>
                  <a:srgbClr val="FFFFFF"/>
                </a:solidFill>
                <a:latin typeface="Public Sans"/>
                <a:ea typeface="Public Sans"/>
                <a:cs typeface="Public Sans"/>
                <a:sym typeface="Public Sans"/>
              </a:rPr>
              <a:t>JO</a:t>
            </a:r>
            <a:r>
              <a:rPr lang="en-US" sz="1999" spc="67">
                <a:solidFill>
                  <a:srgbClr val="FFFFFF"/>
                </a:solidFill>
                <a:latin typeface="Public Sans"/>
                <a:ea typeface="Public Sans"/>
                <a:cs typeface="Public Sans"/>
                <a:sym typeface="Public Sans"/>
              </a:rPr>
              <a:t>IN LOP L ON BG.MALOP = L.MALOP</a:t>
            </a:r>
          </a:p>
          <a:p>
            <a:pPr algn="just">
              <a:lnSpc>
                <a:spcPts val="2099"/>
              </a:lnSpc>
              <a:spcBef>
                <a:spcPct val="0"/>
              </a:spcBef>
            </a:pPr>
            <a:r>
              <a:rPr lang="en-US" sz="1999" spc="67">
                <a:solidFill>
                  <a:srgbClr val="FFFFFF"/>
                </a:solidFill>
                <a:latin typeface="Public Sans"/>
                <a:ea typeface="Public Sans"/>
                <a:cs typeface="Public Sans"/>
                <a:sym typeface="Public Sans"/>
              </a:rPr>
              <a:t>JOIN PHONGHOC PH ON BG.P</a:t>
            </a:r>
            <a:r>
              <a:rPr lang="en-US" sz="1999" spc="67">
                <a:solidFill>
                  <a:srgbClr val="FFFFFF"/>
                </a:solidFill>
                <a:latin typeface="Public Sans"/>
                <a:ea typeface="Public Sans"/>
                <a:cs typeface="Public Sans"/>
                <a:sym typeface="Public Sans"/>
              </a:rPr>
              <a:t>HONG = PH.PHONG</a:t>
            </a:r>
          </a:p>
          <a:p>
            <a:pPr algn="just">
              <a:lnSpc>
                <a:spcPts val="2099"/>
              </a:lnSpc>
              <a:spcBef>
                <a:spcPct val="0"/>
              </a:spcBef>
            </a:pPr>
            <a:r>
              <a:rPr lang="en-US" sz="1999" spc="67">
                <a:solidFill>
                  <a:srgbClr val="FFFFFF"/>
                </a:solidFill>
                <a:latin typeface="Public Sans"/>
                <a:ea typeface="Public Sans"/>
                <a:cs typeface="Public Sans"/>
                <a:sym typeface="Public Sans"/>
              </a:rPr>
              <a:t>WHERE PH.CHUCNANG = N'Phòng thực hành' AND DATENAME(WEEKDAY, BG.NGAYDAY) = N'Thứ Hai';</a:t>
            </a:r>
          </a:p>
          <a:p>
            <a:pPr algn="just">
              <a:lnSpc>
                <a:spcPts val="2099"/>
              </a:lnSpc>
              <a:spcBef>
                <a:spcPct val="0"/>
              </a:spcBef>
            </a:pPr>
          </a:p>
          <a:p>
            <a:pPr algn="just">
              <a:lnSpc>
                <a:spcPts val="2099"/>
              </a:lnSpc>
              <a:spcBef>
                <a:spcPct val="0"/>
              </a:spcBef>
            </a:pPr>
          </a:p>
        </p:txBody>
      </p:sp>
      <p:grpSp>
        <p:nvGrpSpPr>
          <p:cNvPr name="Group 3" id="3"/>
          <p:cNvGrpSpPr/>
          <p:nvPr/>
        </p:nvGrpSpPr>
        <p:grpSpPr>
          <a:xfrm rot="0">
            <a:off x="277845" y="456486"/>
            <a:ext cx="9215492" cy="748374"/>
            <a:chOff x="0" y="0"/>
            <a:chExt cx="2427125" cy="197103"/>
          </a:xfrm>
        </p:grpSpPr>
        <p:sp>
          <p:nvSpPr>
            <p:cNvPr name="Freeform 4" id="4"/>
            <p:cNvSpPr/>
            <p:nvPr/>
          </p:nvSpPr>
          <p:spPr>
            <a:xfrm flipH="false" flipV="false" rot="0">
              <a:off x="0" y="0"/>
              <a:ext cx="2427125" cy="197103"/>
            </a:xfrm>
            <a:custGeom>
              <a:avLst/>
              <a:gdLst/>
              <a:ahLst/>
              <a:cxnLst/>
              <a:rect r="r" b="b" t="t" l="l"/>
              <a:pathLst>
                <a:path h="197103" w="2427125">
                  <a:moveTo>
                    <a:pt x="21002" y="0"/>
                  </a:moveTo>
                  <a:lnTo>
                    <a:pt x="2406123" y="0"/>
                  </a:lnTo>
                  <a:cubicBezTo>
                    <a:pt x="2411693" y="0"/>
                    <a:pt x="2417035" y="2213"/>
                    <a:pt x="2420974" y="6151"/>
                  </a:cubicBezTo>
                  <a:cubicBezTo>
                    <a:pt x="2424913" y="10090"/>
                    <a:pt x="2427125" y="15432"/>
                    <a:pt x="2427125" y="21002"/>
                  </a:cubicBezTo>
                  <a:lnTo>
                    <a:pt x="2427125" y="176100"/>
                  </a:lnTo>
                  <a:cubicBezTo>
                    <a:pt x="2427125" y="181670"/>
                    <a:pt x="2424913" y="187013"/>
                    <a:pt x="2420974" y="190951"/>
                  </a:cubicBezTo>
                  <a:cubicBezTo>
                    <a:pt x="2417035" y="194890"/>
                    <a:pt x="2411693" y="197103"/>
                    <a:pt x="2406123" y="197103"/>
                  </a:cubicBezTo>
                  <a:lnTo>
                    <a:pt x="21002" y="197103"/>
                  </a:lnTo>
                  <a:cubicBezTo>
                    <a:pt x="15432" y="197103"/>
                    <a:pt x="10090" y="194890"/>
                    <a:pt x="6151" y="190951"/>
                  </a:cubicBezTo>
                  <a:cubicBezTo>
                    <a:pt x="2213" y="187013"/>
                    <a:pt x="0" y="181670"/>
                    <a:pt x="0" y="176100"/>
                  </a:cubicBezTo>
                  <a:lnTo>
                    <a:pt x="0" y="21002"/>
                  </a:lnTo>
                  <a:cubicBezTo>
                    <a:pt x="0" y="15432"/>
                    <a:pt x="2213" y="10090"/>
                    <a:pt x="6151" y="6151"/>
                  </a:cubicBezTo>
                  <a:cubicBezTo>
                    <a:pt x="10090" y="2213"/>
                    <a:pt x="15432" y="0"/>
                    <a:pt x="21002"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2427125"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23682711- NGUYỄN TIẾN THĂNG</a:t>
              </a:r>
            </a:p>
          </p:txBody>
        </p:sp>
      </p:grpSp>
      <p:sp>
        <p:nvSpPr>
          <p:cNvPr name="TextBox 6" id="6"/>
          <p:cNvSpPr txBox="true"/>
          <p:nvPr/>
        </p:nvSpPr>
        <p:spPr>
          <a:xfrm rot="0">
            <a:off x="277845" y="5185060"/>
            <a:ext cx="8017634" cy="2076450"/>
          </a:xfrm>
          <a:prstGeom prst="rect">
            <a:avLst/>
          </a:prstGeom>
        </p:spPr>
        <p:txBody>
          <a:bodyPr anchor="t" rtlCol="false" tIns="0" lIns="0" bIns="0" rIns="0">
            <a:spAutoFit/>
          </a:bodyPr>
          <a:lstStyle/>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3. Cho biết số lượng sinh viên trung bình của các lớp học mỗi khoa.</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SELECT K.TENKHOA, AVG(L.SISO) AS TRUNGBINH_SISO</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FROM KHOA K</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JOIN LOP L ON K.MAKHOA = L.MAKHOA</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GROUP BY K.TENKHOA;</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 </a:t>
            </a:r>
          </a:p>
          <a:p>
            <a:pPr algn="just" marL="0" indent="0" lvl="0">
              <a:lnSpc>
                <a:spcPts val="2099"/>
              </a:lnSpc>
              <a:spcBef>
                <a:spcPct val="0"/>
              </a:spcBef>
            </a:pPr>
          </a:p>
        </p:txBody>
      </p:sp>
      <p:sp>
        <p:nvSpPr>
          <p:cNvPr name="TextBox 7" id="7"/>
          <p:cNvSpPr txBox="true"/>
          <p:nvPr/>
        </p:nvSpPr>
        <p:spPr>
          <a:xfrm rot="0">
            <a:off x="9976871" y="1506003"/>
            <a:ext cx="6493484" cy="4133850"/>
          </a:xfrm>
          <a:prstGeom prst="rect">
            <a:avLst/>
          </a:prstGeom>
        </p:spPr>
        <p:txBody>
          <a:bodyPr anchor="t" rtlCol="false" tIns="0" lIns="0" bIns="0" rIns="0">
            <a:spAutoFit/>
          </a:bodyPr>
          <a:lstStyle/>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4. Tìm các môn học được nhiều giáo viên cùng giảng dạy (trên 3 người).</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SELECT MH.TENMH, COUNT(DISTINCT GD.MAGV) AS SO_GIAOVIEN</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FROM MONHOC MH</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JOIN GIANGDAY GD ON MH.MAMH = GD.MAMH</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GROUP BY MH.TENMH</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HAVING COUNT(DISTINCT GD.MAGV) &gt; 3;</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 </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5. Tìm các phòng học chưa được sử dụng để giảng dạy.</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SELECT PH.PHONG, PH.CHUCNANG</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FROM PHONGHOC PH</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LEFT JOIN BAOGIANG BG ON PH.PHONG = BG.PHONG</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WHERE BG.PHONG IS NULL;</a:t>
            </a:r>
          </a:p>
        </p:txBody>
      </p:sp>
    </p:spTree>
  </p:cSld>
  <p:clrMapOvr>
    <a:masterClrMapping/>
  </p:clrMapOvr>
</p:sld>
</file>

<file path=ppt/slides/slide71.xml><?xml version="1.0" encoding="utf-8"?>
<p:sld xmlns:p="http://schemas.openxmlformats.org/presentationml/2006/main" xmlns:a="http://schemas.openxmlformats.org/drawingml/2006/main">
  <p:cSld>
    <p:bg>
      <p:bgPr>
        <a:gradFill rotWithShape="true">
          <a:gsLst>
            <a:gs pos="0">
              <a:srgbClr val="0097B2">
                <a:alpha val="100000"/>
              </a:srgbClr>
            </a:gs>
            <a:gs pos="50000">
              <a:srgbClr val="3A6A9E">
                <a:alpha val="100000"/>
              </a:srgbClr>
            </a:gs>
            <a:gs pos="100000">
              <a:srgbClr val="103863">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77845" y="1968047"/>
            <a:ext cx="8866155" cy="3619500"/>
          </a:xfrm>
          <a:prstGeom prst="rect">
            <a:avLst/>
          </a:prstGeom>
        </p:spPr>
        <p:txBody>
          <a:bodyPr anchor="t" rtlCol="false" tIns="0" lIns="0" bIns="0" rIns="0">
            <a:spAutoFit/>
          </a:bodyPr>
          <a:lstStyle/>
          <a:p>
            <a:pPr algn="just">
              <a:lnSpc>
                <a:spcPts val="2099"/>
              </a:lnSpc>
              <a:spcBef>
                <a:spcPct val="0"/>
              </a:spcBef>
            </a:pPr>
            <a:r>
              <a:rPr lang="en-US" sz="1999" spc="67">
                <a:solidFill>
                  <a:srgbClr val="FFFFFF"/>
                </a:solidFill>
                <a:latin typeface="Public Sans"/>
                <a:ea typeface="Public Sans"/>
                <a:cs typeface="Public Sans"/>
                <a:sym typeface="Public Sans"/>
              </a:rPr>
              <a:t>Câu</a:t>
            </a:r>
            <a:r>
              <a:rPr lang="en-US" sz="1999" spc="67">
                <a:solidFill>
                  <a:srgbClr val="FFFFFF"/>
                </a:solidFill>
                <a:latin typeface="Public Sans"/>
                <a:ea typeface="Public Sans"/>
                <a:cs typeface="Public Sans"/>
                <a:sym typeface="Public Sans"/>
              </a:rPr>
              <a:t> hỏi: Tìm thông tin lịch dạy của giáo viên 'Nguyễn Văn A' trong tuần</a:t>
            </a:r>
          </a:p>
          <a:p>
            <a:pPr algn="just">
              <a:lnSpc>
                <a:spcPts val="2099"/>
              </a:lnSpc>
              <a:spcBef>
                <a:spcPct val="0"/>
              </a:spcBef>
            </a:pPr>
            <a:r>
              <a:rPr lang="en-US" sz="1999" spc="67">
                <a:solidFill>
                  <a:srgbClr val="FFFFFF"/>
                </a:solidFill>
                <a:latin typeface="Public Sans"/>
                <a:ea typeface="Public Sans"/>
                <a:cs typeface="Public Sans"/>
                <a:sym typeface="Public Sans"/>
              </a:rPr>
              <a:t>SELECT GV.HOTEN, MH.TENMH, L.TENLOP, LD.NGAYDAY, LD.TUTIET, LD.DENTIET, LD.BAIDAY, P.CHUCNANG</a:t>
            </a:r>
          </a:p>
          <a:p>
            <a:pPr algn="just">
              <a:lnSpc>
                <a:spcPts val="2099"/>
              </a:lnSpc>
              <a:spcBef>
                <a:spcPct val="0"/>
              </a:spcBef>
            </a:pPr>
            <a:r>
              <a:rPr lang="en-US" sz="1999" spc="67">
                <a:solidFill>
                  <a:srgbClr val="FFFFFF"/>
                </a:solidFill>
                <a:latin typeface="Public Sans"/>
                <a:ea typeface="Public Sans"/>
                <a:cs typeface="Public Sans"/>
                <a:sym typeface="Public Sans"/>
              </a:rPr>
              <a:t>FROM GIANGDAY GD</a:t>
            </a:r>
          </a:p>
          <a:p>
            <a:pPr algn="just">
              <a:lnSpc>
                <a:spcPts val="2099"/>
              </a:lnSpc>
              <a:spcBef>
                <a:spcPct val="0"/>
              </a:spcBef>
            </a:pPr>
            <a:r>
              <a:rPr lang="en-US" sz="1999" spc="67">
                <a:solidFill>
                  <a:srgbClr val="FFFFFF"/>
                </a:solidFill>
                <a:latin typeface="Public Sans"/>
                <a:ea typeface="Public Sans"/>
                <a:cs typeface="Public Sans"/>
                <a:sym typeface="Public Sans"/>
              </a:rPr>
              <a:t>JO</a:t>
            </a:r>
            <a:r>
              <a:rPr lang="en-US" sz="1999" spc="67">
                <a:solidFill>
                  <a:srgbClr val="FFFFFF"/>
                </a:solidFill>
                <a:latin typeface="Public Sans"/>
                <a:ea typeface="Public Sans"/>
                <a:cs typeface="Public Sans"/>
                <a:sym typeface="Public Sans"/>
              </a:rPr>
              <a:t>IN GIAOVIEN GV ON GD.MaGV = GV.MaGV</a:t>
            </a:r>
          </a:p>
          <a:p>
            <a:pPr algn="just">
              <a:lnSpc>
                <a:spcPts val="2099"/>
              </a:lnSpc>
              <a:spcBef>
                <a:spcPct val="0"/>
              </a:spcBef>
            </a:pPr>
            <a:r>
              <a:rPr lang="en-US" sz="1999" spc="67">
                <a:solidFill>
                  <a:srgbClr val="FFFFFF"/>
                </a:solidFill>
                <a:latin typeface="Public Sans"/>
                <a:ea typeface="Public Sans"/>
                <a:cs typeface="Public Sans"/>
                <a:sym typeface="Public Sans"/>
              </a:rPr>
              <a:t>JOIN MONHOC MH ON GD.MA</a:t>
            </a:r>
            <a:r>
              <a:rPr lang="en-US" sz="1999" spc="67">
                <a:solidFill>
                  <a:srgbClr val="FFFFFF"/>
                </a:solidFill>
                <a:latin typeface="Public Sans"/>
                <a:ea typeface="Public Sans"/>
                <a:cs typeface="Public Sans"/>
                <a:sym typeface="Public Sans"/>
              </a:rPr>
              <a:t>MH = MH.MAMH</a:t>
            </a:r>
          </a:p>
          <a:p>
            <a:pPr algn="just">
              <a:lnSpc>
                <a:spcPts val="2099"/>
              </a:lnSpc>
              <a:spcBef>
                <a:spcPct val="0"/>
              </a:spcBef>
            </a:pPr>
            <a:r>
              <a:rPr lang="en-US" sz="1999" spc="67">
                <a:solidFill>
                  <a:srgbClr val="FFFFFF"/>
                </a:solidFill>
                <a:latin typeface="Public Sans"/>
                <a:ea typeface="Public Sans"/>
                <a:cs typeface="Public Sans"/>
                <a:sym typeface="Public Sans"/>
              </a:rPr>
              <a:t>JOIN LOP L ON GD.MALOP = L.MALOP</a:t>
            </a:r>
          </a:p>
          <a:p>
            <a:pPr algn="just">
              <a:lnSpc>
                <a:spcPts val="2099"/>
              </a:lnSpc>
              <a:spcBef>
                <a:spcPct val="0"/>
              </a:spcBef>
            </a:pPr>
            <a:r>
              <a:rPr lang="en-US" sz="1999" spc="67">
                <a:solidFill>
                  <a:srgbClr val="FFFFFF"/>
                </a:solidFill>
                <a:latin typeface="Public Sans"/>
                <a:ea typeface="Public Sans"/>
                <a:cs typeface="Public Sans"/>
                <a:sym typeface="Public Sans"/>
              </a:rPr>
              <a:t>JOIN LICHDAY LD ON GD.MAMH = LD.</a:t>
            </a:r>
            <a:r>
              <a:rPr lang="en-US" sz="1999" spc="67">
                <a:solidFill>
                  <a:srgbClr val="FFFFFF"/>
                </a:solidFill>
                <a:latin typeface="Public Sans"/>
                <a:ea typeface="Public Sans"/>
                <a:cs typeface="Public Sans"/>
                <a:sym typeface="Public Sans"/>
              </a:rPr>
              <a:t>MAMH AND GD.MaGV </a:t>
            </a:r>
            <a:r>
              <a:rPr lang="en-US" sz="1999" spc="67">
                <a:solidFill>
                  <a:srgbClr val="FFFFFF"/>
                </a:solidFill>
                <a:latin typeface="Public Sans"/>
                <a:ea typeface="Public Sans"/>
                <a:cs typeface="Public Sans"/>
                <a:sym typeface="Public Sans"/>
              </a:rPr>
              <a:t>= LD.MaGV AND GD.MALOP = LD.MALOP</a:t>
            </a:r>
          </a:p>
          <a:p>
            <a:pPr algn="just">
              <a:lnSpc>
                <a:spcPts val="2099"/>
              </a:lnSpc>
              <a:spcBef>
                <a:spcPct val="0"/>
              </a:spcBef>
            </a:pPr>
            <a:r>
              <a:rPr lang="en-US" sz="1999" spc="67">
                <a:solidFill>
                  <a:srgbClr val="FFFFFF"/>
                </a:solidFill>
                <a:latin typeface="Public Sans"/>
                <a:ea typeface="Public Sans"/>
                <a:cs typeface="Public Sans"/>
                <a:sym typeface="Public Sans"/>
              </a:rPr>
              <a:t>JOIN PHONG P ON LD.SOPHONG = P.SOPHONG</a:t>
            </a:r>
          </a:p>
          <a:p>
            <a:pPr algn="just">
              <a:lnSpc>
                <a:spcPts val="2099"/>
              </a:lnSpc>
              <a:spcBef>
                <a:spcPct val="0"/>
              </a:spcBef>
            </a:pPr>
            <a:r>
              <a:rPr lang="en-US" sz="1999" spc="67">
                <a:solidFill>
                  <a:srgbClr val="FFFFFF"/>
                </a:solidFill>
                <a:latin typeface="Public Sans"/>
                <a:ea typeface="Public Sans"/>
                <a:cs typeface="Public Sans"/>
                <a:sym typeface="Public Sans"/>
              </a:rPr>
              <a:t>WHERE GV.HOTEN = N'Nguyễn Văn A'</a:t>
            </a:r>
          </a:p>
          <a:p>
            <a:pPr algn="just">
              <a:lnSpc>
                <a:spcPts val="2099"/>
              </a:lnSpc>
              <a:spcBef>
                <a:spcPct val="0"/>
              </a:spcBef>
            </a:pPr>
            <a:r>
              <a:rPr lang="en-US" sz="1999" spc="67">
                <a:solidFill>
                  <a:srgbClr val="FFFFFF"/>
                </a:solidFill>
                <a:latin typeface="Public Sans"/>
                <a:ea typeface="Public Sans"/>
                <a:cs typeface="Public Sans"/>
                <a:sym typeface="Public Sans"/>
              </a:rPr>
              <a:t>AND LD.NGAYDAY BETWEEN '2025-05-01' AND '2025-05-07';</a:t>
            </a:r>
          </a:p>
          <a:p>
            <a:pPr algn="just">
              <a:lnSpc>
                <a:spcPts val="2099"/>
              </a:lnSpc>
              <a:spcBef>
                <a:spcPct val="0"/>
              </a:spcBef>
            </a:pPr>
          </a:p>
        </p:txBody>
      </p:sp>
      <p:grpSp>
        <p:nvGrpSpPr>
          <p:cNvPr name="Group 3" id="3"/>
          <p:cNvGrpSpPr/>
          <p:nvPr/>
        </p:nvGrpSpPr>
        <p:grpSpPr>
          <a:xfrm rot="0">
            <a:off x="277845" y="456486"/>
            <a:ext cx="10048363" cy="748374"/>
            <a:chOff x="0" y="0"/>
            <a:chExt cx="2646483" cy="197103"/>
          </a:xfrm>
        </p:grpSpPr>
        <p:sp>
          <p:nvSpPr>
            <p:cNvPr name="Freeform 4" id="4"/>
            <p:cNvSpPr/>
            <p:nvPr/>
          </p:nvSpPr>
          <p:spPr>
            <a:xfrm flipH="false" flipV="false" rot="0">
              <a:off x="0" y="0"/>
              <a:ext cx="2646482" cy="197103"/>
            </a:xfrm>
            <a:custGeom>
              <a:avLst/>
              <a:gdLst/>
              <a:ahLst/>
              <a:cxnLst/>
              <a:rect r="r" b="b" t="t" l="l"/>
              <a:pathLst>
                <a:path h="197103" w="2646482">
                  <a:moveTo>
                    <a:pt x="19262" y="0"/>
                  </a:moveTo>
                  <a:lnTo>
                    <a:pt x="2627221" y="0"/>
                  </a:lnTo>
                  <a:cubicBezTo>
                    <a:pt x="2637859" y="0"/>
                    <a:pt x="2646482" y="8624"/>
                    <a:pt x="2646482" y="19262"/>
                  </a:cubicBezTo>
                  <a:lnTo>
                    <a:pt x="2646482" y="177841"/>
                  </a:lnTo>
                  <a:cubicBezTo>
                    <a:pt x="2646482" y="188479"/>
                    <a:pt x="2637859" y="197103"/>
                    <a:pt x="2627221" y="197103"/>
                  </a:cubicBezTo>
                  <a:lnTo>
                    <a:pt x="19262" y="197103"/>
                  </a:lnTo>
                  <a:cubicBezTo>
                    <a:pt x="8624" y="197103"/>
                    <a:pt x="0" y="188479"/>
                    <a:pt x="0" y="177841"/>
                  </a:cubicBezTo>
                  <a:lnTo>
                    <a:pt x="0" y="19262"/>
                  </a:lnTo>
                  <a:cubicBezTo>
                    <a:pt x="0" y="8624"/>
                    <a:pt x="8624" y="0"/>
                    <a:pt x="19262"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2646483"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23697171- NGUYỄN NGỌC BẢO TRÂM</a:t>
              </a:r>
            </a:p>
          </p:txBody>
        </p:sp>
      </p:grpSp>
      <p:sp>
        <p:nvSpPr>
          <p:cNvPr name="TextBox 6" id="6"/>
          <p:cNvSpPr txBox="true"/>
          <p:nvPr/>
        </p:nvSpPr>
        <p:spPr>
          <a:xfrm rot="0">
            <a:off x="308047" y="6124327"/>
            <a:ext cx="8866155" cy="3362325"/>
          </a:xfrm>
          <a:prstGeom prst="rect">
            <a:avLst/>
          </a:prstGeom>
        </p:spPr>
        <p:txBody>
          <a:bodyPr anchor="t" rtlCol="false" tIns="0" lIns="0" bIns="0" rIns="0">
            <a:spAutoFit/>
          </a:bodyPr>
          <a:lstStyle/>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Câu hỏi: Tì</a:t>
            </a:r>
            <a:r>
              <a:rPr lang="en-US" sz="1999" spc="67" strike="noStrike" u="none">
                <a:solidFill>
                  <a:srgbClr val="FFFFFF"/>
                </a:solidFill>
                <a:latin typeface="Public Sans"/>
                <a:ea typeface="Public Sans"/>
                <a:cs typeface="Public Sans"/>
                <a:sym typeface="Public Sans"/>
              </a:rPr>
              <a:t>m</a:t>
            </a:r>
            <a:r>
              <a:rPr lang="en-US" sz="1999" spc="67" strike="noStrike" u="none">
                <a:solidFill>
                  <a:srgbClr val="FFFFFF"/>
                </a:solidFill>
                <a:latin typeface="Public Sans"/>
                <a:ea typeface="Public Sans"/>
                <a:cs typeface="Public Sans"/>
                <a:sym typeface="Public Sans"/>
              </a:rPr>
              <a:t> các lớp c</a:t>
            </a:r>
            <a:r>
              <a:rPr lang="en-US" sz="1999" spc="67" strike="noStrike" u="none">
                <a:solidFill>
                  <a:srgbClr val="FFFFFF"/>
                </a:solidFill>
                <a:latin typeface="Public Sans"/>
                <a:ea typeface="Public Sans"/>
                <a:cs typeface="Public Sans"/>
                <a:sym typeface="Public Sans"/>
              </a:rPr>
              <a:t>ó</a:t>
            </a:r>
            <a:r>
              <a:rPr lang="en-US" sz="1999" spc="67" strike="noStrike" u="none">
                <a:solidFill>
                  <a:srgbClr val="FFFFFF"/>
                </a:solidFill>
                <a:latin typeface="Public Sans"/>
                <a:ea typeface="Public Sans"/>
                <a:cs typeface="Public Sans"/>
                <a:sym typeface="Public Sans"/>
              </a:rPr>
              <a:t> sĩ </a:t>
            </a:r>
            <a:r>
              <a:rPr lang="en-US" sz="1999" spc="67" strike="noStrike" u="none">
                <a:solidFill>
                  <a:srgbClr val="FFFFFF"/>
                </a:solidFill>
                <a:latin typeface="Public Sans"/>
                <a:ea typeface="Public Sans"/>
                <a:cs typeface="Public Sans"/>
                <a:sym typeface="Public Sans"/>
              </a:rPr>
              <a:t>số</a:t>
            </a:r>
            <a:r>
              <a:rPr lang="en-US" sz="1999" spc="67" strike="noStrike" u="none">
                <a:solidFill>
                  <a:srgbClr val="FFFFFF"/>
                </a:solidFill>
                <a:latin typeface="Public Sans"/>
                <a:ea typeface="Public Sans"/>
                <a:cs typeface="Public Sans"/>
                <a:sym typeface="Public Sans"/>
              </a:rPr>
              <a:t> lớn hơn 30, học từ tiết 1 đến </a:t>
            </a:r>
            <a:r>
              <a:rPr lang="en-US" sz="1999" spc="67" strike="noStrike" u="none">
                <a:solidFill>
                  <a:srgbClr val="FFFFFF"/>
                </a:solidFill>
                <a:latin typeface="Public Sans"/>
                <a:ea typeface="Public Sans"/>
                <a:cs typeface="Public Sans"/>
                <a:sym typeface="Public Sans"/>
              </a:rPr>
              <a:t>t</a:t>
            </a:r>
            <a:r>
              <a:rPr lang="en-US" sz="1999" spc="67" strike="noStrike" u="none">
                <a:solidFill>
                  <a:srgbClr val="FFFFFF"/>
                </a:solidFill>
                <a:latin typeface="Public Sans"/>
                <a:ea typeface="Public Sans"/>
                <a:cs typeface="Public Sans"/>
                <a:sym typeface="Public Sans"/>
              </a:rPr>
              <a:t>iết 6, tr</a:t>
            </a:r>
            <a:r>
              <a:rPr lang="en-US" sz="1999" spc="67" strike="noStrike" u="none">
                <a:solidFill>
                  <a:srgbClr val="FFFFFF"/>
                </a:solidFill>
                <a:latin typeface="Public Sans"/>
                <a:ea typeface="Public Sans"/>
                <a:cs typeface="Public Sans"/>
                <a:sym typeface="Public Sans"/>
              </a:rPr>
              <a:t>o</a:t>
            </a:r>
            <a:r>
              <a:rPr lang="en-US" sz="1999" spc="67" strike="noStrike" u="none">
                <a:solidFill>
                  <a:srgbClr val="FFFFFF"/>
                </a:solidFill>
                <a:latin typeface="Public Sans"/>
                <a:ea typeface="Public Sans"/>
                <a:cs typeface="Public Sans"/>
                <a:sym typeface="Public Sans"/>
              </a:rPr>
              <a:t>ng ph</a:t>
            </a:r>
            <a:r>
              <a:rPr lang="en-US" sz="1999" spc="67" strike="noStrike" u="none">
                <a:solidFill>
                  <a:srgbClr val="FFFFFF"/>
                </a:solidFill>
                <a:latin typeface="Public Sans"/>
                <a:ea typeface="Public Sans"/>
                <a:cs typeface="Public Sans"/>
                <a:sym typeface="Public Sans"/>
              </a:rPr>
              <a:t>ò</a:t>
            </a:r>
            <a:r>
              <a:rPr lang="en-US" sz="1999" spc="67" strike="noStrike" u="none">
                <a:solidFill>
                  <a:srgbClr val="FFFFFF"/>
                </a:solidFill>
                <a:latin typeface="Public Sans"/>
                <a:ea typeface="Public Sans"/>
                <a:cs typeface="Public Sans"/>
                <a:sym typeface="Public Sans"/>
              </a:rPr>
              <a:t>ng lý t</a:t>
            </a:r>
            <a:r>
              <a:rPr lang="en-US" sz="1999" spc="67" strike="noStrike" u="none">
                <a:solidFill>
                  <a:srgbClr val="FFFFFF"/>
                </a:solidFill>
                <a:latin typeface="Public Sans"/>
                <a:ea typeface="Public Sans"/>
                <a:cs typeface="Public Sans"/>
                <a:sym typeface="Public Sans"/>
              </a:rPr>
              <a:t>huyế</a:t>
            </a:r>
            <a:r>
              <a:rPr lang="en-US" sz="1999" spc="67" strike="noStrike" u="none">
                <a:solidFill>
                  <a:srgbClr val="FFFFFF"/>
                </a:solidFill>
                <a:latin typeface="Public Sans"/>
                <a:ea typeface="Public Sans"/>
                <a:cs typeface="Public Sans"/>
                <a:sym typeface="Public Sans"/>
              </a:rPr>
              <a:t>t</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SELECT</a:t>
            </a:r>
            <a:r>
              <a:rPr lang="en-US" sz="1999" spc="67" strike="noStrike" u="none">
                <a:solidFill>
                  <a:srgbClr val="FFFFFF"/>
                </a:solidFill>
                <a:latin typeface="Public Sans"/>
                <a:ea typeface="Public Sans"/>
                <a:cs typeface="Public Sans"/>
                <a:sym typeface="Public Sans"/>
              </a:rPr>
              <a:t> L.TE</a:t>
            </a:r>
            <a:r>
              <a:rPr lang="en-US" sz="1999" spc="67" strike="noStrike" u="none">
                <a:solidFill>
                  <a:srgbClr val="FFFFFF"/>
                </a:solidFill>
                <a:latin typeface="Public Sans"/>
                <a:ea typeface="Public Sans"/>
                <a:cs typeface="Public Sans"/>
                <a:sym typeface="Public Sans"/>
              </a:rPr>
              <a:t>NLOP,</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L.</a:t>
            </a:r>
            <a:r>
              <a:rPr lang="en-US" sz="1999" spc="67" strike="noStrike" u="none">
                <a:solidFill>
                  <a:srgbClr val="FFFFFF"/>
                </a:solidFill>
                <a:latin typeface="Public Sans"/>
                <a:ea typeface="Public Sans"/>
                <a:cs typeface="Public Sans"/>
                <a:sym typeface="Public Sans"/>
              </a:rPr>
              <a:t>SI</a:t>
            </a:r>
            <a:r>
              <a:rPr lang="en-US" sz="1999" spc="67" strike="noStrike" u="none">
                <a:solidFill>
                  <a:srgbClr val="FFFFFF"/>
                </a:solidFill>
                <a:latin typeface="Public Sans"/>
                <a:ea typeface="Public Sans"/>
                <a:cs typeface="Public Sans"/>
                <a:sym typeface="Public Sans"/>
              </a:rPr>
              <a:t>SO, LD.</a:t>
            </a:r>
            <a:r>
              <a:rPr lang="en-US" sz="1999" spc="67" strike="noStrike" u="none">
                <a:solidFill>
                  <a:srgbClr val="FFFFFF"/>
                </a:solidFill>
                <a:latin typeface="Public Sans"/>
                <a:ea typeface="Public Sans"/>
                <a:cs typeface="Public Sans"/>
                <a:sym typeface="Public Sans"/>
              </a:rPr>
              <a:t>N</a:t>
            </a:r>
            <a:r>
              <a:rPr lang="en-US" sz="1999" spc="67" strike="noStrike" u="none">
                <a:solidFill>
                  <a:srgbClr val="FFFFFF"/>
                </a:solidFill>
                <a:latin typeface="Public Sans"/>
                <a:ea typeface="Public Sans"/>
                <a:cs typeface="Public Sans"/>
                <a:sym typeface="Public Sans"/>
              </a:rPr>
              <a:t>GAYDAY,</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L</a:t>
            </a:r>
            <a:r>
              <a:rPr lang="en-US" sz="1999" spc="67" strike="noStrike" u="none">
                <a:solidFill>
                  <a:srgbClr val="FFFFFF"/>
                </a:solidFill>
                <a:latin typeface="Public Sans"/>
                <a:ea typeface="Public Sans"/>
                <a:cs typeface="Public Sans"/>
                <a:sym typeface="Public Sans"/>
              </a:rPr>
              <a:t>D</a:t>
            </a:r>
            <a:r>
              <a:rPr lang="en-US" sz="1999" spc="67" strike="noStrike" u="none">
                <a:solidFill>
                  <a:srgbClr val="FFFFFF"/>
                </a:solidFill>
                <a:latin typeface="Public Sans"/>
                <a:ea typeface="Public Sans"/>
                <a:cs typeface="Public Sans"/>
                <a:sym typeface="Public Sans"/>
              </a:rPr>
              <a:t>.TUT</a:t>
            </a:r>
            <a:r>
              <a:rPr lang="en-US" sz="1999" spc="67" strike="noStrike" u="none">
                <a:solidFill>
                  <a:srgbClr val="FFFFFF"/>
                </a:solidFill>
                <a:latin typeface="Public Sans"/>
                <a:ea typeface="Public Sans"/>
                <a:cs typeface="Public Sans"/>
                <a:sym typeface="Public Sans"/>
              </a:rPr>
              <a:t>IET</a:t>
            </a:r>
            <a:r>
              <a:rPr lang="en-US" sz="1999" spc="67" strike="noStrike" u="none">
                <a:solidFill>
                  <a:srgbClr val="FFFFFF"/>
                </a:solidFill>
                <a:latin typeface="Public Sans"/>
                <a:ea typeface="Public Sans"/>
                <a:cs typeface="Public Sans"/>
                <a:sym typeface="Public Sans"/>
              </a:rPr>
              <a:t>,</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LD.</a:t>
            </a:r>
            <a:r>
              <a:rPr lang="en-US" sz="1999" spc="67" strike="noStrike" u="none">
                <a:solidFill>
                  <a:srgbClr val="FFFFFF"/>
                </a:solidFill>
                <a:latin typeface="Public Sans"/>
                <a:ea typeface="Public Sans"/>
                <a:cs typeface="Public Sans"/>
                <a:sym typeface="Public Sans"/>
              </a:rPr>
              <a:t>D</a:t>
            </a:r>
            <a:r>
              <a:rPr lang="en-US" sz="1999" spc="67" strike="noStrike" u="none">
                <a:solidFill>
                  <a:srgbClr val="FFFFFF"/>
                </a:solidFill>
                <a:latin typeface="Public Sans"/>
                <a:ea typeface="Public Sans"/>
                <a:cs typeface="Public Sans"/>
                <a:sym typeface="Public Sans"/>
              </a:rPr>
              <a:t>ENT</a:t>
            </a:r>
            <a:r>
              <a:rPr lang="en-US" sz="1999" spc="67" strike="noStrike" u="none">
                <a:solidFill>
                  <a:srgbClr val="FFFFFF"/>
                </a:solidFill>
                <a:latin typeface="Public Sans"/>
                <a:ea typeface="Public Sans"/>
                <a:cs typeface="Public Sans"/>
                <a:sym typeface="Public Sans"/>
              </a:rPr>
              <a:t>IET</a:t>
            </a:r>
            <a:r>
              <a:rPr lang="en-US" sz="1999" spc="67" strike="noStrike" u="none">
                <a:solidFill>
                  <a:srgbClr val="FFFFFF"/>
                </a:solidFill>
                <a:latin typeface="Public Sans"/>
                <a:ea typeface="Public Sans"/>
                <a:cs typeface="Public Sans"/>
                <a:sym typeface="Public Sans"/>
              </a:rPr>
              <a:t>,</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P</a:t>
            </a:r>
            <a:r>
              <a:rPr lang="en-US" sz="1999" spc="67" strike="noStrike" u="none">
                <a:solidFill>
                  <a:srgbClr val="FFFFFF"/>
                </a:solidFill>
                <a:latin typeface="Public Sans"/>
                <a:ea typeface="Public Sans"/>
                <a:cs typeface="Public Sans"/>
                <a:sym typeface="Public Sans"/>
              </a:rPr>
              <a:t>.</a:t>
            </a:r>
            <a:r>
              <a:rPr lang="en-US" sz="1999" spc="67" strike="noStrike" u="none">
                <a:solidFill>
                  <a:srgbClr val="FFFFFF"/>
                </a:solidFill>
                <a:latin typeface="Public Sans"/>
                <a:ea typeface="Public Sans"/>
                <a:cs typeface="Public Sans"/>
                <a:sym typeface="Public Sans"/>
              </a:rPr>
              <a:t>CHUCNANG</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F</a:t>
            </a:r>
            <a:r>
              <a:rPr lang="en-US" sz="1999" spc="67" strike="noStrike" u="none">
                <a:solidFill>
                  <a:srgbClr val="FFFFFF"/>
                </a:solidFill>
                <a:latin typeface="Public Sans"/>
                <a:ea typeface="Public Sans"/>
                <a:cs typeface="Public Sans"/>
                <a:sym typeface="Public Sans"/>
              </a:rPr>
              <a:t>R</a:t>
            </a:r>
            <a:r>
              <a:rPr lang="en-US" sz="1999" spc="67" strike="noStrike" u="none">
                <a:solidFill>
                  <a:srgbClr val="FFFFFF"/>
                </a:solidFill>
                <a:latin typeface="Public Sans"/>
                <a:ea typeface="Public Sans"/>
                <a:cs typeface="Public Sans"/>
                <a:sym typeface="Public Sans"/>
              </a:rPr>
              <a:t>O</a:t>
            </a:r>
            <a:r>
              <a:rPr lang="en-US" sz="1999" spc="67" strike="noStrike" u="none">
                <a:solidFill>
                  <a:srgbClr val="FFFFFF"/>
                </a:solidFill>
                <a:latin typeface="Public Sans"/>
                <a:ea typeface="Public Sans"/>
                <a:cs typeface="Public Sans"/>
                <a:sym typeface="Public Sans"/>
              </a:rPr>
              <a:t>M</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LOP </a:t>
            </a:r>
            <a:r>
              <a:rPr lang="en-US" sz="1999" spc="67" strike="noStrike" u="none">
                <a:solidFill>
                  <a:srgbClr val="FFFFFF"/>
                </a:solidFill>
                <a:latin typeface="Public Sans"/>
                <a:ea typeface="Public Sans"/>
                <a:cs typeface="Public Sans"/>
                <a:sym typeface="Public Sans"/>
              </a:rPr>
              <a:t>L</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JO</a:t>
            </a:r>
            <a:r>
              <a:rPr lang="en-US" sz="1999" spc="67" strike="noStrike" u="none">
                <a:solidFill>
                  <a:srgbClr val="FFFFFF"/>
                </a:solidFill>
                <a:latin typeface="Public Sans"/>
                <a:ea typeface="Public Sans"/>
                <a:cs typeface="Public Sans"/>
                <a:sym typeface="Public Sans"/>
              </a:rPr>
              <a:t>IN </a:t>
            </a:r>
            <a:r>
              <a:rPr lang="en-US" sz="1999" spc="67" strike="noStrike" u="none">
                <a:solidFill>
                  <a:srgbClr val="FFFFFF"/>
                </a:solidFill>
                <a:latin typeface="Public Sans"/>
                <a:ea typeface="Public Sans"/>
                <a:cs typeface="Public Sans"/>
                <a:sym typeface="Public Sans"/>
              </a:rPr>
              <a:t>GIANGDAY</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GD</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ON</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L.MALOP = GD.MALOP</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JOIN</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LICHDAY</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LD</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ON</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GD.MAMH = LD.MAMH AND GD.MaGV = LD.MaGV AND GD.MALOP = LD.MALOP</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JOIN</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PHONG</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P</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ON</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LD.SOPHONG = P.SOPHONG</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WHE</a:t>
            </a:r>
            <a:r>
              <a:rPr lang="en-US" sz="1999" spc="67" strike="noStrike" u="none">
                <a:solidFill>
                  <a:srgbClr val="FFFFFF"/>
                </a:solidFill>
                <a:latin typeface="Public Sans"/>
                <a:ea typeface="Public Sans"/>
                <a:cs typeface="Public Sans"/>
                <a:sym typeface="Public Sans"/>
              </a:rPr>
              <a:t>R</a:t>
            </a:r>
            <a:r>
              <a:rPr lang="en-US" sz="1999" spc="67" strike="noStrike" u="none">
                <a:solidFill>
                  <a:srgbClr val="FFFFFF"/>
                </a:solidFill>
                <a:latin typeface="Public Sans"/>
                <a:ea typeface="Public Sans"/>
                <a:cs typeface="Public Sans"/>
                <a:sym typeface="Public Sans"/>
              </a:rPr>
              <a:t>E L.SIS</a:t>
            </a:r>
            <a:r>
              <a:rPr lang="en-US" sz="1999" spc="67" strike="noStrike" u="none">
                <a:solidFill>
                  <a:srgbClr val="FFFFFF"/>
                </a:solidFill>
                <a:latin typeface="Public Sans"/>
                <a:ea typeface="Public Sans"/>
                <a:cs typeface="Public Sans"/>
                <a:sym typeface="Public Sans"/>
              </a:rPr>
              <a:t>O</a:t>
            </a:r>
            <a:r>
              <a:rPr lang="en-US" sz="1999" spc="67" strike="noStrike" u="none">
                <a:solidFill>
                  <a:srgbClr val="FFFFFF"/>
                </a:solidFill>
                <a:latin typeface="Public Sans"/>
                <a:ea typeface="Public Sans"/>
                <a:cs typeface="Public Sans"/>
                <a:sym typeface="Public Sans"/>
              </a:rPr>
              <a:t> &gt; 30</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AND LD.TUTIET &gt;= 1 </a:t>
            </a:r>
            <a:r>
              <a:rPr lang="en-US" sz="1999" spc="67" strike="noStrike" u="none">
                <a:solidFill>
                  <a:srgbClr val="FFFFFF"/>
                </a:solidFill>
                <a:latin typeface="Public Sans"/>
                <a:ea typeface="Public Sans"/>
                <a:cs typeface="Public Sans"/>
                <a:sym typeface="Public Sans"/>
              </a:rPr>
              <a:t>AND </a:t>
            </a:r>
            <a:r>
              <a:rPr lang="en-US" sz="1999" spc="67" strike="noStrike" u="none">
                <a:solidFill>
                  <a:srgbClr val="FFFFFF"/>
                </a:solidFill>
                <a:latin typeface="Public Sans"/>
                <a:ea typeface="Public Sans"/>
                <a:cs typeface="Public Sans"/>
                <a:sym typeface="Public Sans"/>
              </a:rPr>
              <a:t>L</a:t>
            </a:r>
            <a:r>
              <a:rPr lang="en-US" sz="1999" spc="67" strike="noStrike" u="none">
                <a:solidFill>
                  <a:srgbClr val="FFFFFF"/>
                </a:solidFill>
                <a:latin typeface="Public Sans"/>
                <a:ea typeface="Public Sans"/>
                <a:cs typeface="Public Sans"/>
                <a:sym typeface="Public Sans"/>
              </a:rPr>
              <a:t>D.DENTIET </a:t>
            </a:r>
            <a:r>
              <a:rPr lang="en-US" sz="1999" spc="67" strike="noStrike" u="none">
                <a:solidFill>
                  <a:srgbClr val="FFFFFF"/>
                </a:solidFill>
                <a:latin typeface="Public Sans"/>
                <a:ea typeface="Public Sans"/>
                <a:cs typeface="Public Sans"/>
                <a:sym typeface="Public Sans"/>
              </a:rPr>
              <a:t>&lt;</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6</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AND P</a:t>
            </a:r>
            <a:r>
              <a:rPr lang="en-US" sz="1999" spc="67" strike="noStrike" u="none">
                <a:solidFill>
                  <a:srgbClr val="FFFFFF"/>
                </a:solidFill>
                <a:latin typeface="Public Sans"/>
                <a:ea typeface="Public Sans"/>
                <a:cs typeface="Public Sans"/>
                <a:sym typeface="Public Sans"/>
              </a:rPr>
              <a:t>.CHUCNANG = 'Lý thuyết';</a:t>
            </a:r>
          </a:p>
          <a:p>
            <a:pPr algn="just" marL="0" indent="0" lvl="0">
              <a:lnSpc>
                <a:spcPts val="2099"/>
              </a:lnSpc>
              <a:spcBef>
                <a:spcPct val="0"/>
              </a:spcBef>
            </a:pPr>
          </a:p>
        </p:txBody>
      </p:sp>
      <p:sp>
        <p:nvSpPr>
          <p:cNvPr name="TextBox 7" id="7"/>
          <p:cNvSpPr txBox="true"/>
          <p:nvPr/>
        </p:nvSpPr>
        <p:spPr>
          <a:xfrm rot="0">
            <a:off x="10326208" y="1968047"/>
            <a:ext cx="7344235" cy="3105150"/>
          </a:xfrm>
          <a:prstGeom prst="rect">
            <a:avLst/>
          </a:prstGeom>
        </p:spPr>
        <p:txBody>
          <a:bodyPr anchor="t" rtlCol="false" tIns="0" lIns="0" bIns="0" rIns="0">
            <a:spAutoFit/>
          </a:bodyPr>
          <a:lstStyle/>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Câu hỏi: Da</a:t>
            </a:r>
            <a:r>
              <a:rPr lang="en-US" sz="1999" spc="67" strike="noStrike" u="none">
                <a:solidFill>
                  <a:srgbClr val="FFFFFF"/>
                </a:solidFill>
                <a:latin typeface="Public Sans"/>
                <a:ea typeface="Public Sans"/>
                <a:cs typeface="Public Sans"/>
                <a:sym typeface="Public Sans"/>
              </a:rPr>
              <a:t>nh</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sá</a:t>
            </a:r>
            <a:r>
              <a:rPr lang="en-US" sz="1999" spc="67" strike="noStrike" u="none">
                <a:solidFill>
                  <a:srgbClr val="FFFFFF"/>
                </a:solidFill>
                <a:latin typeface="Public Sans"/>
                <a:ea typeface="Public Sans"/>
                <a:cs typeface="Public Sans"/>
                <a:sym typeface="Public Sans"/>
              </a:rPr>
              <a:t>c</a:t>
            </a:r>
            <a:r>
              <a:rPr lang="en-US" sz="1999" spc="67" strike="noStrike" u="none">
                <a:solidFill>
                  <a:srgbClr val="FFFFFF"/>
                </a:solidFill>
                <a:latin typeface="Public Sans"/>
                <a:ea typeface="Public Sans"/>
                <a:cs typeface="Public Sans"/>
                <a:sym typeface="Public Sans"/>
              </a:rPr>
              <a:t>h</a:t>
            </a:r>
            <a:r>
              <a:rPr lang="en-US" sz="1999" spc="67" strike="noStrike" u="none">
                <a:solidFill>
                  <a:srgbClr val="FFFFFF"/>
                </a:solidFill>
                <a:latin typeface="Public Sans"/>
                <a:ea typeface="Public Sans"/>
                <a:cs typeface="Public Sans"/>
                <a:sym typeface="Public Sans"/>
              </a:rPr>
              <a:t> các giáo viên dạy c</a:t>
            </a:r>
            <a:r>
              <a:rPr lang="en-US" sz="1999" spc="67" strike="noStrike" u="none">
                <a:solidFill>
                  <a:srgbClr val="FFFFFF"/>
                </a:solidFill>
                <a:latin typeface="Public Sans"/>
                <a:ea typeface="Public Sans"/>
                <a:cs typeface="Public Sans"/>
                <a:sym typeface="Public Sans"/>
              </a:rPr>
              <a:t>ả </a:t>
            </a:r>
            <a:r>
              <a:rPr lang="en-US" sz="1999" spc="67" strike="noStrike" u="none">
                <a:solidFill>
                  <a:srgbClr val="FFFFFF"/>
                </a:solidFill>
                <a:latin typeface="Public Sans"/>
                <a:ea typeface="Public Sans"/>
                <a:cs typeface="Public Sans"/>
                <a:sym typeface="Public Sans"/>
              </a:rPr>
              <a:t>ha</a:t>
            </a:r>
            <a:r>
              <a:rPr lang="en-US" sz="1999" spc="67" strike="noStrike" u="none">
                <a:solidFill>
                  <a:srgbClr val="FFFFFF"/>
                </a:solidFill>
                <a:latin typeface="Public Sans"/>
                <a:ea typeface="Public Sans"/>
                <a:cs typeface="Public Sans"/>
                <a:sym typeface="Public Sans"/>
              </a:rPr>
              <a:t>i</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mô</a:t>
            </a:r>
            <a:r>
              <a:rPr lang="en-US" sz="1999" spc="67" strike="noStrike" u="none">
                <a:solidFill>
                  <a:srgbClr val="FFFFFF"/>
                </a:solidFill>
                <a:latin typeface="Public Sans"/>
                <a:ea typeface="Public Sans"/>
                <a:cs typeface="Public Sans"/>
                <a:sym typeface="Public Sans"/>
              </a:rPr>
              <a:t>n </a:t>
            </a:r>
            <a:r>
              <a:rPr lang="en-US" sz="1999" spc="67" strike="noStrike" u="none">
                <a:solidFill>
                  <a:srgbClr val="FFFFFF"/>
                </a:solidFill>
                <a:latin typeface="Public Sans"/>
                <a:ea typeface="Public Sans"/>
                <a:cs typeface="Public Sans"/>
                <a:sym typeface="Public Sans"/>
              </a:rPr>
              <a:t>"T</a:t>
            </a:r>
            <a:r>
              <a:rPr lang="en-US" sz="1999" spc="67" strike="noStrike" u="none">
                <a:solidFill>
                  <a:srgbClr val="FFFFFF"/>
                </a:solidFill>
                <a:latin typeface="Public Sans"/>
                <a:ea typeface="Public Sans"/>
                <a:cs typeface="Public Sans"/>
                <a:sym typeface="Public Sans"/>
              </a:rPr>
              <a:t>oán </a:t>
            </a:r>
            <a:r>
              <a:rPr lang="en-US" sz="1999" spc="67" strike="noStrike" u="none">
                <a:solidFill>
                  <a:srgbClr val="FFFFFF"/>
                </a:solidFill>
                <a:latin typeface="Public Sans"/>
                <a:ea typeface="Public Sans"/>
                <a:cs typeface="Public Sans"/>
                <a:sym typeface="Public Sans"/>
              </a:rPr>
              <a:t>Đại</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Cươ</a:t>
            </a:r>
            <a:r>
              <a:rPr lang="en-US" sz="1999" spc="67" strike="noStrike" u="none">
                <a:solidFill>
                  <a:srgbClr val="FFFFFF"/>
                </a:solidFill>
                <a:latin typeface="Public Sans"/>
                <a:ea typeface="Public Sans"/>
                <a:cs typeface="Public Sans"/>
                <a:sym typeface="Public Sans"/>
              </a:rPr>
              <a:t>ng" và </a:t>
            </a:r>
            <a:r>
              <a:rPr lang="en-US" sz="1999" spc="67" strike="noStrike" u="none">
                <a:solidFill>
                  <a:srgbClr val="FFFFFF"/>
                </a:solidFill>
                <a:latin typeface="Public Sans"/>
                <a:ea typeface="Public Sans"/>
                <a:cs typeface="Public Sans"/>
                <a:sym typeface="Public Sans"/>
              </a:rPr>
              <a:t>"Vật</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Lý</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Đ</a:t>
            </a:r>
            <a:r>
              <a:rPr lang="en-US" sz="1999" spc="67" strike="noStrike" u="none">
                <a:solidFill>
                  <a:srgbClr val="FFFFFF"/>
                </a:solidFill>
                <a:latin typeface="Public Sans"/>
                <a:ea typeface="Public Sans"/>
                <a:cs typeface="Public Sans"/>
                <a:sym typeface="Public Sans"/>
              </a:rPr>
              <a:t>ại </a:t>
            </a:r>
            <a:r>
              <a:rPr lang="en-US" sz="1999" spc="67" strike="noStrike" u="none">
                <a:solidFill>
                  <a:srgbClr val="FFFFFF"/>
                </a:solidFill>
                <a:latin typeface="Public Sans"/>
                <a:ea typeface="Public Sans"/>
                <a:cs typeface="Public Sans"/>
                <a:sym typeface="Public Sans"/>
              </a:rPr>
              <a:t>C</a:t>
            </a:r>
            <a:r>
              <a:rPr lang="en-US" sz="1999" spc="67" strike="noStrike" u="none">
                <a:solidFill>
                  <a:srgbClr val="FFFFFF"/>
                </a:solidFill>
                <a:latin typeface="Public Sans"/>
                <a:ea typeface="Public Sans"/>
                <a:cs typeface="Public Sans"/>
                <a:sym typeface="Public Sans"/>
              </a:rPr>
              <a:t>ư</a:t>
            </a:r>
            <a:r>
              <a:rPr lang="en-US" sz="1999" spc="67" strike="noStrike" u="none">
                <a:solidFill>
                  <a:srgbClr val="FFFFFF"/>
                </a:solidFill>
                <a:latin typeface="Public Sans"/>
                <a:ea typeface="Public Sans"/>
                <a:cs typeface="Public Sans"/>
                <a:sym typeface="Public Sans"/>
              </a:rPr>
              <a:t>ơ</a:t>
            </a:r>
            <a:r>
              <a:rPr lang="en-US" sz="1999" spc="67" strike="noStrike" u="none">
                <a:solidFill>
                  <a:srgbClr val="FFFFFF"/>
                </a:solidFill>
                <a:latin typeface="Public Sans"/>
                <a:ea typeface="Public Sans"/>
                <a:cs typeface="Public Sans"/>
                <a:sym typeface="Public Sans"/>
              </a:rPr>
              <a:t>ng"</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S</a:t>
            </a:r>
            <a:r>
              <a:rPr lang="en-US" sz="1999" spc="67" strike="noStrike" u="none">
                <a:solidFill>
                  <a:srgbClr val="FFFFFF"/>
                </a:solidFill>
                <a:latin typeface="Public Sans"/>
                <a:ea typeface="Public Sans"/>
                <a:cs typeface="Public Sans"/>
                <a:sym typeface="Public Sans"/>
              </a:rPr>
              <a:t>ELECT</a:t>
            </a:r>
            <a:r>
              <a:rPr lang="en-US" sz="1999" spc="67" strike="noStrike" u="none">
                <a:solidFill>
                  <a:srgbClr val="FFFFFF"/>
                </a:solidFill>
                <a:latin typeface="Public Sans"/>
                <a:ea typeface="Public Sans"/>
                <a:cs typeface="Public Sans"/>
                <a:sym typeface="Public Sans"/>
              </a:rPr>
              <a:t> GIAOVIEN.HOTEN</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FROM</a:t>
            </a:r>
            <a:r>
              <a:rPr lang="en-US" sz="1999" spc="67" strike="noStrike" u="none">
                <a:solidFill>
                  <a:srgbClr val="FFFFFF"/>
                </a:solidFill>
                <a:latin typeface="Public Sans"/>
                <a:ea typeface="Public Sans"/>
                <a:cs typeface="Public Sans"/>
                <a:sym typeface="Public Sans"/>
              </a:rPr>
              <a:t> GIAOVIEN</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JOIN GIANG</a:t>
            </a:r>
            <a:r>
              <a:rPr lang="en-US" sz="1999" spc="67" strike="noStrike" u="none">
                <a:solidFill>
                  <a:srgbClr val="FFFFFF"/>
                </a:solidFill>
                <a:latin typeface="Public Sans"/>
                <a:ea typeface="Public Sans"/>
                <a:cs typeface="Public Sans"/>
                <a:sym typeface="Public Sans"/>
              </a:rPr>
              <a:t>DAY </a:t>
            </a:r>
            <a:r>
              <a:rPr lang="en-US" sz="1999" spc="67" strike="noStrike" u="none">
                <a:solidFill>
                  <a:srgbClr val="FFFFFF"/>
                </a:solidFill>
                <a:latin typeface="Public Sans"/>
                <a:ea typeface="Public Sans"/>
                <a:cs typeface="Public Sans"/>
                <a:sym typeface="Public Sans"/>
              </a:rPr>
              <a:t>ON GIAOVIEN.</a:t>
            </a:r>
            <a:r>
              <a:rPr lang="en-US" sz="1999" spc="67" strike="noStrike" u="none">
                <a:solidFill>
                  <a:srgbClr val="FFFFFF"/>
                </a:solidFill>
                <a:latin typeface="Public Sans"/>
                <a:ea typeface="Public Sans"/>
                <a:cs typeface="Public Sans"/>
                <a:sym typeface="Public Sans"/>
              </a:rPr>
              <a:t>MAGV </a:t>
            </a:r>
            <a:r>
              <a:rPr lang="en-US" sz="1999" spc="67" strike="noStrike" u="none">
                <a:solidFill>
                  <a:srgbClr val="FFFFFF"/>
                </a:solidFill>
                <a:latin typeface="Public Sans"/>
                <a:ea typeface="Public Sans"/>
                <a:cs typeface="Public Sans"/>
                <a:sym typeface="Public Sans"/>
              </a:rPr>
              <a:t>= GIA</a:t>
            </a:r>
            <a:r>
              <a:rPr lang="en-US" sz="1999" spc="67" strike="noStrike" u="none">
                <a:solidFill>
                  <a:srgbClr val="FFFFFF"/>
                </a:solidFill>
                <a:latin typeface="Public Sans"/>
                <a:ea typeface="Public Sans"/>
                <a:cs typeface="Public Sans"/>
                <a:sym typeface="Public Sans"/>
              </a:rPr>
              <a:t>N</a:t>
            </a:r>
            <a:r>
              <a:rPr lang="en-US" sz="1999" spc="67" strike="noStrike" u="none">
                <a:solidFill>
                  <a:srgbClr val="FFFFFF"/>
                </a:solidFill>
                <a:latin typeface="Public Sans"/>
                <a:ea typeface="Public Sans"/>
                <a:cs typeface="Public Sans"/>
                <a:sym typeface="Public Sans"/>
              </a:rPr>
              <a:t>GDAY.MAGV</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J</a:t>
            </a:r>
            <a:r>
              <a:rPr lang="en-US" sz="1999" spc="67" strike="noStrike" u="none">
                <a:solidFill>
                  <a:srgbClr val="FFFFFF"/>
                </a:solidFill>
                <a:latin typeface="Public Sans"/>
                <a:ea typeface="Public Sans"/>
                <a:cs typeface="Public Sans"/>
                <a:sym typeface="Public Sans"/>
              </a:rPr>
              <a:t>OIN </a:t>
            </a:r>
            <a:r>
              <a:rPr lang="en-US" sz="1999" spc="67" strike="noStrike" u="none">
                <a:solidFill>
                  <a:srgbClr val="FFFFFF"/>
                </a:solidFill>
                <a:latin typeface="Public Sans"/>
                <a:ea typeface="Public Sans"/>
                <a:cs typeface="Public Sans"/>
                <a:sym typeface="Public Sans"/>
              </a:rPr>
              <a:t>MONHOC</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ON</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GIANGDAY.MAMH</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MONHOC.MAMH</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WHERE MONHOC.TENMH IN ('Toán Đại Cương', 'Vật</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Lý</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Đại</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Cương')</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GROUP</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BY GIAOVIEN.HOTEN</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H</a:t>
            </a:r>
            <a:r>
              <a:rPr lang="en-US" sz="1999" spc="67" strike="noStrike" u="none">
                <a:solidFill>
                  <a:srgbClr val="FFFFFF"/>
                </a:solidFill>
                <a:latin typeface="Public Sans"/>
                <a:ea typeface="Public Sans"/>
                <a:cs typeface="Public Sans"/>
                <a:sym typeface="Public Sans"/>
              </a:rPr>
              <a:t>A</a:t>
            </a:r>
            <a:r>
              <a:rPr lang="en-US" sz="1999" spc="67" strike="noStrike" u="none">
                <a:solidFill>
                  <a:srgbClr val="FFFFFF"/>
                </a:solidFill>
                <a:latin typeface="Public Sans"/>
                <a:ea typeface="Public Sans"/>
                <a:cs typeface="Public Sans"/>
                <a:sym typeface="Public Sans"/>
              </a:rPr>
              <a:t>VI</a:t>
            </a:r>
            <a:r>
              <a:rPr lang="en-US" sz="1999" spc="67" strike="noStrike" u="none">
                <a:solidFill>
                  <a:srgbClr val="FFFFFF"/>
                </a:solidFill>
                <a:latin typeface="Public Sans"/>
                <a:ea typeface="Public Sans"/>
                <a:cs typeface="Public Sans"/>
                <a:sym typeface="Public Sans"/>
              </a:rPr>
              <a:t>N</a:t>
            </a:r>
            <a:r>
              <a:rPr lang="en-US" sz="1999" spc="67" strike="noStrike" u="none">
                <a:solidFill>
                  <a:srgbClr val="FFFFFF"/>
                </a:solidFill>
                <a:latin typeface="Public Sans"/>
                <a:ea typeface="Public Sans"/>
                <a:cs typeface="Public Sans"/>
                <a:sym typeface="Public Sans"/>
              </a:rPr>
              <a:t>G</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COU</a:t>
            </a:r>
            <a:r>
              <a:rPr lang="en-US" sz="1999" spc="67" strike="noStrike" u="none">
                <a:solidFill>
                  <a:srgbClr val="FFFFFF"/>
                </a:solidFill>
                <a:latin typeface="Public Sans"/>
                <a:ea typeface="Public Sans"/>
                <a:cs typeface="Public Sans"/>
                <a:sym typeface="Public Sans"/>
              </a:rPr>
              <a:t>N</a:t>
            </a:r>
            <a:r>
              <a:rPr lang="en-US" sz="1999" spc="67" strike="noStrike" u="none">
                <a:solidFill>
                  <a:srgbClr val="FFFFFF"/>
                </a:solidFill>
                <a:latin typeface="Public Sans"/>
                <a:ea typeface="Public Sans"/>
                <a:cs typeface="Public Sans"/>
                <a:sym typeface="Public Sans"/>
              </a:rPr>
              <a:t>T(</a:t>
            </a:r>
            <a:r>
              <a:rPr lang="en-US" sz="1999" spc="67" strike="noStrike" u="none">
                <a:solidFill>
                  <a:srgbClr val="FFFFFF"/>
                </a:solidFill>
                <a:latin typeface="Public Sans"/>
                <a:ea typeface="Public Sans"/>
                <a:cs typeface="Public Sans"/>
                <a:sym typeface="Public Sans"/>
              </a:rPr>
              <a:t>D</a:t>
            </a:r>
            <a:r>
              <a:rPr lang="en-US" sz="1999" spc="67" strike="noStrike" u="none">
                <a:solidFill>
                  <a:srgbClr val="FFFFFF"/>
                </a:solidFill>
                <a:latin typeface="Public Sans"/>
                <a:ea typeface="Public Sans"/>
                <a:cs typeface="Public Sans"/>
                <a:sym typeface="Public Sans"/>
              </a:rPr>
              <a:t>ISTINCT</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MONHOC.TENMH)</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2;</a:t>
            </a:r>
          </a:p>
          <a:p>
            <a:pPr algn="just" marL="0" indent="0" lvl="0">
              <a:lnSpc>
                <a:spcPts val="2099"/>
              </a:lnSpc>
              <a:spcBef>
                <a:spcPct val="0"/>
              </a:spcBef>
            </a:pPr>
          </a:p>
          <a:p>
            <a:pPr algn="just" marL="0" indent="0" lvl="0">
              <a:lnSpc>
                <a:spcPts val="2099"/>
              </a:lnSpc>
              <a:spcBef>
                <a:spcPct val="0"/>
              </a:spcBef>
            </a:pPr>
          </a:p>
        </p:txBody>
      </p:sp>
      <p:sp>
        <p:nvSpPr>
          <p:cNvPr name="TextBox 8" id="8"/>
          <p:cNvSpPr txBox="true"/>
          <p:nvPr/>
        </p:nvSpPr>
        <p:spPr>
          <a:xfrm rot="0">
            <a:off x="10356410" y="6096939"/>
            <a:ext cx="7931590" cy="2076450"/>
          </a:xfrm>
          <a:prstGeom prst="rect">
            <a:avLst/>
          </a:prstGeom>
        </p:spPr>
        <p:txBody>
          <a:bodyPr anchor="t" rtlCol="false" tIns="0" lIns="0" bIns="0" rIns="0">
            <a:spAutoFit/>
          </a:bodyPr>
          <a:lstStyle/>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Câu hỏi: Danh sách các môn học không có sinh viên học</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SELECT </a:t>
            </a:r>
            <a:r>
              <a:rPr lang="en-US" sz="1999" spc="67" strike="noStrike" u="none">
                <a:solidFill>
                  <a:srgbClr val="FFFFFF"/>
                </a:solidFill>
                <a:latin typeface="Public Sans"/>
                <a:ea typeface="Public Sans"/>
                <a:cs typeface="Public Sans"/>
                <a:sym typeface="Public Sans"/>
              </a:rPr>
              <a:t>M</a:t>
            </a:r>
            <a:r>
              <a:rPr lang="en-US" sz="1999" spc="67" strike="noStrike" u="none">
                <a:solidFill>
                  <a:srgbClr val="FFFFFF"/>
                </a:solidFill>
                <a:latin typeface="Public Sans"/>
                <a:ea typeface="Public Sans"/>
                <a:cs typeface="Public Sans"/>
                <a:sym typeface="Public Sans"/>
              </a:rPr>
              <a:t>ONHOC.MA</a:t>
            </a:r>
            <a:r>
              <a:rPr lang="en-US" sz="1999" spc="67" strike="noStrike" u="none">
                <a:solidFill>
                  <a:srgbClr val="FFFFFF"/>
                </a:solidFill>
                <a:latin typeface="Public Sans"/>
                <a:ea typeface="Public Sans"/>
                <a:cs typeface="Public Sans"/>
                <a:sym typeface="Public Sans"/>
              </a:rPr>
              <a:t>MH,</a:t>
            </a:r>
            <a:r>
              <a:rPr lang="en-US" sz="1999" spc="67" strike="noStrike" u="none">
                <a:solidFill>
                  <a:srgbClr val="FFFFFF"/>
                </a:solidFill>
                <a:latin typeface="Public Sans"/>
                <a:ea typeface="Public Sans"/>
                <a:cs typeface="Public Sans"/>
                <a:sym typeface="Public Sans"/>
              </a:rPr>
              <a:t> </a:t>
            </a:r>
            <a:r>
              <a:rPr lang="en-US" sz="1999" spc="67" strike="noStrike" u="none">
                <a:solidFill>
                  <a:srgbClr val="FFFFFF"/>
                </a:solidFill>
                <a:latin typeface="Public Sans"/>
                <a:ea typeface="Public Sans"/>
                <a:cs typeface="Public Sans"/>
                <a:sym typeface="Public Sans"/>
              </a:rPr>
              <a:t>M</a:t>
            </a:r>
            <a:r>
              <a:rPr lang="en-US" sz="1999" spc="67" strike="noStrike" u="none">
                <a:solidFill>
                  <a:srgbClr val="FFFFFF"/>
                </a:solidFill>
                <a:latin typeface="Public Sans"/>
                <a:ea typeface="Public Sans"/>
                <a:cs typeface="Public Sans"/>
                <a:sym typeface="Public Sans"/>
              </a:rPr>
              <a:t>O</a:t>
            </a:r>
            <a:r>
              <a:rPr lang="en-US" sz="1999" spc="67" strike="noStrike" u="none">
                <a:solidFill>
                  <a:srgbClr val="FFFFFF"/>
                </a:solidFill>
                <a:latin typeface="Public Sans"/>
                <a:ea typeface="Public Sans"/>
                <a:cs typeface="Public Sans"/>
                <a:sym typeface="Public Sans"/>
              </a:rPr>
              <a:t>NH</a:t>
            </a:r>
            <a:r>
              <a:rPr lang="en-US" sz="1999" spc="67" strike="noStrike" u="none">
                <a:solidFill>
                  <a:srgbClr val="FFFFFF"/>
                </a:solidFill>
                <a:latin typeface="Public Sans"/>
                <a:ea typeface="Public Sans"/>
                <a:cs typeface="Public Sans"/>
                <a:sym typeface="Public Sans"/>
              </a:rPr>
              <a:t>O</a:t>
            </a:r>
            <a:r>
              <a:rPr lang="en-US" sz="1999" spc="67" strike="noStrike" u="none">
                <a:solidFill>
                  <a:srgbClr val="FFFFFF"/>
                </a:solidFill>
                <a:latin typeface="Public Sans"/>
                <a:ea typeface="Public Sans"/>
                <a:cs typeface="Public Sans"/>
                <a:sym typeface="Public Sans"/>
              </a:rPr>
              <a:t>C.TE</a:t>
            </a:r>
            <a:r>
              <a:rPr lang="en-US" sz="1999" spc="67" strike="noStrike" u="none">
                <a:solidFill>
                  <a:srgbClr val="FFFFFF"/>
                </a:solidFill>
                <a:latin typeface="Public Sans"/>
                <a:ea typeface="Public Sans"/>
                <a:cs typeface="Public Sans"/>
                <a:sym typeface="Public Sans"/>
              </a:rPr>
              <a:t>N</a:t>
            </a:r>
            <a:r>
              <a:rPr lang="en-US" sz="1999" spc="67" strike="noStrike" u="none">
                <a:solidFill>
                  <a:srgbClr val="FFFFFF"/>
                </a:solidFill>
                <a:latin typeface="Public Sans"/>
                <a:ea typeface="Public Sans"/>
                <a:cs typeface="Public Sans"/>
                <a:sym typeface="Public Sans"/>
              </a:rPr>
              <a:t>MH</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FROM </a:t>
            </a:r>
            <a:r>
              <a:rPr lang="en-US" sz="1999" spc="67" strike="noStrike" u="none">
                <a:solidFill>
                  <a:srgbClr val="FFFFFF"/>
                </a:solidFill>
                <a:latin typeface="Public Sans"/>
                <a:ea typeface="Public Sans"/>
                <a:cs typeface="Public Sans"/>
                <a:sym typeface="Public Sans"/>
              </a:rPr>
              <a:t>MON</a:t>
            </a:r>
            <a:r>
              <a:rPr lang="en-US" sz="1999" spc="67" strike="noStrike" u="none">
                <a:solidFill>
                  <a:srgbClr val="FFFFFF"/>
                </a:solidFill>
                <a:latin typeface="Public Sans"/>
                <a:ea typeface="Public Sans"/>
                <a:cs typeface="Public Sans"/>
                <a:sym typeface="Public Sans"/>
              </a:rPr>
              <a:t>HO</a:t>
            </a:r>
            <a:r>
              <a:rPr lang="en-US" sz="1999" spc="67" strike="noStrike" u="none">
                <a:solidFill>
                  <a:srgbClr val="FFFFFF"/>
                </a:solidFill>
                <a:latin typeface="Public Sans"/>
                <a:ea typeface="Public Sans"/>
                <a:cs typeface="Public Sans"/>
                <a:sym typeface="Public Sans"/>
              </a:rPr>
              <a:t>C</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LEFT </a:t>
            </a:r>
            <a:r>
              <a:rPr lang="en-US" sz="1999" spc="67" strike="noStrike" u="none">
                <a:solidFill>
                  <a:srgbClr val="FFFFFF"/>
                </a:solidFill>
                <a:latin typeface="Public Sans"/>
                <a:ea typeface="Public Sans"/>
                <a:cs typeface="Public Sans"/>
                <a:sym typeface="Public Sans"/>
              </a:rPr>
              <a:t>JOIN </a:t>
            </a:r>
            <a:r>
              <a:rPr lang="en-US" sz="1999" spc="67" strike="noStrike" u="none">
                <a:solidFill>
                  <a:srgbClr val="FFFFFF"/>
                </a:solidFill>
                <a:latin typeface="Public Sans"/>
                <a:ea typeface="Public Sans"/>
                <a:cs typeface="Public Sans"/>
                <a:sym typeface="Public Sans"/>
              </a:rPr>
              <a:t>GIANGDAY</a:t>
            </a:r>
            <a:r>
              <a:rPr lang="en-US" sz="1999" spc="67" strike="noStrike" u="none">
                <a:solidFill>
                  <a:srgbClr val="FFFFFF"/>
                </a:solidFill>
                <a:latin typeface="Public Sans"/>
                <a:ea typeface="Public Sans"/>
                <a:cs typeface="Public Sans"/>
                <a:sym typeface="Public Sans"/>
              </a:rPr>
              <a:t> ON </a:t>
            </a:r>
            <a:r>
              <a:rPr lang="en-US" sz="1999" spc="67" strike="noStrike" u="none">
                <a:solidFill>
                  <a:srgbClr val="FFFFFF"/>
                </a:solidFill>
                <a:latin typeface="Public Sans"/>
                <a:ea typeface="Public Sans"/>
                <a:cs typeface="Public Sans"/>
                <a:sym typeface="Public Sans"/>
              </a:rPr>
              <a:t>MON</a:t>
            </a:r>
            <a:r>
              <a:rPr lang="en-US" sz="1999" spc="67" strike="noStrike" u="none">
                <a:solidFill>
                  <a:srgbClr val="FFFFFF"/>
                </a:solidFill>
                <a:latin typeface="Public Sans"/>
                <a:ea typeface="Public Sans"/>
                <a:cs typeface="Public Sans"/>
                <a:sym typeface="Public Sans"/>
              </a:rPr>
              <a:t>HO</a:t>
            </a:r>
            <a:r>
              <a:rPr lang="en-US" sz="1999" spc="67" strike="noStrike" u="none">
                <a:solidFill>
                  <a:srgbClr val="FFFFFF"/>
                </a:solidFill>
                <a:latin typeface="Public Sans"/>
                <a:ea typeface="Public Sans"/>
                <a:cs typeface="Public Sans"/>
                <a:sym typeface="Public Sans"/>
              </a:rPr>
              <a:t>C</a:t>
            </a:r>
            <a:r>
              <a:rPr lang="en-US" sz="1999" spc="67" strike="noStrike" u="none">
                <a:solidFill>
                  <a:srgbClr val="FFFFFF"/>
                </a:solidFill>
                <a:latin typeface="Public Sans"/>
                <a:ea typeface="Public Sans"/>
                <a:cs typeface="Public Sans"/>
                <a:sym typeface="Public Sans"/>
              </a:rPr>
              <a:t>.MA</a:t>
            </a:r>
            <a:r>
              <a:rPr lang="en-US" sz="1999" spc="67" strike="noStrike" u="none">
                <a:solidFill>
                  <a:srgbClr val="FFFFFF"/>
                </a:solidFill>
                <a:latin typeface="Public Sans"/>
                <a:ea typeface="Public Sans"/>
                <a:cs typeface="Public Sans"/>
                <a:sym typeface="Public Sans"/>
              </a:rPr>
              <a:t>M</a:t>
            </a:r>
            <a:r>
              <a:rPr lang="en-US" sz="1999" spc="67" strike="noStrike" u="none">
                <a:solidFill>
                  <a:srgbClr val="FFFFFF"/>
                </a:solidFill>
                <a:latin typeface="Public Sans"/>
                <a:ea typeface="Public Sans"/>
                <a:cs typeface="Public Sans"/>
                <a:sym typeface="Public Sans"/>
              </a:rPr>
              <a:t>H = </a:t>
            </a:r>
            <a:r>
              <a:rPr lang="en-US" sz="1999" spc="67" strike="noStrike" u="none">
                <a:solidFill>
                  <a:srgbClr val="FFFFFF"/>
                </a:solidFill>
                <a:latin typeface="Public Sans"/>
                <a:ea typeface="Public Sans"/>
                <a:cs typeface="Public Sans"/>
                <a:sym typeface="Public Sans"/>
              </a:rPr>
              <a:t>GIANGDAY</a:t>
            </a:r>
            <a:r>
              <a:rPr lang="en-US" sz="1999" spc="67" strike="noStrike" u="none">
                <a:solidFill>
                  <a:srgbClr val="FFFFFF"/>
                </a:solidFill>
                <a:latin typeface="Public Sans"/>
                <a:ea typeface="Public Sans"/>
                <a:cs typeface="Public Sans"/>
                <a:sym typeface="Public Sans"/>
              </a:rPr>
              <a:t>.MA</a:t>
            </a:r>
            <a:r>
              <a:rPr lang="en-US" sz="1999" spc="67" strike="noStrike" u="none">
                <a:solidFill>
                  <a:srgbClr val="FFFFFF"/>
                </a:solidFill>
                <a:latin typeface="Public Sans"/>
                <a:ea typeface="Public Sans"/>
                <a:cs typeface="Public Sans"/>
                <a:sym typeface="Public Sans"/>
              </a:rPr>
              <a:t>M</a:t>
            </a:r>
            <a:r>
              <a:rPr lang="en-US" sz="1999" spc="67" strike="noStrike" u="none">
                <a:solidFill>
                  <a:srgbClr val="FFFFFF"/>
                </a:solidFill>
                <a:latin typeface="Public Sans"/>
                <a:ea typeface="Public Sans"/>
                <a:cs typeface="Public Sans"/>
                <a:sym typeface="Public Sans"/>
              </a:rPr>
              <a:t>H</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LEFT </a:t>
            </a:r>
            <a:r>
              <a:rPr lang="en-US" sz="1999" spc="67" strike="noStrike" u="none">
                <a:solidFill>
                  <a:srgbClr val="FFFFFF"/>
                </a:solidFill>
                <a:latin typeface="Public Sans"/>
                <a:ea typeface="Public Sans"/>
                <a:cs typeface="Public Sans"/>
                <a:sym typeface="Public Sans"/>
              </a:rPr>
              <a:t>JOIN </a:t>
            </a:r>
            <a:r>
              <a:rPr lang="en-US" sz="1999" spc="67" strike="noStrike" u="none">
                <a:solidFill>
                  <a:srgbClr val="FFFFFF"/>
                </a:solidFill>
                <a:latin typeface="Public Sans"/>
                <a:ea typeface="Public Sans"/>
                <a:cs typeface="Public Sans"/>
                <a:sym typeface="Public Sans"/>
              </a:rPr>
              <a:t>LOP</a:t>
            </a:r>
            <a:r>
              <a:rPr lang="en-US" sz="1999" spc="67" strike="noStrike" u="none">
                <a:solidFill>
                  <a:srgbClr val="FFFFFF"/>
                </a:solidFill>
                <a:latin typeface="Public Sans"/>
                <a:ea typeface="Public Sans"/>
                <a:cs typeface="Public Sans"/>
                <a:sym typeface="Public Sans"/>
              </a:rPr>
              <a:t> ON </a:t>
            </a:r>
            <a:r>
              <a:rPr lang="en-US" sz="1999" spc="67" strike="noStrike" u="none">
                <a:solidFill>
                  <a:srgbClr val="FFFFFF"/>
                </a:solidFill>
                <a:latin typeface="Public Sans"/>
                <a:ea typeface="Public Sans"/>
                <a:cs typeface="Public Sans"/>
                <a:sym typeface="Public Sans"/>
              </a:rPr>
              <a:t>GIANGDAY</a:t>
            </a:r>
            <a:r>
              <a:rPr lang="en-US" sz="1999" spc="67" strike="noStrike" u="none">
                <a:solidFill>
                  <a:srgbClr val="FFFFFF"/>
                </a:solidFill>
                <a:latin typeface="Public Sans"/>
                <a:ea typeface="Public Sans"/>
                <a:cs typeface="Public Sans"/>
                <a:sym typeface="Public Sans"/>
              </a:rPr>
              <a:t>.MALOP = </a:t>
            </a:r>
            <a:r>
              <a:rPr lang="en-US" sz="1999" spc="67" strike="noStrike" u="none">
                <a:solidFill>
                  <a:srgbClr val="FFFFFF"/>
                </a:solidFill>
                <a:latin typeface="Public Sans"/>
                <a:ea typeface="Public Sans"/>
                <a:cs typeface="Public Sans"/>
                <a:sym typeface="Public Sans"/>
              </a:rPr>
              <a:t>LOP</a:t>
            </a:r>
            <a:r>
              <a:rPr lang="en-US" sz="1999" spc="67" strike="noStrike" u="none">
                <a:solidFill>
                  <a:srgbClr val="FFFFFF"/>
                </a:solidFill>
                <a:latin typeface="Public Sans"/>
                <a:ea typeface="Public Sans"/>
                <a:cs typeface="Public Sans"/>
                <a:sym typeface="Public Sans"/>
              </a:rPr>
              <a:t>.MALOP</a:t>
            </a:r>
          </a:p>
          <a:p>
            <a:pPr algn="just" marL="0" indent="0" lvl="0">
              <a:lnSpc>
                <a:spcPts val="2099"/>
              </a:lnSpc>
              <a:spcBef>
                <a:spcPct val="0"/>
              </a:spcBef>
            </a:pPr>
            <a:r>
              <a:rPr lang="en-US" sz="1999" spc="67" strike="noStrike" u="none">
                <a:solidFill>
                  <a:srgbClr val="FFFFFF"/>
                </a:solidFill>
                <a:latin typeface="Public Sans"/>
                <a:ea typeface="Public Sans"/>
                <a:cs typeface="Public Sans"/>
                <a:sym typeface="Public Sans"/>
              </a:rPr>
              <a:t>WHE</a:t>
            </a:r>
            <a:r>
              <a:rPr lang="en-US" sz="1999" spc="67" strike="noStrike" u="none">
                <a:solidFill>
                  <a:srgbClr val="FFFFFF"/>
                </a:solidFill>
                <a:latin typeface="Public Sans"/>
                <a:ea typeface="Public Sans"/>
                <a:cs typeface="Public Sans"/>
                <a:sym typeface="Public Sans"/>
              </a:rPr>
              <a:t>R</a:t>
            </a:r>
            <a:r>
              <a:rPr lang="en-US" sz="1999" spc="67" strike="noStrike" u="none">
                <a:solidFill>
                  <a:srgbClr val="FFFFFF"/>
                </a:solidFill>
                <a:latin typeface="Public Sans"/>
                <a:ea typeface="Public Sans"/>
                <a:cs typeface="Public Sans"/>
                <a:sym typeface="Public Sans"/>
              </a:rPr>
              <a:t>E L</a:t>
            </a:r>
            <a:r>
              <a:rPr lang="en-US" sz="1999" spc="67" strike="noStrike" u="none">
                <a:solidFill>
                  <a:srgbClr val="FFFFFF"/>
                </a:solidFill>
                <a:latin typeface="Public Sans"/>
                <a:ea typeface="Public Sans"/>
                <a:cs typeface="Public Sans"/>
                <a:sym typeface="Public Sans"/>
              </a:rPr>
              <a:t>O</a:t>
            </a:r>
            <a:r>
              <a:rPr lang="en-US" sz="1999" spc="67" strike="noStrike" u="none">
                <a:solidFill>
                  <a:srgbClr val="FFFFFF"/>
                </a:solidFill>
                <a:latin typeface="Public Sans"/>
                <a:ea typeface="Public Sans"/>
                <a:cs typeface="Public Sans"/>
                <a:sym typeface="Public Sans"/>
              </a:rPr>
              <a:t>P.MALO</a:t>
            </a:r>
            <a:r>
              <a:rPr lang="en-US" sz="1999" spc="67" strike="noStrike" u="none">
                <a:solidFill>
                  <a:srgbClr val="FFFFFF"/>
                </a:solidFill>
                <a:latin typeface="Public Sans"/>
                <a:ea typeface="Public Sans"/>
                <a:cs typeface="Public Sans"/>
                <a:sym typeface="Public Sans"/>
              </a:rPr>
              <a:t>P </a:t>
            </a:r>
            <a:r>
              <a:rPr lang="en-US" sz="1999" spc="67" strike="noStrike" u="none">
                <a:solidFill>
                  <a:srgbClr val="FFFFFF"/>
                </a:solidFill>
                <a:latin typeface="Public Sans"/>
                <a:ea typeface="Public Sans"/>
                <a:cs typeface="Public Sans"/>
                <a:sym typeface="Public Sans"/>
              </a:rPr>
              <a:t>IS</a:t>
            </a:r>
            <a:r>
              <a:rPr lang="en-US" sz="1999" spc="67" strike="noStrike" u="none">
                <a:solidFill>
                  <a:srgbClr val="FFFFFF"/>
                </a:solidFill>
                <a:latin typeface="Public Sans"/>
                <a:ea typeface="Public Sans"/>
                <a:cs typeface="Public Sans"/>
                <a:sym typeface="Public Sans"/>
              </a:rPr>
              <a:t> N</a:t>
            </a:r>
            <a:r>
              <a:rPr lang="en-US" sz="1999" spc="67" strike="noStrike" u="none">
                <a:solidFill>
                  <a:srgbClr val="FFFFFF"/>
                </a:solidFill>
                <a:latin typeface="Public Sans"/>
                <a:ea typeface="Public Sans"/>
                <a:cs typeface="Public Sans"/>
                <a:sym typeface="Public Sans"/>
              </a:rPr>
              <a:t>ULL</a:t>
            </a:r>
            <a:r>
              <a:rPr lang="en-US" sz="1999" spc="67" strike="noStrike" u="none">
                <a:solidFill>
                  <a:srgbClr val="FFFFFF"/>
                </a:solidFill>
                <a:latin typeface="Public Sans"/>
                <a:ea typeface="Public Sans"/>
                <a:cs typeface="Public Sans"/>
                <a:sym typeface="Public Sans"/>
              </a:rPr>
              <a:t>;</a:t>
            </a:r>
          </a:p>
          <a:p>
            <a:pPr algn="just" marL="0" indent="0" lvl="0">
              <a:lnSpc>
                <a:spcPts val="2099"/>
              </a:lnSpc>
              <a:spcBef>
                <a:spcPct val="0"/>
              </a:spcBef>
            </a:pPr>
          </a:p>
        </p:txBody>
      </p:sp>
    </p:spTree>
  </p:cSld>
  <p:clrMapOvr>
    <a:masterClrMapping/>
  </p:clrMapOvr>
</p:sld>
</file>

<file path=ppt/slides/slide72.xml><?xml version="1.0" encoding="utf-8"?>
<p:sld xmlns:p="http://schemas.openxmlformats.org/presentationml/2006/main" xmlns:a="http://schemas.openxmlformats.org/drawingml/2006/main">
  <p:cSld>
    <p:bg>
      <p:bgPr>
        <a:gradFill rotWithShape="true">
          <a:gsLst>
            <a:gs pos="0">
              <a:srgbClr val="0097B2">
                <a:alpha val="100000"/>
              </a:srgbClr>
            </a:gs>
            <a:gs pos="50000">
              <a:srgbClr val="668FBB">
                <a:alpha val="100000"/>
              </a:srgbClr>
            </a:gs>
            <a:gs pos="100000">
              <a:srgbClr val="042447">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412905" y="2013067"/>
            <a:ext cx="8866155" cy="1819275"/>
          </a:xfrm>
          <a:prstGeom prst="rect">
            <a:avLst/>
          </a:prstGeom>
        </p:spPr>
        <p:txBody>
          <a:bodyPr anchor="t" rtlCol="false" tIns="0" lIns="0" bIns="0" rIns="0">
            <a:spAutoFit/>
          </a:bodyPr>
          <a:lstStyle/>
          <a:p>
            <a:pPr algn="just">
              <a:lnSpc>
                <a:spcPts val="2099"/>
              </a:lnSpc>
              <a:spcBef>
                <a:spcPct val="0"/>
              </a:spcBef>
            </a:pPr>
            <a:r>
              <a:rPr lang="en-US" sz="1999" spc="67">
                <a:solidFill>
                  <a:srgbClr val="FFFFFF"/>
                </a:solidFill>
                <a:latin typeface="Public Sans"/>
                <a:ea typeface="Public Sans"/>
                <a:cs typeface="Public Sans"/>
                <a:sym typeface="Public Sans"/>
              </a:rPr>
              <a:t>Câu</a:t>
            </a:r>
            <a:r>
              <a:rPr lang="en-US" sz="1999" spc="67">
                <a:solidFill>
                  <a:srgbClr val="FFFFFF"/>
                </a:solidFill>
                <a:latin typeface="Public Sans"/>
                <a:ea typeface="Public Sans"/>
                <a:cs typeface="Public Sans"/>
                <a:sym typeface="Public Sans"/>
              </a:rPr>
              <a:t> hỏi: Cho biết tổng số các môn học của một lớp</a:t>
            </a:r>
          </a:p>
          <a:p>
            <a:pPr algn="just">
              <a:lnSpc>
                <a:spcPts val="2099"/>
              </a:lnSpc>
              <a:spcBef>
                <a:spcPct val="0"/>
              </a:spcBef>
            </a:pPr>
            <a:r>
              <a:rPr lang="en-US" sz="1999" spc="67">
                <a:solidFill>
                  <a:srgbClr val="FFFFFF"/>
                </a:solidFill>
                <a:latin typeface="Public Sans"/>
                <a:ea typeface="Public Sans"/>
                <a:cs typeface="Public Sans"/>
                <a:sym typeface="Public Sans"/>
              </a:rPr>
              <a:t>SELECT LOP.TENLOP, COUNT(DISTINCT GIANGDAY.MAMH) AS TONG_SO_MON</a:t>
            </a:r>
          </a:p>
          <a:p>
            <a:pPr algn="just">
              <a:lnSpc>
                <a:spcPts val="2099"/>
              </a:lnSpc>
              <a:spcBef>
                <a:spcPct val="0"/>
              </a:spcBef>
            </a:pPr>
            <a:r>
              <a:rPr lang="en-US" sz="1999" spc="67">
                <a:solidFill>
                  <a:srgbClr val="FFFFFF"/>
                </a:solidFill>
                <a:latin typeface="Public Sans"/>
                <a:ea typeface="Public Sans"/>
                <a:cs typeface="Public Sans"/>
                <a:sym typeface="Public Sans"/>
              </a:rPr>
              <a:t>FROM LOP</a:t>
            </a:r>
          </a:p>
          <a:p>
            <a:pPr algn="just">
              <a:lnSpc>
                <a:spcPts val="2099"/>
              </a:lnSpc>
              <a:spcBef>
                <a:spcPct val="0"/>
              </a:spcBef>
            </a:pPr>
            <a:r>
              <a:rPr lang="en-US" sz="1999" spc="67">
                <a:solidFill>
                  <a:srgbClr val="FFFFFF"/>
                </a:solidFill>
                <a:latin typeface="Public Sans"/>
                <a:ea typeface="Public Sans"/>
                <a:cs typeface="Public Sans"/>
                <a:sym typeface="Public Sans"/>
              </a:rPr>
              <a:t>JO</a:t>
            </a:r>
            <a:r>
              <a:rPr lang="en-US" sz="1999" spc="67">
                <a:solidFill>
                  <a:srgbClr val="FFFFFF"/>
                </a:solidFill>
                <a:latin typeface="Public Sans"/>
                <a:ea typeface="Public Sans"/>
                <a:cs typeface="Public Sans"/>
                <a:sym typeface="Public Sans"/>
              </a:rPr>
              <a:t>IN GIANGDAY ON LOP.MALOP = GIANGDAY.MALOP</a:t>
            </a:r>
          </a:p>
          <a:p>
            <a:pPr algn="just">
              <a:lnSpc>
                <a:spcPts val="2099"/>
              </a:lnSpc>
              <a:spcBef>
                <a:spcPct val="0"/>
              </a:spcBef>
            </a:pPr>
            <a:r>
              <a:rPr lang="en-US" sz="1999" spc="67">
                <a:solidFill>
                  <a:srgbClr val="FFFFFF"/>
                </a:solidFill>
                <a:latin typeface="Public Sans"/>
                <a:ea typeface="Public Sans"/>
                <a:cs typeface="Public Sans"/>
                <a:sym typeface="Public Sans"/>
              </a:rPr>
              <a:t>GROUP BY LOP.TENLOP;</a:t>
            </a:r>
          </a:p>
          <a:p>
            <a:pPr algn="just">
              <a:lnSpc>
                <a:spcPts val="2099"/>
              </a:lnSpc>
              <a:spcBef>
                <a:spcPct val="0"/>
              </a:spcBef>
            </a:pPr>
          </a:p>
        </p:txBody>
      </p:sp>
      <p:grpSp>
        <p:nvGrpSpPr>
          <p:cNvPr name="Group 3" id="3"/>
          <p:cNvGrpSpPr/>
          <p:nvPr/>
        </p:nvGrpSpPr>
        <p:grpSpPr>
          <a:xfrm rot="0">
            <a:off x="277845" y="456486"/>
            <a:ext cx="10048363" cy="748374"/>
            <a:chOff x="0" y="0"/>
            <a:chExt cx="2646483" cy="197103"/>
          </a:xfrm>
        </p:grpSpPr>
        <p:sp>
          <p:nvSpPr>
            <p:cNvPr name="Freeform 4" id="4"/>
            <p:cNvSpPr/>
            <p:nvPr/>
          </p:nvSpPr>
          <p:spPr>
            <a:xfrm flipH="false" flipV="false" rot="0">
              <a:off x="0" y="0"/>
              <a:ext cx="2646482" cy="197103"/>
            </a:xfrm>
            <a:custGeom>
              <a:avLst/>
              <a:gdLst/>
              <a:ahLst/>
              <a:cxnLst/>
              <a:rect r="r" b="b" t="t" l="l"/>
              <a:pathLst>
                <a:path h="197103" w="2646482">
                  <a:moveTo>
                    <a:pt x="19262" y="0"/>
                  </a:moveTo>
                  <a:lnTo>
                    <a:pt x="2627221" y="0"/>
                  </a:lnTo>
                  <a:cubicBezTo>
                    <a:pt x="2637859" y="0"/>
                    <a:pt x="2646482" y="8624"/>
                    <a:pt x="2646482" y="19262"/>
                  </a:cubicBezTo>
                  <a:lnTo>
                    <a:pt x="2646482" y="177841"/>
                  </a:lnTo>
                  <a:cubicBezTo>
                    <a:pt x="2646482" y="188479"/>
                    <a:pt x="2637859" y="197103"/>
                    <a:pt x="2627221" y="197103"/>
                  </a:cubicBezTo>
                  <a:lnTo>
                    <a:pt x="19262" y="197103"/>
                  </a:lnTo>
                  <a:cubicBezTo>
                    <a:pt x="8624" y="197103"/>
                    <a:pt x="0" y="188479"/>
                    <a:pt x="0" y="177841"/>
                  </a:cubicBezTo>
                  <a:lnTo>
                    <a:pt x="0" y="19262"/>
                  </a:lnTo>
                  <a:cubicBezTo>
                    <a:pt x="0" y="8624"/>
                    <a:pt x="8624" y="0"/>
                    <a:pt x="19262"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47625"/>
              <a:ext cx="2646483" cy="149478"/>
            </a:xfrm>
            <a:prstGeom prst="rect">
              <a:avLst/>
            </a:prstGeom>
          </p:spPr>
          <p:txBody>
            <a:bodyPr anchor="ctr" rtlCol="false" tIns="50800" lIns="50800" bIns="50800" rIns="50800"/>
            <a:lstStyle/>
            <a:p>
              <a:pPr algn="ctr">
                <a:lnSpc>
                  <a:spcPts val="3086"/>
                </a:lnSpc>
              </a:pPr>
              <a:r>
                <a:rPr lang="en-US" b="true" sz="2939">
                  <a:solidFill>
                    <a:srgbClr val="FFFFFF"/>
                  </a:solidFill>
                  <a:latin typeface="TT Lakes Neue Expanded Bold"/>
                  <a:ea typeface="TT Lakes Neue Expanded Bold"/>
                  <a:cs typeface="TT Lakes Neue Expanded Bold"/>
                  <a:sym typeface="TT Lakes Neue Expanded Bold"/>
                </a:rPr>
                <a:t>23697171- NGUYỄN NGỌC BẢO TRÂM</a:t>
              </a:r>
            </a:p>
          </p:txBody>
        </p:sp>
      </p:grpSp>
      <p:sp>
        <p:nvSpPr>
          <p:cNvPr name="TextBox 6" id="6"/>
          <p:cNvSpPr txBox="true"/>
          <p:nvPr/>
        </p:nvSpPr>
        <p:spPr>
          <a:xfrm rot="0">
            <a:off x="412905" y="4352189"/>
            <a:ext cx="8866155" cy="2847975"/>
          </a:xfrm>
          <a:prstGeom prst="rect">
            <a:avLst/>
          </a:prstGeom>
        </p:spPr>
        <p:txBody>
          <a:bodyPr anchor="t" rtlCol="false" tIns="0" lIns="0" bIns="0" rIns="0">
            <a:spAutoFit/>
          </a:bodyPr>
          <a:lstStyle/>
          <a:p>
            <a:pPr algn="just">
              <a:lnSpc>
                <a:spcPts val="2099"/>
              </a:lnSpc>
              <a:spcBef>
                <a:spcPct val="0"/>
              </a:spcBef>
            </a:pPr>
          </a:p>
          <a:p>
            <a:pPr algn="just">
              <a:lnSpc>
                <a:spcPts val="2099"/>
              </a:lnSpc>
              <a:spcBef>
                <a:spcPct val="0"/>
              </a:spcBef>
            </a:pPr>
            <a:r>
              <a:rPr lang="en-US" sz="1999" spc="67">
                <a:solidFill>
                  <a:srgbClr val="FFFFFF"/>
                </a:solidFill>
                <a:latin typeface="Public Sans"/>
                <a:ea typeface="Public Sans"/>
                <a:cs typeface="Public Sans"/>
                <a:sym typeface="Public Sans"/>
              </a:rPr>
              <a:t>Câu hỏi: Danh sách các lớp thuộc khoa Công nghệ thông tin học môn</a:t>
            </a:r>
            <a:r>
              <a:rPr lang="en-US" sz="1999" spc="67">
                <a:solidFill>
                  <a:srgbClr val="FFFFFF"/>
                </a:solidFill>
                <a:latin typeface="Public Sans"/>
                <a:ea typeface="Public Sans"/>
                <a:cs typeface="Public Sans"/>
                <a:sym typeface="Public Sans"/>
              </a:rPr>
              <a:t> lập trình cơ bản</a:t>
            </a:r>
          </a:p>
          <a:p>
            <a:pPr algn="just">
              <a:lnSpc>
                <a:spcPts val="2099"/>
              </a:lnSpc>
              <a:spcBef>
                <a:spcPct val="0"/>
              </a:spcBef>
            </a:pPr>
            <a:r>
              <a:rPr lang="en-US" sz="1999" spc="67">
                <a:solidFill>
                  <a:srgbClr val="FFFFFF"/>
                </a:solidFill>
                <a:latin typeface="Public Sans"/>
                <a:ea typeface="Public Sans"/>
                <a:cs typeface="Public Sans"/>
                <a:sym typeface="Public Sans"/>
              </a:rPr>
              <a:t>SELECT</a:t>
            </a:r>
            <a:r>
              <a:rPr lang="en-US" sz="1999" spc="67">
                <a:solidFill>
                  <a:srgbClr val="FFFFFF"/>
                </a:solidFill>
                <a:latin typeface="Public Sans"/>
                <a:ea typeface="Public Sans"/>
                <a:cs typeface="Public Sans"/>
                <a:sym typeface="Public Sans"/>
              </a:rPr>
              <a:t> LOP.TENLOP</a:t>
            </a:r>
          </a:p>
          <a:p>
            <a:pPr algn="just">
              <a:lnSpc>
                <a:spcPts val="2099"/>
              </a:lnSpc>
              <a:spcBef>
                <a:spcPct val="0"/>
              </a:spcBef>
            </a:pPr>
            <a:r>
              <a:rPr lang="en-US" sz="1999" spc="67">
                <a:solidFill>
                  <a:srgbClr val="FFFFFF"/>
                </a:solidFill>
                <a:latin typeface="Public Sans"/>
                <a:ea typeface="Public Sans"/>
                <a:cs typeface="Public Sans"/>
                <a:sym typeface="Public Sans"/>
              </a:rPr>
              <a:t>FROM LOP</a:t>
            </a:r>
          </a:p>
          <a:p>
            <a:pPr algn="just">
              <a:lnSpc>
                <a:spcPts val="2099"/>
              </a:lnSpc>
              <a:spcBef>
                <a:spcPct val="0"/>
              </a:spcBef>
            </a:pPr>
            <a:r>
              <a:rPr lang="en-US" sz="1999" spc="67">
                <a:solidFill>
                  <a:srgbClr val="FFFFFF"/>
                </a:solidFill>
                <a:latin typeface="Public Sans"/>
                <a:ea typeface="Public Sans"/>
                <a:cs typeface="Public Sans"/>
                <a:sym typeface="Public Sans"/>
              </a:rPr>
              <a:t>JOIN KHOA ON LOP.MAKHOA = KHOA.</a:t>
            </a:r>
            <a:r>
              <a:rPr lang="en-US" sz="1999" spc="67">
                <a:solidFill>
                  <a:srgbClr val="FFFFFF"/>
                </a:solidFill>
                <a:latin typeface="Public Sans"/>
                <a:ea typeface="Public Sans"/>
                <a:cs typeface="Public Sans"/>
                <a:sym typeface="Public Sans"/>
              </a:rPr>
              <a:t>MAKHOA</a:t>
            </a:r>
          </a:p>
          <a:p>
            <a:pPr algn="just">
              <a:lnSpc>
                <a:spcPts val="2099"/>
              </a:lnSpc>
              <a:spcBef>
                <a:spcPct val="0"/>
              </a:spcBef>
            </a:pPr>
            <a:r>
              <a:rPr lang="en-US" sz="1999" spc="67">
                <a:solidFill>
                  <a:srgbClr val="FFFFFF"/>
                </a:solidFill>
                <a:latin typeface="Public Sans"/>
                <a:ea typeface="Public Sans"/>
                <a:cs typeface="Public Sans"/>
                <a:sym typeface="Public Sans"/>
              </a:rPr>
              <a:t>JOIN GIANG</a:t>
            </a:r>
            <a:r>
              <a:rPr lang="en-US" sz="1999" spc="67">
                <a:solidFill>
                  <a:srgbClr val="FFFFFF"/>
                </a:solidFill>
                <a:latin typeface="Public Sans"/>
                <a:ea typeface="Public Sans"/>
                <a:cs typeface="Public Sans"/>
                <a:sym typeface="Public Sans"/>
              </a:rPr>
              <a:t>DAY ON LOP.MALOP = GIANGDAY.MALOP</a:t>
            </a:r>
          </a:p>
          <a:p>
            <a:pPr algn="just">
              <a:lnSpc>
                <a:spcPts val="2099"/>
              </a:lnSpc>
              <a:spcBef>
                <a:spcPct val="0"/>
              </a:spcBef>
            </a:pPr>
            <a:r>
              <a:rPr lang="en-US" sz="1999" spc="67">
                <a:solidFill>
                  <a:srgbClr val="FFFFFF"/>
                </a:solidFill>
                <a:latin typeface="Public Sans"/>
                <a:ea typeface="Public Sans"/>
                <a:cs typeface="Public Sans"/>
                <a:sym typeface="Public Sans"/>
              </a:rPr>
              <a:t>JOIN MONHOC ON GIANGDAY.MAMH = MONHOC.MAMH</a:t>
            </a:r>
          </a:p>
          <a:p>
            <a:pPr algn="just">
              <a:lnSpc>
                <a:spcPts val="2099"/>
              </a:lnSpc>
              <a:spcBef>
                <a:spcPct val="0"/>
              </a:spcBef>
            </a:pPr>
            <a:r>
              <a:rPr lang="en-US" sz="1999" spc="67">
                <a:solidFill>
                  <a:srgbClr val="FFFFFF"/>
                </a:solidFill>
                <a:latin typeface="Public Sans"/>
                <a:ea typeface="Public Sans"/>
                <a:cs typeface="Public Sans"/>
                <a:sym typeface="Public Sans"/>
              </a:rPr>
              <a:t>WHERE KHOA.TENKHOA = 'Công Nghệ Thông Tin' AND MONHOC.TENMH = 'Lập Trình Cơ Bản';</a:t>
            </a:r>
          </a:p>
          <a:p>
            <a:pPr algn="just">
              <a:lnSpc>
                <a:spcPts val="2099"/>
              </a:lnSpc>
              <a:spcBef>
                <a:spcPct val="0"/>
              </a:spcBef>
            </a:pP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DA8C4">
                <a:alpha val="100000"/>
              </a:srgbClr>
            </a:gs>
            <a:gs pos="50000">
              <a:srgbClr val="3A6A9E">
                <a:alpha val="100000"/>
              </a:srgbClr>
            </a:gs>
            <a:gs pos="100000">
              <a:srgbClr val="062240">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4402744" y="2135560"/>
            <a:ext cx="10323225" cy="4258330"/>
          </a:xfrm>
          <a:custGeom>
            <a:avLst/>
            <a:gdLst/>
            <a:ahLst/>
            <a:cxnLst/>
            <a:rect r="r" b="b" t="t" l="l"/>
            <a:pathLst>
              <a:path h="4258330" w="10323225">
                <a:moveTo>
                  <a:pt x="0" y="0"/>
                </a:moveTo>
                <a:lnTo>
                  <a:pt x="10323226" y="0"/>
                </a:lnTo>
                <a:lnTo>
                  <a:pt x="10323226" y="4258331"/>
                </a:lnTo>
                <a:lnTo>
                  <a:pt x="0" y="4258331"/>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3333483" y="-5083807"/>
            <a:ext cx="11706247" cy="11706247"/>
          </a:xfrm>
          <a:custGeom>
            <a:avLst/>
            <a:gdLst/>
            <a:ahLst/>
            <a:cxnLst/>
            <a:rect r="r" b="b" t="t" l="l"/>
            <a:pathLst>
              <a:path h="11706247" w="11706247">
                <a:moveTo>
                  <a:pt x="0" y="0"/>
                </a:moveTo>
                <a:lnTo>
                  <a:pt x="11706247" y="0"/>
                </a:lnTo>
                <a:lnTo>
                  <a:pt x="11706247" y="11706247"/>
                </a:lnTo>
                <a:lnTo>
                  <a:pt x="0" y="11706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3891" y="395129"/>
            <a:ext cx="8821636" cy="742826"/>
            <a:chOff x="0" y="0"/>
            <a:chExt cx="2574826" cy="216813"/>
          </a:xfrm>
        </p:grpSpPr>
        <p:sp>
          <p:nvSpPr>
            <p:cNvPr name="Freeform 4" id="4"/>
            <p:cNvSpPr/>
            <p:nvPr/>
          </p:nvSpPr>
          <p:spPr>
            <a:xfrm flipH="false" flipV="false" rot="0">
              <a:off x="0" y="0"/>
              <a:ext cx="2574826" cy="216813"/>
            </a:xfrm>
            <a:custGeom>
              <a:avLst/>
              <a:gdLst/>
              <a:ahLst/>
              <a:cxnLst/>
              <a:rect r="r" b="b" t="t" l="l"/>
              <a:pathLst>
                <a:path h="216813" w="2574826">
                  <a:moveTo>
                    <a:pt x="21940" y="0"/>
                  </a:moveTo>
                  <a:lnTo>
                    <a:pt x="2552886" y="0"/>
                  </a:lnTo>
                  <a:cubicBezTo>
                    <a:pt x="2558705" y="0"/>
                    <a:pt x="2564286" y="2312"/>
                    <a:pt x="2568400" y="6426"/>
                  </a:cubicBezTo>
                  <a:cubicBezTo>
                    <a:pt x="2572515" y="10541"/>
                    <a:pt x="2574826" y="16121"/>
                    <a:pt x="2574826" y="21940"/>
                  </a:cubicBezTo>
                  <a:lnTo>
                    <a:pt x="2574826" y="194873"/>
                  </a:lnTo>
                  <a:cubicBezTo>
                    <a:pt x="2574826" y="200692"/>
                    <a:pt x="2572515" y="206272"/>
                    <a:pt x="2568400" y="210387"/>
                  </a:cubicBezTo>
                  <a:cubicBezTo>
                    <a:pt x="2564286" y="214502"/>
                    <a:pt x="2558705" y="216813"/>
                    <a:pt x="2552886" y="216813"/>
                  </a:cubicBezTo>
                  <a:lnTo>
                    <a:pt x="21940" y="216813"/>
                  </a:lnTo>
                  <a:cubicBezTo>
                    <a:pt x="16121" y="216813"/>
                    <a:pt x="10541" y="214502"/>
                    <a:pt x="6426" y="210387"/>
                  </a:cubicBezTo>
                  <a:cubicBezTo>
                    <a:pt x="2312" y="206272"/>
                    <a:pt x="0" y="200692"/>
                    <a:pt x="0" y="194873"/>
                  </a:cubicBezTo>
                  <a:lnTo>
                    <a:pt x="0" y="21940"/>
                  </a:lnTo>
                  <a:cubicBezTo>
                    <a:pt x="0" y="16121"/>
                    <a:pt x="2312" y="10541"/>
                    <a:pt x="6426" y="6426"/>
                  </a:cubicBezTo>
                  <a:cubicBezTo>
                    <a:pt x="10541" y="2312"/>
                    <a:pt x="16121" y="0"/>
                    <a:pt x="21940"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28575"/>
              <a:ext cx="2574826" cy="188238"/>
            </a:xfrm>
            <a:prstGeom prst="rect">
              <a:avLst/>
            </a:prstGeom>
          </p:spPr>
          <p:txBody>
            <a:bodyPr anchor="ctr" rtlCol="false" tIns="50800" lIns="50800" bIns="50800" rIns="50800"/>
            <a:lstStyle/>
            <a:p>
              <a:pPr algn="ctr">
                <a:lnSpc>
                  <a:spcPts val="1826"/>
                </a:lnSpc>
              </a:pPr>
            </a:p>
          </p:txBody>
        </p:sp>
      </p:grpSp>
      <p:sp>
        <p:nvSpPr>
          <p:cNvPr name="Freeform 6" id="6"/>
          <p:cNvSpPr/>
          <p:nvPr/>
        </p:nvSpPr>
        <p:spPr>
          <a:xfrm flipH="false" flipV="false" rot="0">
            <a:off x="749426" y="553157"/>
            <a:ext cx="279274" cy="475543"/>
          </a:xfrm>
          <a:custGeom>
            <a:avLst/>
            <a:gdLst/>
            <a:ahLst/>
            <a:cxnLst/>
            <a:rect r="r" b="b" t="t" l="l"/>
            <a:pathLst>
              <a:path h="475543" w="279274">
                <a:moveTo>
                  <a:pt x="0" y="0"/>
                </a:moveTo>
                <a:lnTo>
                  <a:pt x="279274" y="0"/>
                </a:lnTo>
                <a:lnTo>
                  <a:pt x="279274" y="475543"/>
                </a:lnTo>
                <a:lnTo>
                  <a:pt x="0" y="475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984659" y="653111"/>
            <a:ext cx="549282" cy="549282"/>
          </a:xfrm>
          <a:custGeom>
            <a:avLst/>
            <a:gdLst/>
            <a:ahLst/>
            <a:cxnLst/>
            <a:rect r="r" b="b" t="t" l="l"/>
            <a:pathLst>
              <a:path h="549282" w="549282">
                <a:moveTo>
                  <a:pt x="0" y="0"/>
                </a:moveTo>
                <a:lnTo>
                  <a:pt x="549282" y="0"/>
                </a:lnTo>
                <a:lnTo>
                  <a:pt x="549282" y="549283"/>
                </a:lnTo>
                <a:lnTo>
                  <a:pt x="0" y="5492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085824" y="1486117"/>
            <a:ext cx="10116353" cy="8245151"/>
          </a:xfrm>
          <a:custGeom>
            <a:avLst/>
            <a:gdLst/>
            <a:ahLst/>
            <a:cxnLst/>
            <a:rect r="r" b="b" t="t" l="l"/>
            <a:pathLst>
              <a:path h="8245151" w="10116353">
                <a:moveTo>
                  <a:pt x="0" y="0"/>
                </a:moveTo>
                <a:lnTo>
                  <a:pt x="10116352" y="0"/>
                </a:lnTo>
                <a:lnTo>
                  <a:pt x="10116352" y="8245151"/>
                </a:lnTo>
                <a:lnTo>
                  <a:pt x="0" y="8245151"/>
                </a:lnTo>
                <a:lnTo>
                  <a:pt x="0" y="0"/>
                </a:lnTo>
                <a:close/>
              </a:path>
            </a:pathLst>
          </a:custGeom>
          <a:blipFill>
            <a:blip r:embed="rId8"/>
            <a:stretch>
              <a:fillRect l="0" t="0" r="-445" b="0"/>
            </a:stretch>
          </a:blipFill>
          <a:ln cap="rnd">
            <a:noFill/>
            <a:prstDash val="solid"/>
            <a:round/>
          </a:ln>
        </p:spPr>
      </p:sp>
      <p:sp>
        <p:nvSpPr>
          <p:cNvPr name="TextBox 9" id="9"/>
          <p:cNvSpPr txBox="true"/>
          <p:nvPr/>
        </p:nvSpPr>
        <p:spPr>
          <a:xfrm rot="0">
            <a:off x="1028700" y="422275"/>
            <a:ext cx="9016189" cy="606425"/>
          </a:xfrm>
          <a:prstGeom prst="rect">
            <a:avLst/>
          </a:prstGeom>
        </p:spPr>
        <p:txBody>
          <a:bodyPr anchor="t" rtlCol="false" tIns="0" lIns="0" bIns="0" rIns="0">
            <a:spAutoFit/>
          </a:bodyPr>
          <a:lstStyle/>
          <a:p>
            <a:pPr algn="just">
              <a:lnSpc>
                <a:spcPts val="4899"/>
              </a:lnSpc>
            </a:pPr>
            <a:r>
              <a:rPr lang="en-US" sz="3499" b="true">
                <a:solidFill>
                  <a:srgbClr val="FDFDFD"/>
                </a:solidFill>
                <a:latin typeface="Public Sans Bold"/>
                <a:ea typeface="Public Sans Bold"/>
                <a:cs typeface="Public Sans Bold"/>
                <a:sym typeface="Public Sans Bold"/>
              </a:rPr>
              <a:t>1. Vẽ mô hình ER (Nguyễn Phương Nhi)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33483" y="-5083807"/>
            <a:ext cx="11706247" cy="11706247"/>
          </a:xfrm>
          <a:custGeom>
            <a:avLst/>
            <a:gdLst/>
            <a:ahLst/>
            <a:cxnLst/>
            <a:rect r="r" b="b" t="t" l="l"/>
            <a:pathLst>
              <a:path h="11706247" w="11706247">
                <a:moveTo>
                  <a:pt x="0" y="0"/>
                </a:moveTo>
                <a:lnTo>
                  <a:pt x="11706247" y="0"/>
                </a:lnTo>
                <a:lnTo>
                  <a:pt x="11706247" y="11706247"/>
                </a:lnTo>
                <a:lnTo>
                  <a:pt x="0" y="11706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3891" y="395129"/>
            <a:ext cx="8989360" cy="770779"/>
            <a:chOff x="0" y="0"/>
            <a:chExt cx="2623781" cy="224972"/>
          </a:xfrm>
        </p:grpSpPr>
        <p:sp>
          <p:nvSpPr>
            <p:cNvPr name="Freeform 4" id="4"/>
            <p:cNvSpPr/>
            <p:nvPr/>
          </p:nvSpPr>
          <p:spPr>
            <a:xfrm flipH="false" flipV="false" rot="0">
              <a:off x="0" y="0"/>
              <a:ext cx="2623781" cy="224972"/>
            </a:xfrm>
            <a:custGeom>
              <a:avLst/>
              <a:gdLst/>
              <a:ahLst/>
              <a:cxnLst/>
              <a:rect r="r" b="b" t="t" l="l"/>
              <a:pathLst>
                <a:path h="224972" w="2623781">
                  <a:moveTo>
                    <a:pt x="21531" y="0"/>
                  </a:moveTo>
                  <a:lnTo>
                    <a:pt x="2602250" y="0"/>
                  </a:lnTo>
                  <a:cubicBezTo>
                    <a:pt x="2607960" y="0"/>
                    <a:pt x="2613437" y="2268"/>
                    <a:pt x="2617475" y="6306"/>
                  </a:cubicBezTo>
                  <a:cubicBezTo>
                    <a:pt x="2621512" y="10344"/>
                    <a:pt x="2623781" y="15820"/>
                    <a:pt x="2623781" y="21531"/>
                  </a:cubicBezTo>
                  <a:lnTo>
                    <a:pt x="2623781" y="203441"/>
                  </a:lnTo>
                  <a:cubicBezTo>
                    <a:pt x="2623781" y="209152"/>
                    <a:pt x="2621512" y="214628"/>
                    <a:pt x="2617475" y="218666"/>
                  </a:cubicBezTo>
                  <a:cubicBezTo>
                    <a:pt x="2613437" y="222704"/>
                    <a:pt x="2607960" y="224972"/>
                    <a:pt x="2602250" y="224972"/>
                  </a:cubicBezTo>
                  <a:lnTo>
                    <a:pt x="21531" y="224972"/>
                  </a:lnTo>
                  <a:cubicBezTo>
                    <a:pt x="15820" y="224972"/>
                    <a:pt x="10344" y="222704"/>
                    <a:pt x="6306" y="218666"/>
                  </a:cubicBezTo>
                  <a:cubicBezTo>
                    <a:pt x="2268" y="214628"/>
                    <a:pt x="0" y="209152"/>
                    <a:pt x="0" y="203441"/>
                  </a:cubicBezTo>
                  <a:lnTo>
                    <a:pt x="0" y="21531"/>
                  </a:lnTo>
                  <a:cubicBezTo>
                    <a:pt x="0" y="15820"/>
                    <a:pt x="2268" y="10344"/>
                    <a:pt x="6306" y="6306"/>
                  </a:cubicBezTo>
                  <a:cubicBezTo>
                    <a:pt x="10344" y="2268"/>
                    <a:pt x="15820" y="0"/>
                    <a:pt x="21531" y="0"/>
                  </a:cubicBezTo>
                  <a:close/>
                </a:path>
              </a:pathLst>
            </a:custGeom>
            <a:gradFill rotWithShape="true">
              <a:gsLst>
                <a:gs pos="0">
                  <a:srgbClr val="0097B2">
                    <a:alpha val="100000"/>
                  </a:srgbClr>
                </a:gs>
                <a:gs pos="50000">
                  <a:srgbClr val="3A6A9E">
                    <a:alpha val="100000"/>
                  </a:srgbClr>
                </a:gs>
                <a:gs pos="100000">
                  <a:srgbClr val="103863">
                    <a:alpha val="100000"/>
                  </a:srgbClr>
                </a:gs>
              </a:gsLst>
              <a:lin ang="0"/>
            </a:gradFill>
            <a:ln w="19050" cap="rnd">
              <a:solidFill>
                <a:srgbClr val="000000"/>
              </a:solidFill>
              <a:prstDash val="solid"/>
              <a:round/>
            </a:ln>
          </p:spPr>
        </p:sp>
        <p:sp>
          <p:nvSpPr>
            <p:cNvPr name="TextBox 5" id="5"/>
            <p:cNvSpPr txBox="true"/>
            <p:nvPr/>
          </p:nvSpPr>
          <p:spPr>
            <a:xfrm>
              <a:off x="0" y="28575"/>
              <a:ext cx="2623781" cy="196397"/>
            </a:xfrm>
            <a:prstGeom prst="rect">
              <a:avLst/>
            </a:prstGeom>
          </p:spPr>
          <p:txBody>
            <a:bodyPr anchor="ctr" rtlCol="false" tIns="50800" lIns="50800" bIns="50800" rIns="50800"/>
            <a:lstStyle/>
            <a:p>
              <a:pPr algn="ctr">
                <a:lnSpc>
                  <a:spcPts val="1826"/>
                </a:lnSpc>
              </a:pPr>
            </a:p>
          </p:txBody>
        </p:sp>
      </p:grpSp>
      <p:sp>
        <p:nvSpPr>
          <p:cNvPr name="Freeform 6" id="6"/>
          <p:cNvSpPr/>
          <p:nvPr/>
        </p:nvSpPr>
        <p:spPr>
          <a:xfrm flipH="false" flipV="false" rot="0">
            <a:off x="749426" y="553157"/>
            <a:ext cx="279274" cy="475543"/>
          </a:xfrm>
          <a:custGeom>
            <a:avLst/>
            <a:gdLst/>
            <a:ahLst/>
            <a:cxnLst/>
            <a:rect r="r" b="b" t="t" l="l"/>
            <a:pathLst>
              <a:path h="475543" w="279274">
                <a:moveTo>
                  <a:pt x="0" y="0"/>
                </a:moveTo>
                <a:lnTo>
                  <a:pt x="279274" y="0"/>
                </a:lnTo>
                <a:lnTo>
                  <a:pt x="279274" y="475543"/>
                </a:lnTo>
                <a:lnTo>
                  <a:pt x="0" y="475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984659" y="653111"/>
            <a:ext cx="549282" cy="549282"/>
          </a:xfrm>
          <a:custGeom>
            <a:avLst/>
            <a:gdLst/>
            <a:ahLst/>
            <a:cxnLst/>
            <a:rect r="r" b="b" t="t" l="l"/>
            <a:pathLst>
              <a:path h="549282" w="549282">
                <a:moveTo>
                  <a:pt x="0" y="0"/>
                </a:moveTo>
                <a:lnTo>
                  <a:pt x="549282" y="0"/>
                </a:lnTo>
                <a:lnTo>
                  <a:pt x="549282" y="549283"/>
                </a:lnTo>
                <a:lnTo>
                  <a:pt x="0" y="5492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746607" y="1392101"/>
            <a:ext cx="14794787" cy="8229600"/>
          </a:xfrm>
          <a:custGeom>
            <a:avLst/>
            <a:gdLst/>
            <a:ahLst/>
            <a:cxnLst/>
            <a:rect r="r" b="b" t="t" l="l"/>
            <a:pathLst>
              <a:path h="8229600" w="14794787">
                <a:moveTo>
                  <a:pt x="0" y="0"/>
                </a:moveTo>
                <a:lnTo>
                  <a:pt x="14794786" y="0"/>
                </a:lnTo>
                <a:lnTo>
                  <a:pt x="14794786" y="8229600"/>
                </a:lnTo>
                <a:lnTo>
                  <a:pt x="0" y="8229600"/>
                </a:lnTo>
                <a:lnTo>
                  <a:pt x="0" y="0"/>
                </a:lnTo>
                <a:close/>
              </a:path>
            </a:pathLst>
          </a:custGeom>
          <a:blipFill>
            <a:blip r:embed="rId8"/>
            <a:stretch>
              <a:fillRect l="0" t="0" r="0" b="0"/>
            </a:stretch>
          </a:blipFill>
        </p:spPr>
      </p:sp>
      <p:sp>
        <p:nvSpPr>
          <p:cNvPr name="TextBox 9" id="9"/>
          <p:cNvSpPr txBox="true"/>
          <p:nvPr/>
        </p:nvSpPr>
        <p:spPr>
          <a:xfrm rot="0">
            <a:off x="1028700" y="422275"/>
            <a:ext cx="9016189" cy="606425"/>
          </a:xfrm>
          <a:prstGeom prst="rect">
            <a:avLst/>
          </a:prstGeom>
        </p:spPr>
        <p:txBody>
          <a:bodyPr anchor="t" rtlCol="false" tIns="0" lIns="0" bIns="0" rIns="0">
            <a:spAutoFit/>
          </a:bodyPr>
          <a:lstStyle/>
          <a:p>
            <a:pPr algn="just">
              <a:lnSpc>
                <a:spcPts val="4899"/>
              </a:lnSpc>
            </a:pPr>
            <a:r>
              <a:rPr lang="en-US" sz="3499" b="true">
                <a:solidFill>
                  <a:srgbClr val="FDFDFD"/>
                </a:solidFill>
                <a:latin typeface="Public Sans Bold"/>
                <a:ea typeface="Public Sans Bold"/>
                <a:cs typeface="Public Sans Bold"/>
                <a:sym typeface="Public Sans Bold"/>
              </a:rPr>
              <a:t>1. Vẽ mô hình ERD (Nguyễn Phương Nhi)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DAGm3sNjkAI</dc:identifier>
  <dcterms:modified xsi:type="dcterms:W3CDTF">2011-08-01T06:04:30Z</dcterms:modified>
  <cp:revision>1</cp:revision>
  <dc:title>BÀI BÁO CÁO TIỂU LUẬN CUỐI KỲ</dc:title>
</cp:coreProperties>
</file>